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4428" r:id="rId2"/>
    <p:sldMasterId id="2147484452" r:id="rId3"/>
  </p:sldMasterIdLst>
  <p:notesMasterIdLst>
    <p:notesMasterId r:id="rId158"/>
  </p:notesMasterIdLst>
  <p:sldIdLst>
    <p:sldId id="983" r:id="rId4"/>
    <p:sldId id="913" r:id="rId5"/>
    <p:sldId id="915" r:id="rId6"/>
    <p:sldId id="914" r:id="rId7"/>
    <p:sldId id="916" r:id="rId8"/>
    <p:sldId id="917" r:id="rId9"/>
    <p:sldId id="919" r:id="rId10"/>
    <p:sldId id="920" r:id="rId11"/>
    <p:sldId id="923" r:id="rId12"/>
    <p:sldId id="924" r:id="rId13"/>
    <p:sldId id="925" r:id="rId14"/>
    <p:sldId id="443" r:id="rId15"/>
    <p:sldId id="450" r:id="rId16"/>
    <p:sldId id="452" r:id="rId17"/>
    <p:sldId id="484" r:id="rId18"/>
    <p:sldId id="453" r:id="rId19"/>
    <p:sldId id="454" r:id="rId20"/>
    <p:sldId id="687" r:id="rId21"/>
    <p:sldId id="499" r:id="rId22"/>
    <p:sldId id="462" r:id="rId23"/>
    <p:sldId id="463" r:id="rId24"/>
    <p:sldId id="464" r:id="rId25"/>
    <p:sldId id="469" r:id="rId26"/>
    <p:sldId id="686" r:id="rId27"/>
    <p:sldId id="486" r:id="rId28"/>
    <p:sldId id="629" r:id="rId29"/>
    <p:sldId id="488" r:id="rId30"/>
    <p:sldId id="489" r:id="rId31"/>
    <p:sldId id="490" r:id="rId32"/>
    <p:sldId id="491" r:id="rId33"/>
    <p:sldId id="487" r:id="rId34"/>
    <p:sldId id="497" r:id="rId35"/>
    <p:sldId id="498" r:id="rId36"/>
    <p:sldId id="691" r:id="rId37"/>
    <p:sldId id="684" r:id="rId38"/>
    <p:sldId id="685" r:id="rId39"/>
    <p:sldId id="688" r:id="rId40"/>
    <p:sldId id="689" r:id="rId41"/>
    <p:sldId id="690" r:id="rId42"/>
    <p:sldId id="632" r:id="rId43"/>
    <p:sldId id="633" r:id="rId44"/>
    <p:sldId id="728" r:id="rId45"/>
    <p:sldId id="729" r:id="rId46"/>
    <p:sldId id="938" r:id="rId47"/>
    <p:sldId id="939" r:id="rId48"/>
    <p:sldId id="940" r:id="rId49"/>
    <p:sldId id="941" r:id="rId50"/>
    <p:sldId id="942" r:id="rId51"/>
    <p:sldId id="943" r:id="rId52"/>
    <p:sldId id="948" r:id="rId53"/>
    <p:sldId id="949" r:id="rId54"/>
    <p:sldId id="926" r:id="rId55"/>
    <p:sldId id="944" r:id="rId56"/>
    <p:sldId id="950" r:id="rId57"/>
    <p:sldId id="730" r:id="rId58"/>
    <p:sldId id="927" r:id="rId59"/>
    <p:sldId id="732" r:id="rId60"/>
    <p:sldId id="928" r:id="rId61"/>
    <p:sldId id="863" r:id="rId62"/>
    <p:sldId id="864" r:id="rId63"/>
    <p:sldId id="865" r:id="rId64"/>
    <p:sldId id="870" r:id="rId65"/>
    <p:sldId id="887" r:id="rId66"/>
    <p:sldId id="751" r:id="rId67"/>
    <p:sldId id="930" r:id="rId68"/>
    <p:sldId id="984" r:id="rId69"/>
    <p:sldId id="985" r:id="rId70"/>
    <p:sldId id="1190" r:id="rId71"/>
    <p:sldId id="1191" r:id="rId72"/>
    <p:sldId id="1192" r:id="rId73"/>
    <p:sldId id="1193" r:id="rId74"/>
    <p:sldId id="1194" r:id="rId75"/>
    <p:sldId id="1195" r:id="rId76"/>
    <p:sldId id="1196" r:id="rId77"/>
    <p:sldId id="1197" r:id="rId78"/>
    <p:sldId id="1198" r:id="rId79"/>
    <p:sldId id="1199" r:id="rId80"/>
    <p:sldId id="1200" r:id="rId81"/>
    <p:sldId id="1201" r:id="rId82"/>
    <p:sldId id="1202" r:id="rId83"/>
    <p:sldId id="1203" r:id="rId84"/>
    <p:sldId id="1204" r:id="rId85"/>
    <p:sldId id="1205" r:id="rId86"/>
    <p:sldId id="1206" r:id="rId87"/>
    <p:sldId id="1207" r:id="rId88"/>
    <p:sldId id="1208" r:id="rId89"/>
    <p:sldId id="1209" r:id="rId90"/>
    <p:sldId id="1210" r:id="rId91"/>
    <p:sldId id="1211" r:id="rId92"/>
    <p:sldId id="1212" r:id="rId93"/>
    <p:sldId id="1213" r:id="rId94"/>
    <p:sldId id="1215" r:id="rId95"/>
    <p:sldId id="954" r:id="rId96"/>
    <p:sldId id="955" r:id="rId97"/>
    <p:sldId id="956" r:id="rId98"/>
    <p:sldId id="883" r:id="rId99"/>
    <p:sldId id="934" r:id="rId100"/>
    <p:sldId id="770" r:id="rId101"/>
    <p:sldId id="828" r:id="rId102"/>
    <p:sldId id="771" r:id="rId103"/>
    <p:sldId id="774" r:id="rId104"/>
    <p:sldId id="1217" r:id="rId105"/>
    <p:sldId id="1216" r:id="rId106"/>
    <p:sldId id="772" r:id="rId107"/>
    <p:sldId id="773" r:id="rId108"/>
    <p:sldId id="777" r:id="rId109"/>
    <p:sldId id="888" r:id="rId110"/>
    <p:sldId id="889" r:id="rId111"/>
    <p:sldId id="1218" r:id="rId112"/>
    <p:sldId id="890" r:id="rId113"/>
    <p:sldId id="892" r:id="rId114"/>
    <p:sldId id="1219" r:id="rId115"/>
    <p:sldId id="893" r:id="rId116"/>
    <p:sldId id="894" r:id="rId117"/>
    <p:sldId id="895" r:id="rId118"/>
    <p:sldId id="978" r:id="rId119"/>
    <p:sldId id="979" r:id="rId120"/>
    <p:sldId id="981" r:id="rId121"/>
    <p:sldId id="982" r:id="rId122"/>
    <p:sldId id="980" r:id="rId123"/>
    <p:sldId id="1220" r:id="rId124"/>
    <p:sldId id="962" r:id="rId125"/>
    <p:sldId id="963" r:id="rId126"/>
    <p:sldId id="964" r:id="rId127"/>
    <p:sldId id="965" r:id="rId128"/>
    <p:sldId id="966" r:id="rId129"/>
    <p:sldId id="967" r:id="rId130"/>
    <p:sldId id="968" r:id="rId131"/>
    <p:sldId id="969" r:id="rId132"/>
    <p:sldId id="970" r:id="rId133"/>
    <p:sldId id="971" r:id="rId134"/>
    <p:sldId id="972" r:id="rId135"/>
    <p:sldId id="973" r:id="rId136"/>
    <p:sldId id="974" r:id="rId137"/>
    <p:sldId id="975" r:id="rId138"/>
    <p:sldId id="976" r:id="rId139"/>
    <p:sldId id="977" r:id="rId140"/>
    <p:sldId id="935" r:id="rId141"/>
    <p:sldId id="897" r:id="rId142"/>
    <p:sldId id="898" r:id="rId143"/>
    <p:sldId id="899" r:id="rId144"/>
    <p:sldId id="900" r:id="rId145"/>
    <p:sldId id="901" r:id="rId146"/>
    <p:sldId id="902" r:id="rId147"/>
    <p:sldId id="904" r:id="rId148"/>
    <p:sldId id="905" r:id="rId149"/>
    <p:sldId id="906" r:id="rId150"/>
    <p:sldId id="907" r:id="rId151"/>
    <p:sldId id="908" r:id="rId152"/>
    <p:sldId id="909" r:id="rId153"/>
    <p:sldId id="910" r:id="rId154"/>
    <p:sldId id="911" r:id="rId155"/>
    <p:sldId id="912" r:id="rId156"/>
    <p:sldId id="722" r:id="rId15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FFFF"/>
    <a:srgbClr val="660066"/>
    <a:srgbClr val="9900CC"/>
    <a:srgbClr val="FF7C80"/>
    <a:srgbClr val="0000CC"/>
    <a:srgbClr val="FFE59B"/>
    <a:srgbClr val="CC00CC"/>
    <a:srgbClr val="CC33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29" autoAdjust="0"/>
  </p:normalViewPr>
  <p:slideViewPr>
    <p:cSldViewPr>
      <p:cViewPr varScale="1">
        <p:scale>
          <a:sx n="103" d="100"/>
          <a:sy n="103" d="100"/>
        </p:scale>
        <p:origin x="177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 /><Relationship Id="rId117" Type="http://schemas.openxmlformats.org/officeDocument/2006/relationships/slide" Target="slides/slide114.xml" /><Relationship Id="rId21" Type="http://schemas.openxmlformats.org/officeDocument/2006/relationships/slide" Target="slides/slide18.xml" /><Relationship Id="rId42" Type="http://schemas.openxmlformats.org/officeDocument/2006/relationships/slide" Target="slides/slide39.xml" /><Relationship Id="rId47" Type="http://schemas.openxmlformats.org/officeDocument/2006/relationships/slide" Target="slides/slide44.xml" /><Relationship Id="rId63" Type="http://schemas.openxmlformats.org/officeDocument/2006/relationships/slide" Target="slides/slide60.xml" /><Relationship Id="rId68" Type="http://schemas.openxmlformats.org/officeDocument/2006/relationships/slide" Target="slides/slide65.xml" /><Relationship Id="rId84" Type="http://schemas.openxmlformats.org/officeDocument/2006/relationships/slide" Target="slides/slide81.xml" /><Relationship Id="rId89" Type="http://schemas.openxmlformats.org/officeDocument/2006/relationships/slide" Target="slides/slide86.xml" /><Relationship Id="rId112" Type="http://schemas.openxmlformats.org/officeDocument/2006/relationships/slide" Target="slides/slide109.xml" /><Relationship Id="rId133" Type="http://schemas.openxmlformats.org/officeDocument/2006/relationships/slide" Target="slides/slide130.xml" /><Relationship Id="rId138" Type="http://schemas.openxmlformats.org/officeDocument/2006/relationships/slide" Target="slides/slide135.xml" /><Relationship Id="rId154" Type="http://schemas.openxmlformats.org/officeDocument/2006/relationships/slide" Target="slides/slide151.xml" /><Relationship Id="rId159" Type="http://schemas.openxmlformats.org/officeDocument/2006/relationships/presProps" Target="presProps.xml" /><Relationship Id="rId16" Type="http://schemas.openxmlformats.org/officeDocument/2006/relationships/slide" Target="slides/slide13.xml" /><Relationship Id="rId107" Type="http://schemas.openxmlformats.org/officeDocument/2006/relationships/slide" Target="slides/slide104.xml" /><Relationship Id="rId11" Type="http://schemas.openxmlformats.org/officeDocument/2006/relationships/slide" Target="slides/slide8.xml" /><Relationship Id="rId32" Type="http://schemas.openxmlformats.org/officeDocument/2006/relationships/slide" Target="slides/slide29.xml" /><Relationship Id="rId37" Type="http://schemas.openxmlformats.org/officeDocument/2006/relationships/slide" Target="slides/slide34.xml" /><Relationship Id="rId53" Type="http://schemas.openxmlformats.org/officeDocument/2006/relationships/slide" Target="slides/slide50.xml" /><Relationship Id="rId58" Type="http://schemas.openxmlformats.org/officeDocument/2006/relationships/slide" Target="slides/slide55.xml" /><Relationship Id="rId74" Type="http://schemas.openxmlformats.org/officeDocument/2006/relationships/slide" Target="slides/slide71.xml" /><Relationship Id="rId79" Type="http://schemas.openxmlformats.org/officeDocument/2006/relationships/slide" Target="slides/slide76.xml" /><Relationship Id="rId102" Type="http://schemas.openxmlformats.org/officeDocument/2006/relationships/slide" Target="slides/slide99.xml" /><Relationship Id="rId123" Type="http://schemas.openxmlformats.org/officeDocument/2006/relationships/slide" Target="slides/slide120.xml" /><Relationship Id="rId128" Type="http://schemas.openxmlformats.org/officeDocument/2006/relationships/slide" Target="slides/slide125.xml" /><Relationship Id="rId144" Type="http://schemas.openxmlformats.org/officeDocument/2006/relationships/slide" Target="slides/slide141.xml" /><Relationship Id="rId149" Type="http://schemas.openxmlformats.org/officeDocument/2006/relationships/slide" Target="slides/slide146.xml" /><Relationship Id="rId5" Type="http://schemas.openxmlformats.org/officeDocument/2006/relationships/slide" Target="slides/slide2.xml" /><Relationship Id="rId90" Type="http://schemas.openxmlformats.org/officeDocument/2006/relationships/slide" Target="slides/slide87.xml" /><Relationship Id="rId95" Type="http://schemas.openxmlformats.org/officeDocument/2006/relationships/slide" Target="slides/slide92.xml" /><Relationship Id="rId160" Type="http://schemas.openxmlformats.org/officeDocument/2006/relationships/viewProps" Target="viewProps.xml" /><Relationship Id="rId22" Type="http://schemas.openxmlformats.org/officeDocument/2006/relationships/slide" Target="slides/slide19.xml" /><Relationship Id="rId27" Type="http://schemas.openxmlformats.org/officeDocument/2006/relationships/slide" Target="slides/slide24.xml" /><Relationship Id="rId43" Type="http://schemas.openxmlformats.org/officeDocument/2006/relationships/slide" Target="slides/slide40.xml" /><Relationship Id="rId48" Type="http://schemas.openxmlformats.org/officeDocument/2006/relationships/slide" Target="slides/slide45.xml" /><Relationship Id="rId64" Type="http://schemas.openxmlformats.org/officeDocument/2006/relationships/slide" Target="slides/slide61.xml" /><Relationship Id="rId69" Type="http://schemas.openxmlformats.org/officeDocument/2006/relationships/slide" Target="slides/slide66.xml" /><Relationship Id="rId113" Type="http://schemas.openxmlformats.org/officeDocument/2006/relationships/slide" Target="slides/slide110.xml" /><Relationship Id="rId118" Type="http://schemas.openxmlformats.org/officeDocument/2006/relationships/slide" Target="slides/slide115.xml" /><Relationship Id="rId134" Type="http://schemas.openxmlformats.org/officeDocument/2006/relationships/slide" Target="slides/slide131.xml" /><Relationship Id="rId139" Type="http://schemas.openxmlformats.org/officeDocument/2006/relationships/slide" Target="slides/slide136.xml" /><Relationship Id="rId80" Type="http://schemas.openxmlformats.org/officeDocument/2006/relationships/slide" Target="slides/slide77.xml" /><Relationship Id="rId85" Type="http://schemas.openxmlformats.org/officeDocument/2006/relationships/slide" Target="slides/slide82.xml" /><Relationship Id="rId150" Type="http://schemas.openxmlformats.org/officeDocument/2006/relationships/slide" Target="slides/slide147.xml" /><Relationship Id="rId155" Type="http://schemas.openxmlformats.org/officeDocument/2006/relationships/slide" Target="slides/slide152.xml" /><Relationship Id="rId12" Type="http://schemas.openxmlformats.org/officeDocument/2006/relationships/slide" Target="slides/slide9.xml" /><Relationship Id="rId17" Type="http://schemas.openxmlformats.org/officeDocument/2006/relationships/slide" Target="slides/slide14.xml" /><Relationship Id="rId33" Type="http://schemas.openxmlformats.org/officeDocument/2006/relationships/slide" Target="slides/slide30.xml" /><Relationship Id="rId38" Type="http://schemas.openxmlformats.org/officeDocument/2006/relationships/slide" Target="slides/slide35.xml" /><Relationship Id="rId59" Type="http://schemas.openxmlformats.org/officeDocument/2006/relationships/slide" Target="slides/slide56.xml" /><Relationship Id="rId103" Type="http://schemas.openxmlformats.org/officeDocument/2006/relationships/slide" Target="slides/slide100.xml" /><Relationship Id="rId108" Type="http://schemas.openxmlformats.org/officeDocument/2006/relationships/slide" Target="slides/slide105.xml" /><Relationship Id="rId124" Type="http://schemas.openxmlformats.org/officeDocument/2006/relationships/slide" Target="slides/slide121.xml" /><Relationship Id="rId129" Type="http://schemas.openxmlformats.org/officeDocument/2006/relationships/slide" Target="slides/slide126.xml" /><Relationship Id="rId20" Type="http://schemas.openxmlformats.org/officeDocument/2006/relationships/slide" Target="slides/slide17.xml" /><Relationship Id="rId41" Type="http://schemas.openxmlformats.org/officeDocument/2006/relationships/slide" Target="slides/slide38.xml" /><Relationship Id="rId54" Type="http://schemas.openxmlformats.org/officeDocument/2006/relationships/slide" Target="slides/slide51.xml" /><Relationship Id="rId62" Type="http://schemas.openxmlformats.org/officeDocument/2006/relationships/slide" Target="slides/slide59.xml" /><Relationship Id="rId70" Type="http://schemas.openxmlformats.org/officeDocument/2006/relationships/slide" Target="slides/slide67.xml" /><Relationship Id="rId75" Type="http://schemas.openxmlformats.org/officeDocument/2006/relationships/slide" Target="slides/slide72.xml" /><Relationship Id="rId83" Type="http://schemas.openxmlformats.org/officeDocument/2006/relationships/slide" Target="slides/slide80.xml" /><Relationship Id="rId88" Type="http://schemas.openxmlformats.org/officeDocument/2006/relationships/slide" Target="slides/slide85.xml" /><Relationship Id="rId91" Type="http://schemas.openxmlformats.org/officeDocument/2006/relationships/slide" Target="slides/slide88.xml" /><Relationship Id="rId96" Type="http://schemas.openxmlformats.org/officeDocument/2006/relationships/slide" Target="slides/slide93.xml" /><Relationship Id="rId111" Type="http://schemas.openxmlformats.org/officeDocument/2006/relationships/slide" Target="slides/slide108.xml" /><Relationship Id="rId132" Type="http://schemas.openxmlformats.org/officeDocument/2006/relationships/slide" Target="slides/slide129.xml" /><Relationship Id="rId140" Type="http://schemas.openxmlformats.org/officeDocument/2006/relationships/slide" Target="slides/slide137.xml" /><Relationship Id="rId145" Type="http://schemas.openxmlformats.org/officeDocument/2006/relationships/slide" Target="slides/slide142.xml" /><Relationship Id="rId153" Type="http://schemas.openxmlformats.org/officeDocument/2006/relationships/slide" Target="slides/slide150.xml" /><Relationship Id="rId16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3.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slide" Target="slides/slide33.xml" /><Relationship Id="rId49" Type="http://schemas.openxmlformats.org/officeDocument/2006/relationships/slide" Target="slides/slide46.xml" /><Relationship Id="rId57" Type="http://schemas.openxmlformats.org/officeDocument/2006/relationships/slide" Target="slides/slide54.xml" /><Relationship Id="rId106" Type="http://schemas.openxmlformats.org/officeDocument/2006/relationships/slide" Target="slides/slide103.xml" /><Relationship Id="rId114" Type="http://schemas.openxmlformats.org/officeDocument/2006/relationships/slide" Target="slides/slide111.xml" /><Relationship Id="rId119" Type="http://schemas.openxmlformats.org/officeDocument/2006/relationships/slide" Target="slides/slide116.xml" /><Relationship Id="rId127" Type="http://schemas.openxmlformats.org/officeDocument/2006/relationships/slide" Target="slides/slide124.xml" /><Relationship Id="rId10" Type="http://schemas.openxmlformats.org/officeDocument/2006/relationships/slide" Target="slides/slide7.xml" /><Relationship Id="rId31" Type="http://schemas.openxmlformats.org/officeDocument/2006/relationships/slide" Target="slides/slide28.xml" /><Relationship Id="rId44" Type="http://schemas.openxmlformats.org/officeDocument/2006/relationships/slide" Target="slides/slide41.xml" /><Relationship Id="rId52" Type="http://schemas.openxmlformats.org/officeDocument/2006/relationships/slide" Target="slides/slide49.xml" /><Relationship Id="rId60" Type="http://schemas.openxmlformats.org/officeDocument/2006/relationships/slide" Target="slides/slide57.xml" /><Relationship Id="rId65" Type="http://schemas.openxmlformats.org/officeDocument/2006/relationships/slide" Target="slides/slide62.xml" /><Relationship Id="rId73" Type="http://schemas.openxmlformats.org/officeDocument/2006/relationships/slide" Target="slides/slide70.xml" /><Relationship Id="rId78" Type="http://schemas.openxmlformats.org/officeDocument/2006/relationships/slide" Target="slides/slide75.xml" /><Relationship Id="rId81" Type="http://schemas.openxmlformats.org/officeDocument/2006/relationships/slide" Target="slides/slide78.xml" /><Relationship Id="rId86" Type="http://schemas.openxmlformats.org/officeDocument/2006/relationships/slide" Target="slides/slide83.xml" /><Relationship Id="rId94" Type="http://schemas.openxmlformats.org/officeDocument/2006/relationships/slide" Target="slides/slide91.xml" /><Relationship Id="rId99" Type="http://schemas.openxmlformats.org/officeDocument/2006/relationships/slide" Target="slides/slide96.xml" /><Relationship Id="rId101" Type="http://schemas.openxmlformats.org/officeDocument/2006/relationships/slide" Target="slides/slide98.xml" /><Relationship Id="rId122" Type="http://schemas.openxmlformats.org/officeDocument/2006/relationships/slide" Target="slides/slide119.xml" /><Relationship Id="rId130" Type="http://schemas.openxmlformats.org/officeDocument/2006/relationships/slide" Target="slides/slide127.xml" /><Relationship Id="rId135" Type="http://schemas.openxmlformats.org/officeDocument/2006/relationships/slide" Target="slides/slide132.xml" /><Relationship Id="rId143" Type="http://schemas.openxmlformats.org/officeDocument/2006/relationships/slide" Target="slides/slide140.xml" /><Relationship Id="rId148" Type="http://schemas.openxmlformats.org/officeDocument/2006/relationships/slide" Target="slides/slide145.xml" /><Relationship Id="rId151" Type="http://schemas.openxmlformats.org/officeDocument/2006/relationships/slide" Target="slides/slide148.xml" /><Relationship Id="rId156" Type="http://schemas.openxmlformats.org/officeDocument/2006/relationships/slide" Target="slides/slide153.xml" /><Relationship Id="rId4" Type="http://schemas.openxmlformats.org/officeDocument/2006/relationships/slide" Target="slides/slide1.xml" /><Relationship Id="rId9" Type="http://schemas.openxmlformats.org/officeDocument/2006/relationships/slide" Target="slides/slide6.xml" /><Relationship Id="rId13" Type="http://schemas.openxmlformats.org/officeDocument/2006/relationships/slide" Target="slides/slide10.xml" /><Relationship Id="rId18" Type="http://schemas.openxmlformats.org/officeDocument/2006/relationships/slide" Target="slides/slide15.xml" /><Relationship Id="rId39" Type="http://schemas.openxmlformats.org/officeDocument/2006/relationships/slide" Target="slides/slide36.xml" /><Relationship Id="rId109" Type="http://schemas.openxmlformats.org/officeDocument/2006/relationships/slide" Target="slides/slide106.xml" /><Relationship Id="rId34" Type="http://schemas.openxmlformats.org/officeDocument/2006/relationships/slide" Target="slides/slide31.xml" /><Relationship Id="rId50" Type="http://schemas.openxmlformats.org/officeDocument/2006/relationships/slide" Target="slides/slide47.xml" /><Relationship Id="rId55" Type="http://schemas.openxmlformats.org/officeDocument/2006/relationships/slide" Target="slides/slide52.xml" /><Relationship Id="rId76" Type="http://schemas.openxmlformats.org/officeDocument/2006/relationships/slide" Target="slides/slide73.xml" /><Relationship Id="rId97" Type="http://schemas.openxmlformats.org/officeDocument/2006/relationships/slide" Target="slides/slide94.xml" /><Relationship Id="rId104" Type="http://schemas.openxmlformats.org/officeDocument/2006/relationships/slide" Target="slides/slide101.xml" /><Relationship Id="rId120" Type="http://schemas.openxmlformats.org/officeDocument/2006/relationships/slide" Target="slides/slide117.xml" /><Relationship Id="rId125" Type="http://schemas.openxmlformats.org/officeDocument/2006/relationships/slide" Target="slides/slide122.xml" /><Relationship Id="rId141" Type="http://schemas.openxmlformats.org/officeDocument/2006/relationships/slide" Target="slides/slide138.xml" /><Relationship Id="rId146" Type="http://schemas.openxmlformats.org/officeDocument/2006/relationships/slide" Target="slides/slide143.xml" /><Relationship Id="rId7" Type="http://schemas.openxmlformats.org/officeDocument/2006/relationships/slide" Target="slides/slide4.xml" /><Relationship Id="rId71" Type="http://schemas.openxmlformats.org/officeDocument/2006/relationships/slide" Target="slides/slide68.xml" /><Relationship Id="rId92" Type="http://schemas.openxmlformats.org/officeDocument/2006/relationships/slide" Target="slides/slide89.xml" /><Relationship Id="rId162" Type="http://schemas.openxmlformats.org/officeDocument/2006/relationships/tableStyles" Target="tableStyles.xml" /><Relationship Id="rId2" Type="http://schemas.openxmlformats.org/officeDocument/2006/relationships/slideMaster" Target="slideMasters/slideMaster2.xml" /><Relationship Id="rId29" Type="http://schemas.openxmlformats.org/officeDocument/2006/relationships/slide" Target="slides/slide26.xml" /><Relationship Id="rId24" Type="http://schemas.openxmlformats.org/officeDocument/2006/relationships/slide" Target="slides/slide21.xml" /><Relationship Id="rId40" Type="http://schemas.openxmlformats.org/officeDocument/2006/relationships/slide" Target="slides/slide37.xml" /><Relationship Id="rId45" Type="http://schemas.openxmlformats.org/officeDocument/2006/relationships/slide" Target="slides/slide42.xml" /><Relationship Id="rId66" Type="http://schemas.openxmlformats.org/officeDocument/2006/relationships/slide" Target="slides/slide63.xml" /><Relationship Id="rId87" Type="http://schemas.openxmlformats.org/officeDocument/2006/relationships/slide" Target="slides/slide84.xml" /><Relationship Id="rId110" Type="http://schemas.openxmlformats.org/officeDocument/2006/relationships/slide" Target="slides/slide107.xml" /><Relationship Id="rId115" Type="http://schemas.openxmlformats.org/officeDocument/2006/relationships/slide" Target="slides/slide112.xml" /><Relationship Id="rId131" Type="http://schemas.openxmlformats.org/officeDocument/2006/relationships/slide" Target="slides/slide128.xml" /><Relationship Id="rId136" Type="http://schemas.openxmlformats.org/officeDocument/2006/relationships/slide" Target="slides/slide133.xml" /><Relationship Id="rId157" Type="http://schemas.openxmlformats.org/officeDocument/2006/relationships/slide" Target="slides/slide154.xml" /><Relationship Id="rId61" Type="http://schemas.openxmlformats.org/officeDocument/2006/relationships/slide" Target="slides/slide58.xml" /><Relationship Id="rId82" Type="http://schemas.openxmlformats.org/officeDocument/2006/relationships/slide" Target="slides/slide79.xml" /><Relationship Id="rId152" Type="http://schemas.openxmlformats.org/officeDocument/2006/relationships/slide" Target="slides/slide149.xml" /><Relationship Id="rId19" Type="http://schemas.openxmlformats.org/officeDocument/2006/relationships/slide" Target="slides/slide16.xml" /><Relationship Id="rId14" Type="http://schemas.openxmlformats.org/officeDocument/2006/relationships/slide" Target="slides/slide11.xml" /><Relationship Id="rId30" Type="http://schemas.openxmlformats.org/officeDocument/2006/relationships/slide" Target="slides/slide27.xml" /><Relationship Id="rId35" Type="http://schemas.openxmlformats.org/officeDocument/2006/relationships/slide" Target="slides/slide32.xml" /><Relationship Id="rId56" Type="http://schemas.openxmlformats.org/officeDocument/2006/relationships/slide" Target="slides/slide53.xml" /><Relationship Id="rId77" Type="http://schemas.openxmlformats.org/officeDocument/2006/relationships/slide" Target="slides/slide74.xml" /><Relationship Id="rId100" Type="http://schemas.openxmlformats.org/officeDocument/2006/relationships/slide" Target="slides/slide97.xml" /><Relationship Id="rId105" Type="http://schemas.openxmlformats.org/officeDocument/2006/relationships/slide" Target="slides/slide102.xml" /><Relationship Id="rId126" Type="http://schemas.openxmlformats.org/officeDocument/2006/relationships/slide" Target="slides/slide123.xml" /><Relationship Id="rId147" Type="http://schemas.openxmlformats.org/officeDocument/2006/relationships/slide" Target="slides/slide144.xml" /><Relationship Id="rId8" Type="http://schemas.openxmlformats.org/officeDocument/2006/relationships/slide" Target="slides/slide5.xml" /><Relationship Id="rId51" Type="http://schemas.openxmlformats.org/officeDocument/2006/relationships/slide" Target="slides/slide48.xml" /><Relationship Id="rId72" Type="http://schemas.openxmlformats.org/officeDocument/2006/relationships/slide" Target="slides/slide69.xml" /><Relationship Id="rId93" Type="http://schemas.openxmlformats.org/officeDocument/2006/relationships/slide" Target="slides/slide90.xml" /><Relationship Id="rId98" Type="http://schemas.openxmlformats.org/officeDocument/2006/relationships/slide" Target="slides/slide95.xml" /><Relationship Id="rId121" Type="http://schemas.openxmlformats.org/officeDocument/2006/relationships/slide" Target="slides/slide118.xml" /><Relationship Id="rId142" Type="http://schemas.openxmlformats.org/officeDocument/2006/relationships/slide" Target="slides/slide139.xml" /><Relationship Id="rId3" Type="http://schemas.openxmlformats.org/officeDocument/2006/relationships/slideMaster" Target="slideMasters/slideMaster3.xml" /><Relationship Id="rId25" Type="http://schemas.openxmlformats.org/officeDocument/2006/relationships/slide" Target="slides/slide22.xml" /><Relationship Id="rId46" Type="http://schemas.openxmlformats.org/officeDocument/2006/relationships/slide" Target="slides/slide43.xml" /><Relationship Id="rId67" Type="http://schemas.openxmlformats.org/officeDocument/2006/relationships/slide" Target="slides/slide64.xml" /><Relationship Id="rId116" Type="http://schemas.openxmlformats.org/officeDocument/2006/relationships/slide" Target="slides/slide113.xml" /><Relationship Id="rId137" Type="http://schemas.openxmlformats.org/officeDocument/2006/relationships/slide" Target="slides/slide134.xml" /><Relationship Id="rId158" Type="http://schemas.openxmlformats.org/officeDocument/2006/relationships/notesMaster" Target="notesMasters/notesMaster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 /></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2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14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0D844015-0190-4E23-AC8E-B53B5FFCBD16}" type="slidenum">
              <a:rPr lang="en-US"/>
              <a:pPr>
                <a:defRPr/>
              </a:pPr>
              <a:t>‹#›</a:t>
            </a:fld>
            <a:endParaRPr lang="en-US"/>
          </a:p>
        </p:txBody>
      </p:sp>
    </p:spTree>
    <p:extLst>
      <p:ext uri="{BB962C8B-B14F-4D97-AF65-F5344CB8AC3E}">
        <p14:creationId xmlns:p14="http://schemas.microsoft.com/office/powerpoint/2010/main" val="1914599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4F49B8-7594-47BF-8A30-341CD9C84E06}" type="slidenum">
              <a:rPr lang="en-US"/>
              <a:pPr/>
              <a:t>62</a:t>
            </a:fld>
            <a:endParaRPr 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114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CDC4F8-D599-4713-81EB-8DD7C1688814}" type="slidenum">
              <a:rPr lang="en-US"/>
              <a:pPr/>
              <a:t>101</a:t>
            </a:fld>
            <a:endParaRPr lang="en-US"/>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89845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BD87CD-F890-48C8-A50A-BC4B08CDFBF8}" type="slidenum">
              <a:rPr lang="en-US"/>
              <a:pPr/>
              <a:t>104</a:t>
            </a:fld>
            <a:endParaRPr lang="en-US"/>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5804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DB2BAA-0B43-4F33-8594-6D708C7FD380}" type="slidenum">
              <a:rPr lang="en-US"/>
              <a:pPr/>
              <a:t>105</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5135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ADC6ED-170A-4785-ACE3-FAC69D787412}" type="slidenum">
              <a:rPr lang="en-US"/>
              <a:pPr/>
              <a:t>116</a:t>
            </a:fld>
            <a:endParaRPr 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133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B5D79-8DE3-46EC-BEA7-0C5850EF64A9}" type="slidenum">
              <a:rPr lang="en-US"/>
              <a:pPr/>
              <a:t>122</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672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B5D79-8DE3-46EC-BEA7-0C5850EF64A9}" type="slidenum">
              <a:rPr lang="en-US"/>
              <a:pPr/>
              <a:t>123</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B5D79-8DE3-46EC-BEA7-0C5850EF64A9}" type="slidenum">
              <a:rPr lang="en-US"/>
              <a:pPr/>
              <a:t>124</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74962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ECB1B-CA15-4528-ADE4-4D36BE501800}" type="slidenum">
              <a:rPr lang="en-US"/>
              <a:pPr/>
              <a:t>126</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952076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ECB1B-CA15-4528-ADE4-4D36BE501800}" type="slidenum">
              <a:rPr lang="en-US"/>
              <a:pPr/>
              <a:t>127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281633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ECB1B-CA15-4528-ADE4-4D36BE501800}" type="slidenum">
              <a:rPr lang="en-US"/>
              <a:pPr/>
              <a:t>128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30885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ADC6ED-170A-4785-ACE3-FAC69D787412}" type="slidenum">
              <a:rPr lang="en-US"/>
              <a:pPr/>
              <a:t>66</a:t>
            </a:fld>
            <a:endParaRPr 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7492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ECB1B-CA15-4528-ADE4-4D36BE501800}" type="slidenum">
              <a:rPr lang="en-US"/>
              <a:pPr/>
              <a:t>129</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60330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ECB1B-CA15-4528-ADE4-4D36BE501800}" type="slidenum">
              <a:rPr lang="en-US"/>
              <a:pPr/>
              <a:t>130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30145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ECB1B-CA15-4528-ADE4-4D36BE501800}" type="slidenum">
              <a:rPr lang="en-US"/>
              <a:pPr/>
              <a:t>131</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961934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3EA99E-08A4-4233-ADA9-AD07A5070400}" type="slidenum">
              <a:rPr lang="en-US"/>
              <a:pPr/>
              <a:t>132</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0233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E3C0C-FE48-438A-A2A5-163ABEA78FAB}" type="slidenum">
              <a:rPr lang="en-US"/>
              <a:pPr/>
              <a:t>133</a:t>
            </a:fld>
            <a:endParaRPr lang="en-US"/>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456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E928A7-FE02-4C19-A575-777F88FFD733}" type="slidenum">
              <a:rPr lang="en-US"/>
              <a:pPr/>
              <a:t>134</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5475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FF623-2789-4A9F-99BE-C3C93431F6AF}" type="slidenum">
              <a:rPr lang="en-US"/>
              <a:pPr/>
              <a:t>135</a:t>
            </a:fld>
            <a:endParaRPr 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97167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A20C3-145C-4EAE-9498-F5DE0D90CB3D}" type="slidenum">
              <a:rPr lang="en-US"/>
              <a:pPr/>
              <a:t>154</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157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ADC6ED-170A-4785-ACE3-FAC69D787412}" type="slidenum">
              <a:rPr lang="en-US"/>
              <a:pPr/>
              <a:t>67</a:t>
            </a:fld>
            <a:endParaRPr 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2316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C16806-1D55-4468-983A-C8C845DBBAB7}" type="slidenum">
              <a:rPr lang="en-US"/>
              <a:pPr/>
              <a:t>93</a:t>
            </a:fld>
            <a:endParaRPr 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365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92E85-92CE-4AA8-9882-EA4CD5DBD9CF}" type="slidenum">
              <a:rPr lang="en-US"/>
              <a:pPr/>
              <a:t>94</a:t>
            </a:fld>
            <a:endParaRPr lang="en-US"/>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12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88AC7-C855-45D7-B2E9-09E83B06B794}" type="slidenum">
              <a:rPr lang="en-US"/>
              <a:pPr/>
              <a:t>95</a:t>
            </a:fld>
            <a:endParaRPr lang="en-U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367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4005C-A535-4456-B206-BC92E1E5F5D8}" type="slidenum">
              <a:rPr lang="en-US"/>
              <a:pPr/>
              <a:t>98</a:t>
            </a:fld>
            <a:endParaRPr lang="en-US"/>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8305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4005C-A535-4456-B206-BC92E1E5F5D8}" type="slidenum">
              <a:rPr lang="en-US"/>
              <a:pPr/>
              <a:t>99</a:t>
            </a:fld>
            <a:endParaRPr lang="en-US"/>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420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F1E2D9-903E-44F7-9957-74B8E53C764A}" type="slidenum">
              <a:rPr lang="en-US"/>
              <a:pPr/>
              <a:t>100</a:t>
            </a:fld>
            <a:endParaRPr lang="en-US"/>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983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956156B5-2C6E-441F-B709-320AFFE7EFA1}" type="datetimeFigureOut">
              <a:rPr lang="en-US"/>
              <a:pPr>
                <a:defRPr/>
              </a:pPr>
              <a:t>9/2/2022</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EBC5FD03-9FAB-4DDB-858B-6BE35AE4791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9D853BF7-03EA-4E18-BE86-A64435839F06}" type="datetimeFigureOut">
              <a:rPr lang="en-US"/>
              <a:pPr>
                <a:defRPr/>
              </a:pPr>
              <a:t>9/2/2022</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8EEEE47C-AF81-495C-8D5E-AFB9CDB9D24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endParaRPr lang="en-US"/>
          </a:p>
        </p:txBody>
      </p:sp>
      <p:sp>
        <p:nvSpPr>
          <p:cNvPr id="4" name="Date Placeholder 3"/>
          <p:cNvSpPr>
            <a:spLocks noGrp="1"/>
          </p:cNvSpPr>
          <p:nvPr>
            <p:ph type="dt" sz="half" idx="10"/>
          </p:nvPr>
        </p:nvSpPr>
        <p:spPr>
          <a:xfrm>
            <a:off x="762000" y="6391275"/>
            <a:ext cx="2057400" cy="457200"/>
          </a:xfrm>
        </p:spPr>
        <p:txBody>
          <a:bodyPr/>
          <a:lstStyle>
            <a:lvl1pPr>
              <a:defRPr/>
            </a:lvl1pPr>
          </a:lstStyle>
          <a:p>
            <a:endParaRPr lang="en-US"/>
          </a:p>
        </p:txBody>
      </p:sp>
      <p:sp>
        <p:nvSpPr>
          <p:cNvPr id="5" name="Footer Placeholder 4"/>
          <p:cNvSpPr>
            <a:spLocks noGrp="1"/>
          </p:cNvSpPr>
          <p:nvPr>
            <p:ph type="ftr" sz="quarter" idx="11"/>
          </p:nvPr>
        </p:nvSpPr>
        <p:spPr>
          <a:xfrm>
            <a:off x="3352800" y="6403975"/>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858000" y="6400800"/>
            <a:ext cx="1600200" cy="457200"/>
          </a:xfrm>
        </p:spPr>
        <p:txBody>
          <a:bodyPr/>
          <a:lstStyle>
            <a:lvl1pPr>
              <a:defRPr/>
            </a:lvl1pPr>
          </a:lstStyle>
          <a:p>
            <a:fld id="{33AB68EA-6DCE-4787-9656-37499D585E10}" type="slidenum">
              <a:rPr lang="en-US"/>
              <a:pPr/>
              <a:t>‹#›</a:t>
            </a:fld>
            <a:endParaRPr lang="en-US"/>
          </a:p>
        </p:txBody>
      </p:sp>
    </p:spTree>
    <p:extLst>
      <p:ext uri="{BB962C8B-B14F-4D97-AF65-F5344CB8AC3E}">
        <p14:creationId xmlns:p14="http://schemas.microsoft.com/office/powerpoint/2010/main" val="2006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5"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5"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5"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219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219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6" name="Footer Placeholder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8"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4"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3"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772400" cy="1143000"/>
          </a:xfrm>
        </p:spPr>
        <p:txBody>
          <a:bodyPr/>
          <a:lstStyle>
            <a:lvl1pPr>
              <a:defRPr sz="3600">
                <a:solidFill>
                  <a:srgbClr val="C00000"/>
                </a:solidFill>
              </a:defRPr>
            </a:lvl1pPr>
            <a:extLst/>
          </a:lstStyle>
          <a:p>
            <a:r>
              <a:rPr lang="en-US" dirty="0"/>
              <a:t>Click to edit Master title style</a:t>
            </a:r>
          </a:p>
        </p:txBody>
      </p:sp>
      <p:sp>
        <p:nvSpPr>
          <p:cNvPr id="3" name="Content Placeholder 2"/>
          <p:cNvSpPr>
            <a:spLocks noGrp="1"/>
          </p:cNvSpPr>
          <p:nvPr>
            <p:ph idx="1"/>
          </p:nvPr>
        </p:nvSpPr>
        <p:spPr>
          <a:xfrm>
            <a:off x="1219200" y="1447800"/>
            <a:ext cx="7772400" cy="5257800"/>
          </a:xfrm>
        </p:spPr>
        <p:style>
          <a:lnRef idx="2">
            <a:schemeClr val="dk1"/>
          </a:lnRef>
          <a:fillRef idx="1">
            <a:schemeClr val="lt1"/>
          </a:fillRef>
          <a:effectRef idx="0">
            <a:schemeClr val="dk1"/>
          </a:effectRef>
          <a:fontRef idx="none"/>
        </p:style>
        <p:txBody>
          <a:bodyPr/>
          <a:lstStyle>
            <a:lvl1pPr>
              <a:defRPr sz="2800">
                <a:solidFill>
                  <a:schemeClr val="accent3">
                    <a:lumMod val="75000"/>
                  </a:schemeClr>
                </a:solidFill>
                <a:latin typeface="Arial Narrow" pitchFamily="34" charset="0"/>
              </a:defRPr>
            </a:lvl1pPr>
            <a:lvl2pPr>
              <a:defRPr>
                <a:solidFill>
                  <a:srgbClr val="0070C0"/>
                </a:solidFill>
              </a:defRPr>
            </a:lvl2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6" name="Footer Placeholder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6" name="Footer Placeholder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5"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152400"/>
            <a:ext cx="20764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152400"/>
            <a:ext cx="60769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a:t>Topic Nine</a:t>
            </a:r>
          </a:p>
        </p:txBody>
      </p:sp>
      <p:sp>
        <p:nvSpPr>
          <p:cNvPr id="5" name="Rectangle 5"/>
          <p:cNvSpPr>
            <a:spLocks noGrp="1" noChangeArrowheads="1"/>
          </p:cNvSpPr>
          <p:nvPr>
            <p:ph type="ftr" sz="quarter" idx="11"/>
          </p:nvPr>
        </p:nvSpPr>
        <p:spPr>
          <a:xfrm>
            <a:off x="5943600" y="6324600"/>
            <a:ext cx="3048000" cy="457200"/>
          </a:xfrm>
          <a:prstGeom prst="rect">
            <a:avLst/>
          </a:prstGeom>
          <a:ln/>
        </p:spPr>
        <p:txBody>
          <a:bodyPr/>
          <a:lstStyle>
            <a:lvl1pPr>
              <a:defRPr/>
            </a:lvl1pPr>
          </a:lstStyle>
          <a:p>
            <a:pPr>
              <a:defRPr/>
            </a:pPr>
            <a:r>
              <a:rPr lang="en-US"/>
              <a:t>Heteroscedasticty </a:t>
            </a:r>
            <a:endParaRPr lang="en-US" sz="1200"/>
          </a:p>
        </p:txBody>
      </p:sp>
    </p:spTree>
  </p:cSld>
  <p:clrMapOvr>
    <a:masterClrMapping/>
  </p:clrMapOvr>
  <p:transition>
    <p:diamon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Freeform 2"/>
          <p:cNvSpPr>
            <a:spLocks/>
          </p:cNvSpPr>
          <p:nvPr/>
        </p:nvSpPr>
        <p:spPr bwMode="gray">
          <a:xfrm>
            <a:off x="690563" y="3340100"/>
            <a:ext cx="7653337" cy="485775"/>
          </a:xfrm>
          <a:custGeom>
            <a:avLst/>
            <a:gdLst/>
            <a:ahLst/>
            <a:cxnLst>
              <a:cxn ang="0">
                <a:pos x="163" y="200"/>
              </a:cxn>
              <a:cxn ang="0">
                <a:pos x="4128" y="200"/>
              </a:cxn>
              <a:cxn ang="0">
                <a:pos x="4128" y="429"/>
              </a:cxn>
              <a:cxn ang="0">
                <a:pos x="0" y="441"/>
              </a:cxn>
              <a:cxn ang="0">
                <a:pos x="163" y="200"/>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w="9525">
            <a:noFill/>
            <a:round/>
            <a:headEnd/>
            <a:tailEnd/>
          </a:ln>
        </p:spPr>
        <p:txBody>
          <a:bodyPr wrap="none" anchor="ctr"/>
          <a:lstStyle/>
          <a:p>
            <a:pPr>
              <a:defRPr/>
            </a:pPr>
            <a:endParaRPr lang="en-US">
              <a:latin typeface="Arial" charset="0"/>
              <a:cs typeface="+mn-cs"/>
            </a:endParaRPr>
          </a:p>
        </p:txBody>
      </p:sp>
      <p:sp>
        <p:nvSpPr>
          <p:cNvPr id="379907" name="Rectangle 3"/>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379908" name="Rectangle 4"/>
          <p:cNvSpPr>
            <a:spLocks noGrp="1" noChangeArrowheads="1"/>
          </p:cNvSpPr>
          <p:nvPr>
            <p:ph type="subTitle" idx="1"/>
          </p:nvPr>
        </p:nvSpPr>
        <p:spPr>
          <a:xfrm>
            <a:off x="1371600" y="3886200"/>
            <a:ext cx="6400800" cy="1752600"/>
          </a:xfrm>
          <a:ln>
            <a:noFill/>
          </a:ln>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spcBef>
                <a:spcPct val="50000"/>
              </a:spcBef>
              <a:defRPr sz="1400">
                <a:solidFill>
                  <a:srgbClr val="578963"/>
                </a:solidFill>
                <a:latin typeface="Times New Roman" pitchFamily="18" charset="0"/>
                <a:cs typeface="+mn-cs"/>
              </a:defRPr>
            </a:lvl1pPr>
          </a:lstStyle>
          <a:p>
            <a:pPr>
              <a:defRPr/>
            </a:pPr>
            <a:endParaRPr lang="en-US"/>
          </a:p>
        </p:txBody>
      </p:sp>
      <p:sp>
        <p:nvSpPr>
          <p:cNvPr id="6" name="Rectangle 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400">
                <a:solidFill>
                  <a:srgbClr val="578963"/>
                </a:solidFill>
                <a:latin typeface="Times New Roman" pitchFamily="18" charset="0"/>
                <a:cs typeface="+mn-cs"/>
              </a:defRPr>
            </a:lvl1pPr>
          </a:lstStyle>
          <a:p>
            <a:pPr>
              <a:defRPr/>
            </a:pPr>
            <a:endParaRPr lang="en-US"/>
          </a:p>
        </p:txBody>
      </p:sp>
      <p:sp>
        <p:nvSpPr>
          <p:cNvPr id="7" name="Rectangle 7"/>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50000"/>
              </a:spcBef>
              <a:defRPr sz="1400">
                <a:solidFill>
                  <a:srgbClr val="578963"/>
                </a:solidFill>
                <a:latin typeface="Times New Roman" pitchFamily="18" charset="0"/>
                <a:cs typeface="+mn-cs"/>
              </a:defRPr>
            </a:lvl1pPr>
          </a:lstStyle>
          <a:p>
            <a:pPr>
              <a:defRPr/>
            </a:pPr>
            <a:fld id="{68889BFE-19BD-456C-8CC9-B03965886F4E}"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825" y="1981200"/>
            <a:ext cx="4225925" cy="465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981200"/>
            <a:ext cx="4227513" cy="465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8" name="Date Placeholder 3"/>
          <p:cNvSpPr>
            <a:spLocks noGrp="1"/>
          </p:cNvSpPr>
          <p:nvPr>
            <p:ph type="dt" sz="half" idx="10"/>
          </p:nvPr>
        </p:nvSpPr>
        <p:spPr/>
        <p:txBody>
          <a:bodyPr/>
          <a:lstStyle>
            <a:lvl1pPr>
              <a:defRPr/>
            </a:lvl1pPr>
            <a:extLst/>
          </a:lstStyle>
          <a:p>
            <a:pPr>
              <a:defRPr/>
            </a:pPr>
            <a:fld id="{9CB99B4B-C540-4FA9-BAE6-E22A473988DE}" type="datetimeFigureOut">
              <a:rPr lang="en-US"/>
              <a:pPr>
                <a:defRPr/>
              </a:pPr>
              <a:t>9/2/2022</a:t>
            </a:fld>
            <a:endParaRPr lang="en-US"/>
          </a:p>
        </p:txBody>
      </p:sp>
      <p:sp>
        <p:nvSpPr>
          <p:cNvPr id="9" name="Footer Placeholder 4"/>
          <p:cNvSpPr>
            <a:spLocks noGrp="1"/>
          </p:cNvSpPr>
          <p:nvPr>
            <p:ph type="ftr" sz="quarter" idx="11"/>
          </p:nvPr>
        </p:nvSpPr>
        <p:spPr/>
        <p:txBody>
          <a:bodyPr/>
          <a:lstStyle>
            <a:lvl1pPr>
              <a:defRPr/>
            </a:lvl1pPr>
            <a:extLst/>
          </a:lstStyle>
          <a:p>
            <a:pPr>
              <a:defRPr/>
            </a:pPr>
            <a:endParaRPr lang="en-US"/>
          </a:p>
        </p:txBody>
      </p:sp>
      <p:sp>
        <p:nvSpPr>
          <p:cNvPr id="10" name="Slide Number Placeholder 5"/>
          <p:cNvSpPr>
            <a:spLocks noGrp="1"/>
          </p:cNvSpPr>
          <p:nvPr>
            <p:ph type="sldNum" sz="quarter" idx="12"/>
          </p:nvPr>
        </p:nvSpPr>
        <p:spPr/>
        <p:txBody>
          <a:bodyPr/>
          <a:lstStyle>
            <a:lvl1pPr>
              <a:defRPr/>
            </a:lvl1pPr>
            <a:extLst/>
          </a:lstStyle>
          <a:p>
            <a:pPr>
              <a:defRPr/>
            </a:pPr>
            <a:fld id="{C138AB3A-70F8-47E5-8FE1-734E9F9DB29F}"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457200"/>
            <a:ext cx="2151063" cy="6175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0825" y="457200"/>
            <a:ext cx="6302375" cy="6175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fld id="{0AB9473B-2E10-4D0F-9394-9A76C871EB7C}" type="datetimeFigureOut">
              <a:rPr lang="en-US"/>
              <a:pPr>
                <a:defRPr/>
              </a:pPr>
              <a:t>9/2/2022</a:t>
            </a:fld>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pPr>
              <a:defRPr/>
            </a:pPr>
            <a:fld id="{FC881119-9587-4F0A-9369-885AB071BE5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fld id="{17C51AFF-FDF8-4F63-AB02-FE8639FDE41A}" type="datetimeFigureOut">
              <a:rPr lang="en-US"/>
              <a:pPr>
                <a:defRPr/>
              </a:pPr>
              <a:t>9/2/2022</a:t>
            </a:fld>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62F3C2DD-B4F6-4C30-926F-A0F0C49D7AB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fld id="{23CA1236-8895-4E26-B8AB-878C5F271614}" type="datetimeFigureOut">
              <a:rPr lang="en-US"/>
              <a:pPr>
                <a:defRPr/>
              </a:pPr>
              <a:t>9/2/2022</a:t>
            </a:fld>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pPr>
              <a:defRPr/>
            </a:pPr>
            <a:fld id="{4DA8F9BE-03D3-4AC9-AD67-B4E7D3A7A56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extLst/>
          </a:lstStyle>
          <a:p>
            <a:pPr>
              <a:defRPr/>
            </a:pPr>
            <a:fld id="{B0596541-97C7-412A-A574-37FA77775A8C}" type="datetimeFigureOut">
              <a:rPr lang="en-US"/>
              <a:pPr>
                <a:defRPr/>
              </a:pPr>
              <a:t>9/2/2022</a:t>
            </a:fld>
            <a:endParaRPr lang="en-US"/>
          </a:p>
        </p:txBody>
      </p:sp>
      <p:sp>
        <p:nvSpPr>
          <p:cNvPr id="5" name="Footer Placeholder 2"/>
          <p:cNvSpPr>
            <a:spLocks noGrp="1"/>
          </p:cNvSpPr>
          <p:nvPr>
            <p:ph type="ftr" sz="quarter" idx="11"/>
          </p:nvPr>
        </p:nvSpPr>
        <p:spPr/>
        <p:txBody>
          <a:bodyPr/>
          <a:lstStyle>
            <a:lvl1pPr>
              <a:defRPr/>
            </a:lvl1pPr>
            <a:extLst/>
          </a:lstStyle>
          <a:p>
            <a:pPr>
              <a:defRPr/>
            </a:pPr>
            <a:endParaRPr lang="en-US"/>
          </a:p>
        </p:txBody>
      </p:sp>
      <p:sp>
        <p:nvSpPr>
          <p:cNvPr id="6" name="Slide Number Placeholder 3"/>
          <p:cNvSpPr>
            <a:spLocks noGrp="1"/>
          </p:cNvSpPr>
          <p:nvPr>
            <p:ph type="sldNum" sz="quarter" idx="12"/>
          </p:nvPr>
        </p:nvSpPr>
        <p:spPr/>
        <p:txBody>
          <a:bodyPr/>
          <a:lstStyle>
            <a:lvl1pPr>
              <a:defRPr/>
            </a:lvl1pPr>
            <a:extLst/>
          </a:lstStyle>
          <a:p>
            <a:pPr>
              <a:defRPr/>
            </a:pPr>
            <a:fld id="{F524068F-B51C-439E-9696-E51D4A92315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extLst/>
          </a:lstStyle>
          <a:p>
            <a:pPr>
              <a:defRPr/>
            </a:pPr>
            <a:fld id="{951FB7E6-5E2E-43A0-AAAC-C82D82560E87}" type="datetimeFigureOut">
              <a:rPr lang="en-US"/>
              <a:pPr>
                <a:defRPr/>
              </a:pPr>
              <a:t>9/2/2022</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69D0D270-5C56-45B5-9990-072F85F8D5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endParaRPr>
          </a:p>
        </p:txBody>
      </p:sp>
      <p:sp>
        <p:nvSpPr>
          <p:cNvPr id="6" name="Flowchart: Process 5"/>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lowchart: Process 6"/>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8" name="Date Placeholder 4"/>
          <p:cNvSpPr>
            <a:spLocks noGrp="1"/>
          </p:cNvSpPr>
          <p:nvPr>
            <p:ph type="dt" sz="half" idx="10"/>
          </p:nvPr>
        </p:nvSpPr>
        <p:spPr/>
        <p:txBody>
          <a:bodyPr/>
          <a:lstStyle>
            <a:lvl1pPr>
              <a:defRPr/>
            </a:lvl1pPr>
            <a:extLst/>
          </a:lstStyle>
          <a:p>
            <a:pPr>
              <a:defRPr/>
            </a:pPr>
            <a:fld id="{AE05C5DA-F411-4387-8DC6-C6E7C2AB2B42}" type="datetimeFigureOut">
              <a:rPr lang="en-US"/>
              <a:pPr>
                <a:defRPr/>
              </a:pPr>
              <a:t>9/2/2022</a:t>
            </a:fld>
            <a:endParaRPr lang="en-US"/>
          </a:p>
        </p:txBody>
      </p:sp>
      <p:sp>
        <p:nvSpPr>
          <p:cNvPr id="9" name="Footer Placeholder 5"/>
          <p:cNvSpPr>
            <a:spLocks noGrp="1"/>
          </p:cNvSpPr>
          <p:nvPr>
            <p:ph type="ftr" sz="quarter" idx="11"/>
          </p:nvPr>
        </p:nvSpPr>
        <p:spPr/>
        <p:txBody>
          <a:bodyPr/>
          <a:lstStyle>
            <a:lvl1pPr>
              <a:defRPr/>
            </a:lvl1pPr>
            <a:extLst/>
          </a:lstStyle>
          <a:p>
            <a:pPr>
              <a:defRPr/>
            </a:pPr>
            <a:endParaRPr lang="en-US"/>
          </a:p>
        </p:txBody>
      </p:sp>
      <p:sp>
        <p:nvSpPr>
          <p:cNvPr id="10" name="Slide Number Placeholder 6"/>
          <p:cNvSpPr>
            <a:spLocks noGrp="1"/>
          </p:cNvSpPr>
          <p:nvPr>
            <p:ph type="sldNum" sz="quarter" idx="12"/>
          </p:nvPr>
        </p:nvSpPr>
        <p:spPr/>
        <p:txBody>
          <a:bodyPr/>
          <a:lstStyle>
            <a:lvl1pPr>
              <a:defRPr/>
            </a:lvl1pPr>
            <a:extLst/>
          </a:lstStyle>
          <a:p>
            <a:pPr>
              <a:defRPr/>
            </a:pPr>
            <a:fld id="{04546D9F-0BB1-4330-A4FF-7D8553E0C3E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theme" Target="../theme/theme2.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 /><Relationship Id="rId13" Type="http://schemas.openxmlformats.org/officeDocument/2006/relationships/image" Target="../media/image2.jpeg" /><Relationship Id="rId3" Type="http://schemas.openxmlformats.org/officeDocument/2006/relationships/slideLayout" Target="../slideLayouts/slideLayout26.xml" /><Relationship Id="rId7" Type="http://schemas.openxmlformats.org/officeDocument/2006/relationships/slideLayout" Target="../slideLayouts/slideLayout30.xml" /><Relationship Id="rId12" Type="http://schemas.openxmlformats.org/officeDocument/2006/relationships/theme" Target="../theme/theme3.xml" /><Relationship Id="rId2" Type="http://schemas.openxmlformats.org/officeDocument/2006/relationships/slideLayout" Target="../slideLayouts/slideLayout25.xml" /><Relationship Id="rId1" Type="http://schemas.openxmlformats.org/officeDocument/2006/relationships/slideLayout" Target="../slideLayouts/slideLayout24.xml" /><Relationship Id="rId6" Type="http://schemas.openxmlformats.org/officeDocument/2006/relationships/slideLayout" Target="../slideLayouts/slideLayout29.xml" /><Relationship Id="rId11" Type="http://schemas.openxmlformats.org/officeDocument/2006/relationships/slideLayout" Target="../slideLayouts/slideLayout34.xml" /><Relationship Id="rId5" Type="http://schemas.openxmlformats.org/officeDocument/2006/relationships/slideLayout" Target="../slideLayouts/slideLayout28.xml" /><Relationship Id="rId10" Type="http://schemas.openxmlformats.org/officeDocument/2006/relationships/slideLayout" Target="../slideLayouts/slideLayout33.xml" /><Relationship Id="rId4" Type="http://schemas.openxmlformats.org/officeDocument/2006/relationships/slideLayout" Target="../slideLayouts/slideLayout27.xml" /><Relationship Id="rId9" Type="http://schemas.openxmlformats.org/officeDocument/2006/relationships/slideLayout" Target="../slideLayouts/slideLayout3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11273" name="Text Placeholder 8"/>
          <p:cNvSpPr>
            <a:spLocks noGrp="1"/>
          </p:cNvSpPr>
          <p:nvPr>
            <p:ph type="body" idx="1"/>
          </p:nvPr>
        </p:nvSpPr>
        <p:spPr bwMode="auto">
          <a:xfrm>
            <a:off x="1435100" y="14478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a:solidFill>
                  <a:schemeClr val="bg2">
                    <a:shade val="50000"/>
                    <a:satMod val="200000"/>
                  </a:schemeClr>
                </a:solidFill>
                <a:latin typeface="+mn-lt"/>
                <a:cs typeface="+mn-cs"/>
              </a:defRPr>
            </a:lvl1pPr>
            <a:extLst/>
          </a:lstStyle>
          <a:p>
            <a:pPr>
              <a:defRPr/>
            </a:pPr>
            <a:fld id="{DCBDC574-7AB0-4366-BCE8-6683DFEFCE32}" type="datetimeFigureOut">
              <a:rPr lang="en-US"/>
              <a:pPr>
                <a:defRPr/>
              </a:pPr>
              <a:t>9/2/2022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cs typeface="+mn-cs"/>
              </a:defRPr>
            </a:lvl1pPr>
            <a:extLst/>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anchor="b"/>
          <a:lstStyle>
            <a:lvl1pPr algn="ctr" eaLnBrk="1" fontAlgn="auto" latinLnBrk="0" hangingPunct="1">
              <a:spcBef>
                <a:spcPts val="0"/>
              </a:spcBef>
              <a:spcAft>
                <a:spcPts val="0"/>
              </a:spcAft>
              <a:defRPr kumimoji="0" sz="1200">
                <a:solidFill>
                  <a:schemeClr val="bg2">
                    <a:shade val="50000"/>
                    <a:satMod val="200000"/>
                  </a:schemeClr>
                </a:solidFill>
                <a:effectLst/>
                <a:latin typeface="+mn-lt"/>
                <a:cs typeface="+mn-cs"/>
              </a:defRPr>
            </a:lvl1pPr>
            <a:extLst/>
          </a:lstStyle>
          <a:p>
            <a:pPr>
              <a:defRPr/>
            </a:pPr>
            <a:fld id="{D1F2FEFA-D9D5-4045-B2BA-5683DF00F83E}" type="slidenum">
              <a:rPr lang="en-US"/>
              <a:pPr>
                <a:defRPr/>
              </a:pPr>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02" r:id="rId4"/>
    <p:sldLayoutId id="2147484389" r:id="rId5"/>
    <p:sldLayoutId id="2147484303" r:id="rId6"/>
    <p:sldLayoutId id="2147484390" r:id="rId7"/>
    <p:sldLayoutId id="2147484391" r:id="rId8"/>
    <p:sldLayoutId id="2147484392" r:id="rId9"/>
    <p:sldLayoutId id="2147484304" r:id="rId10"/>
    <p:sldLayoutId id="2147484305" r:id="rId11"/>
    <p:sldLayoutId id="2147484464" r:id="rId12"/>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533400" y="152400"/>
            <a:ext cx="83058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459" name="Rectangle 3"/>
          <p:cNvSpPr>
            <a:spLocks noGrp="1" noChangeArrowheads="1"/>
          </p:cNvSpPr>
          <p:nvPr>
            <p:ph type="body" idx="1"/>
          </p:nvPr>
        </p:nvSpPr>
        <p:spPr bwMode="auto">
          <a:xfrm>
            <a:off x="533400" y="1219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1254" name="Rectangle 6"/>
          <p:cNvSpPr>
            <a:spLocks noChangeArrowheads="1"/>
          </p:cNvSpPr>
          <p:nvPr/>
        </p:nvSpPr>
        <p:spPr bwMode="auto">
          <a:xfrm>
            <a:off x="0" y="0"/>
            <a:ext cx="533400" cy="4114800"/>
          </a:xfrm>
          <a:prstGeom prst="rect">
            <a:avLst/>
          </a:prstGeom>
          <a:solidFill>
            <a:srgbClr val="3399FF"/>
          </a:solidFill>
          <a:ln w="9525">
            <a:solidFill>
              <a:schemeClr val="tx1"/>
            </a:solidFill>
            <a:miter lim="800000"/>
            <a:headEnd/>
            <a:tailEnd/>
          </a:ln>
          <a:effectLst/>
        </p:spPr>
        <p:txBody>
          <a:bodyPr wrap="none" anchor="ctr"/>
          <a:lstStyle/>
          <a:p>
            <a:pPr>
              <a:defRPr/>
            </a:pPr>
            <a:endParaRPr lang="en-US">
              <a:latin typeface="Arial" charset="0"/>
              <a:cs typeface="+mn-cs"/>
            </a:endParaRPr>
          </a:p>
        </p:txBody>
      </p:sp>
      <p:sp>
        <p:nvSpPr>
          <p:cNvPr id="181255" name="Rectangle 7"/>
          <p:cNvSpPr>
            <a:spLocks noChangeArrowheads="1"/>
          </p:cNvSpPr>
          <p:nvPr/>
        </p:nvSpPr>
        <p:spPr bwMode="auto">
          <a:xfrm>
            <a:off x="0" y="4114800"/>
            <a:ext cx="533400" cy="76200"/>
          </a:xfrm>
          <a:prstGeom prst="rect">
            <a:avLst/>
          </a:prstGeom>
          <a:solidFill>
            <a:srgbClr val="CC9900"/>
          </a:solidFill>
          <a:ln w="9525">
            <a:solidFill>
              <a:srgbClr val="CC9900"/>
            </a:solidFill>
            <a:miter lim="800000"/>
            <a:headEnd/>
            <a:tailEnd/>
          </a:ln>
          <a:effectLst/>
        </p:spPr>
        <p:txBody>
          <a:bodyPr wrap="none" anchor="ctr"/>
          <a:lstStyle/>
          <a:p>
            <a:pPr>
              <a:defRPr/>
            </a:pPr>
            <a:endParaRPr lang="en-US">
              <a:latin typeface="Arial" charset="0"/>
              <a:cs typeface="+mn-cs"/>
            </a:endParaRPr>
          </a:p>
        </p:txBody>
      </p:sp>
      <p:sp>
        <p:nvSpPr>
          <p:cNvPr id="181256" name="Rectangle 8"/>
          <p:cNvSpPr>
            <a:spLocks noChangeArrowheads="1"/>
          </p:cNvSpPr>
          <p:nvPr/>
        </p:nvSpPr>
        <p:spPr bwMode="auto">
          <a:xfrm>
            <a:off x="6781800" y="1295400"/>
            <a:ext cx="2057400" cy="152400"/>
          </a:xfrm>
          <a:prstGeom prst="rect">
            <a:avLst/>
          </a:prstGeom>
          <a:solidFill>
            <a:srgbClr val="3399FF"/>
          </a:solidFill>
          <a:ln w="9525">
            <a:solidFill>
              <a:schemeClr val="tx1"/>
            </a:solidFill>
            <a:miter lim="800000"/>
            <a:headEnd/>
            <a:tailEnd/>
          </a:ln>
          <a:effectLst/>
        </p:spPr>
        <p:txBody>
          <a:bodyPr wrap="none" anchor="ctr"/>
          <a:lstStyle/>
          <a:p>
            <a:pPr>
              <a:defRPr/>
            </a:pPr>
            <a:endParaRPr lang="en-US">
              <a:latin typeface="Arial" charset="0"/>
              <a:cs typeface="+mn-cs"/>
            </a:endParaRPr>
          </a:p>
        </p:txBody>
      </p:sp>
      <p:sp>
        <p:nvSpPr>
          <p:cNvPr id="181257" name="Line 9"/>
          <p:cNvSpPr>
            <a:spLocks noChangeShapeType="1"/>
          </p:cNvSpPr>
          <p:nvPr/>
        </p:nvSpPr>
        <p:spPr bwMode="auto">
          <a:xfrm>
            <a:off x="381000" y="1371600"/>
            <a:ext cx="8763000" cy="0"/>
          </a:xfrm>
          <a:prstGeom prst="line">
            <a:avLst/>
          </a:prstGeom>
          <a:noFill/>
          <a:ln w="28575">
            <a:solidFill>
              <a:srgbClr val="CC9900"/>
            </a:solidFill>
            <a:round/>
            <a:headEnd/>
            <a:tailEnd/>
          </a:ln>
          <a:effectLst/>
        </p:spPr>
        <p:txBody>
          <a:bodyPr/>
          <a:lstStyle/>
          <a:p>
            <a:pPr>
              <a:defRPr/>
            </a:pPr>
            <a:endParaRPr lang="en-US">
              <a:latin typeface="Arial" charset="0"/>
              <a:cs typeface="+mn-cs"/>
            </a:endParaRPr>
          </a:p>
        </p:txBody>
      </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ransition>
    <p:diamond/>
  </p:transition>
  <p:hf sldNum="0" hdr="0"/>
  <p:txStyles>
    <p:titleStyle>
      <a:lvl1pPr marL="838200" indent="-838200" algn="l" rtl="0" eaLnBrk="0" fontAlgn="base" hangingPunct="0">
        <a:spcBef>
          <a:spcPct val="0"/>
        </a:spcBef>
        <a:spcAft>
          <a:spcPct val="0"/>
        </a:spcAft>
        <a:buAutoNum type="arabicPeriod"/>
        <a:defRPr sz="4400">
          <a:solidFill>
            <a:srgbClr val="000099"/>
          </a:solidFill>
          <a:latin typeface="+mj-lt"/>
          <a:ea typeface="+mj-ea"/>
          <a:cs typeface="+mj-cs"/>
        </a:defRPr>
      </a:lvl1pPr>
      <a:lvl2pPr marL="838200" indent="-838200" algn="l" rtl="0" eaLnBrk="0" fontAlgn="base" hangingPunct="0">
        <a:spcBef>
          <a:spcPct val="0"/>
        </a:spcBef>
        <a:spcAft>
          <a:spcPct val="0"/>
        </a:spcAft>
        <a:buAutoNum type="arabicPeriod"/>
        <a:defRPr sz="4400">
          <a:solidFill>
            <a:srgbClr val="000099"/>
          </a:solidFill>
          <a:latin typeface="Times New Roman" pitchFamily="18" charset="0"/>
        </a:defRPr>
      </a:lvl2pPr>
      <a:lvl3pPr marL="838200" indent="-838200" algn="l" rtl="0" eaLnBrk="0" fontAlgn="base" hangingPunct="0">
        <a:spcBef>
          <a:spcPct val="0"/>
        </a:spcBef>
        <a:spcAft>
          <a:spcPct val="0"/>
        </a:spcAft>
        <a:buAutoNum type="arabicPeriod"/>
        <a:defRPr sz="4400">
          <a:solidFill>
            <a:srgbClr val="000099"/>
          </a:solidFill>
          <a:latin typeface="Times New Roman" pitchFamily="18" charset="0"/>
        </a:defRPr>
      </a:lvl3pPr>
      <a:lvl4pPr marL="838200" indent="-838200" algn="l" rtl="0" eaLnBrk="0" fontAlgn="base" hangingPunct="0">
        <a:spcBef>
          <a:spcPct val="0"/>
        </a:spcBef>
        <a:spcAft>
          <a:spcPct val="0"/>
        </a:spcAft>
        <a:buAutoNum type="arabicPeriod"/>
        <a:defRPr sz="4400">
          <a:solidFill>
            <a:srgbClr val="000099"/>
          </a:solidFill>
          <a:latin typeface="Times New Roman" pitchFamily="18" charset="0"/>
        </a:defRPr>
      </a:lvl4pPr>
      <a:lvl5pPr marL="838200" indent="-838200" algn="l" rtl="0" eaLnBrk="0" fontAlgn="base" hangingPunct="0">
        <a:spcBef>
          <a:spcPct val="0"/>
        </a:spcBef>
        <a:spcAft>
          <a:spcPct val="0"/>
        </a:spcAft>
        <a:buAutoNum type="arabicPeriod"/>
        <a:defRPr sz="4400">
          <a:solidFill>
            <a:srgbClr val="000099"/>
          </a:solidFill>
          <a:latin typeface="Times New Roman" pitchFamily="18" charset="0"/>
        </a:defRPr>
      </a:lvl5pPr>
      <a:lvl6pPr marL="1295400" indent="-838200" algn="l" rtl="0" fontAlgn="base">
        <a:spcBef>
          <a:spcPct val="0"/>
        </a:spcBef>
        <a:spcAft>
          <a:spcPct val="0"/>
        </a:spcAft>
        <a:buAutoNum type="arabicPeriod"/>
        <a:defRPr sz="4400">
          <a:solidFill>
            <a:srgbClr val="000099"/>
          </a:solidFill>
          <a:latin typeface="Times New Roman" pitchFamily="18" charset="0"/>
        </a:defRPr>
      </a:lvl6pPr>
      <a:lvl7pPr marL="1752600" indent="-838200" algn="l" rtl="0" fontAlgn="base">
        <a:spcBef>
          <a:spcPct val="0"/>
        </a:spcBef>
        <a:spcAft>
          <a:spcPct val="0"/>
        </a:spcAft>
        <a:buAutoNum type="arabicPeriod"/>
        <a:defRPr sz="4400">
          <a:solidFill>
            <a:srgbClr val="000099"/>
          </a:solidFill>
          <a:latin typeface="Times New Roman" pitchFamily="18" charset="0"/>
        </a:defRPr>
      </a:lvl7pPr>
      <a:lvl8pPr marL="2209800" indent="-838200" algn="l" rtl="0" fontAlgn="base">
        <a:spcBef>
          <a:spcPct val="0"/>
        </a:spcBef>
        <a:spcAft>
          <a:spcPct val="0"/>
        </a:spcAft>
        <a:buAutoNum type="arabicPeriod"/>
        <a:defRPr sz="4400">
          <a:solidFill>
            <a:srgbClr val="000099"/>
          </a:solidFill>
          <a:latin typeface="Times New Roman" pitchFamily="18" charset="0"/>
        </a:defRPr>
      </a:lvl8pPr>
      <a:lvl9pPr marL="2667000" indent="-838200" algn="l" rtl="0" fontAlgn="base">
        <a:spcBef>
          <a:spcPct val="0"/>
        </a:spcBef>
        <a:spcAft>
          <a:spcPct val="0"/>
        </a:spcAft>
        <a:buAutoNum type="arabicPeriod"/>
        <a:defRPr sz="4400">
          <a:solidFill>
            <a:srgbClr val="000099"/>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rgbClr val="0000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99"/>
          </a:solidFill>
          <a:latin typeface="+mn-lt"/>
        </a:defRPr>
      </a:lvl2pPr>
      <a:lvl3pPr marL="1143000" indent="-228600" algn="l" rtl="0" eaLnBrk="0" fontAlgn="base" hangingPunct="0">
        <a:spcBef>
          <a:spcPct val="20000"/>
        </a:spcBef>
        <a:spcAft>
          <a:spcPct val="0"/>
        </a:spcAft>
        <a:buChar char="•"/>
        <a:defRPr sz="2400">
          <a:solidFill>
            <a:srgbClr val="000099"/>
          </a:solidFill>
          <a:latin typeface="+mn-lt"/>
        </a:defRPr>
      </a:lvl3pPr>
      <a:lvl4pPr marL="1600200" indent="-228600" algn="l" rtl="0" eaLnBrk="0" fontAlgn="base" hangingPunct="0">
        <a:spcBef>
          <a:spcPct val="20000"/>
        </a:spcBef>
        <a:spcAft>
          <a:spcPct val="0"/>
        </a:spcAft>
        <a:buChar char="–"/>
        <a:defRPr sz="2000">
          <a:solidFill>
            <a:srgbClr val="000099"/>
          </a:solidFill>
          <a:latin typeface="+mn-lt"/>
        </a:defRPr>
      </a:lvl4pPr>
      <a:lvl5pPr marL="2057400" indent="-228600" algn="l" rtl="0" eaLnBrk="0" fontAlgn="base" hangingPunct="0">
        <a:spcBef>
          <a:spcPct val="20000"/>
        </a:spcBef>
        <a:spcAft>
          <a:spcPct val="0"/>
        </a:spcAft>
        <a:buChar char="»"/>
        <a:defRPr sz="2000">
          <a:solidFill>
            <a:srgbClr val="000099"/>
          </a:solidFill>
          <a:latin typeface="+mn-lt"/>
        </a:defRPr>
      </a:lvl5pPr>
      <a:lvl6pPr marL="2514600" indent="-228600" algn="l" rtl="0" fontAlgn="base">
        <a:spcBef>
          <a:spcPct val="20000"/>
        </a:spcBef>
        <a:spcAft>
          <a:spcPct val="0"/>
        </a:spcAft>
        <a:buChar char="»"/>
        <a:defRPr sz="2000">
          <a:solidFill>
            <a:srgbClr val="000099"/>
          </a:solidFill>
          <a:latin typeface="+mn-lt"/>
        </a:defRPr>
      </a:lvl6pPr>
      <a:lvl7pPr marL="2971800" indent="-228600" algn="l" rtl="0" fontAlgn="base">
        <a:spcBef>
          <a:spcPct val="20000"/>
        </a:spcBef>
        <a:spcAft>
          <a:spcPct val="0"/>
        </a:spcAft>
        <a:buChar char="»"/>
        <a:defRPr sz="2000">
          <a:solidFill>
            <a:srgbClr val="000099"/>
          </a:solidFill>
          <a:latin typeface="+mn-lt"/>
        </a:defRPr>
      </a:lvl7pPr>
      <a:lvl8pPr marL="3429000" indent="-228600" algn="l" rtl="0" fontAlgn="base">
        <a:spcBef>
          <a:spcPct val="20000"/>
        </a:spcBef>
        <a:spcAft>
          <a:spcPct val="0"/>
        </a:spcAft>
        <a:buChar char="»"/>
        <a:defRPr sz="2000">
          <a:solidFill>
            <a:srgbClr val="000099"/>
          </a:solidFill>
          <a:latin typeface="+mn-lt"/>
        </a:defRPr>
      </a:lvl8pPr>
      <a:lvl9pPr marL="3886200" indent="-228600" algn="l" rtl="0" fontAlgn="base">
        <a:spcBef>
          <a:spcPct val="20000"/>
        </a:spcBef>
        <a:spcAft>
          <a:spcPct val="0"/>
        </a:spcAft>
        <a:buChar char="»"/>
        <a:defRPr sz="2000">
          <a:solidFill>
            <a:srgbClr val="0000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bwMode="auto">
          <a:xfrm>
            <a:off x="6858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78883" name="Rectangle 3"/>
          <p:cNvSpPr>
            <a:spLocks noGrp="1" noChangeArrowheads="1"/>
          </p:cNvSpPr>
          <p:nvPr>
            <p:ph type="body" idx="1"/>
          </p:nvPr>
        </p:nvSpPr>
        <p:spPr bwMode="auto">
          <a:xfrm>
            <a:off x="250825" y="1981200"/>
            <a:ext cx="8605838" cy="4651375"/>
          </a:xfrm>
          <a:prstGeom prst="rect">
            <a:avLst/>
          </a:prstGeom>
          <a:noFill/>
          <a:ln w="9525">
            <a:solidFill>
              <a:schemeClr val="tx2"/>
            </a:solid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78882"/>
                                        </p:tgtEl>
                                        <p:attrNameLst>
                                          <p:attrName>style.visibility</p:attrName>
                                        </p:attrNameLst>
                                      </p:cBhvr>
                                      <p:to>
                                        <p:strVal val="visible"/>
                                      </p:to>
                                    </p:set>
                                    <p:anim to="" calcmode="lin" valueType="num">
                                      <p:cBhvr>
                                        <p:cTn id="7" dur="1" fill="hold"/>
                                        <p:tgtEl>
                                          <p:spTgt spid="37888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78883">
                                            <p:bg/>
                                          </p:spTgt>
                                        </p:tgtEl>
                                        <p:attrNameLst>
                                          <p:attrName>style.visibility</p:attrName>
                                        </p:attrNameLst>
                                      </p:cBhvr>
                                      <p:to>
                                        <p:strVal val="visible"/>
                                      </p:to>
                                    </p:set>
                                    <p:anim to="" calcmode="lin" valueType="num">
                                      <p:cBhvr>
                                        <p:cTn id="11" dur="1" fill="hold"/>
                                        <p:tgtEl>
                                          <p:spTgt spid="378883">
                                            <p:bg/>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0"/>
                                          </p:stCondLst>
                                        </p:cTn>
                                        <p:tgtEl>
                                          <p:spTgt spid="378883">
                                            <p:txEl>
                                              <p:pRg st="0" end="0"/>
                                            </p:txEl>
                                          </p:spTgt>
                                        </p:tgtEl>
                                        <p:attrNameLst>
                                          <p:attrName>style.visibility</p:attrName>
                                        </p:attrNameLst>
                                      </p:cBhvr>
                                      <p:to>
                                        <p:strVal val="visible"/>
                                      </p:to>
                                    </p:set>
                                    <p:anim to="" calcmode="lin" valueType="num">
                                      <p:cBhvr>
                                        <p:cTn id="16" dur="1" fill="hold"/>
                                        <p:tgtEl>
                                          <p:spTgt spid="378883">
                                            <p:txEl>
                                              <p:pRg st="0" end="0"/>
                                            </p:txEl>
                                          </p:spTgt>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378883">
                                            <p:txEl>
                                              <p:pRg st="1" end="1"/>
                                            </p:txEl>
                                          </p:spTgt>
                                        </p:tgtEl>
                                        <p:attrNameLst>
                                          <p:attrName>style.visibility</p:attrName>
                                        </p:attrNameLst>
                                      </p:cBhvr>
                                      <p:to>
                                        <p:strVal val="visible"/>
                                      </p:to>
                                    </p:set>
                                    <p:anim to="" calcmode="lin" valueType="num">
                                      <p:cBhvr>
                                        <p:cTn id="19" dur="1" fill="hold"/>
                                        <p:tgtEl>
                                          <p:spTgt spid="378883">
                                            <p:txEl>
                                              <p:pRg st="1" end="1"/>
                                            </p:txEl>
                                          </p:spTgt>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378883">
                                            <p:txEl>
                                              <p:pRg st="2" end="2"/>
                                            </p:txEl>
                                          </p:spTgt>
                                        </p:tgtEl>
                                        <p:attrNameLst>
                                          <p:attrName>style.visibility</p:attrName>
                                        </p:attrNameLst>
                                      </p:cBhvr>
                                      <p:to>
                                        <p:strVal val="visible"/>
                                      </p:to>
                                    </p:set>
                                    <p:anim to="" calcmode="lin" valueType="num">
                                      <p:cBhvr>
                                        <p:cTn id="22" dur="1" fill="hold"/>
                                        <p:tgtEl>
                                          <p:spTgt spid="378883">
                                            <p:txEl>
                                              <p:pRg st="2" end="2"/>
                                            </p:txEl>
                                          </p:spTgt>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378883">
                                            <p:txEl>
                                              <p:pRg st="3" end="3"/>
                                            </p:txEl>
                                          </p:spTgt>
                                        </p:tgtEl>
                                        <p:attrNameLst>
                                          <p:attrName>style.visibility</p:attrName>
                                        </p:attrNameLst>
                                      </p:cBhvr>
                                      <p:to>
                                        <p:strVal val="visible"/>
                                      </p:to>
                                    </p:set>
                                    <p:anim to="" calcmode="lin" valueType="num">
                                      <p:cBhvr>
                                        <p:cTn id="25" dur="1" fill="hold"/>
                                        <p:tgtEl>
                                          <p:spTgt spid="378883">
                                            <p:txEl>
                                              <p:pRg st="3" end="3"/>
                                            </p:txEl>
                                          </p:spTgt>
                                        </p:tgtEl>
                                        <p:attrNameLst>
                                          <p:attrName/>
                                        </p:attrNameLst>
                                      </p:cBhvr>
                                    </p:anim>
                                  </p:childTnLst>
                                </p:cTn>
                              </p:par>
                              <p:par>
                                <p:cTn id="26" presetID="24" presetClass="entr" presetSubtype="0" fill="hold" grpId="0" nodeType="withEffect">
                                  <p:stCondLst>
                                    <p:cond delay="0"/>
                                  </p:stCondLst>
                                  <p:childTnLst>
                                    <p:set>
                                      <p:cBhvr>
                                        <p:cTn id="27" dur="1" fill="hold">
                                          <p:stCondLst>
                                            <p:cond delay="0"/>
                                          </p:stCondLst>
                                        </p:cTn>
                                        <p:tgtEl>
                                          <p:spTgt spid="378883">
                                            <p:txEl>
                                              <p:pRg st="4" end="4"/>
                                            </p:txEl>
                                          </p:spTgt>
                                        </p:tgtEl>
                                        <p:attrNameLst>
                                          <p:attrName>style.visibility</p:attrName>
                                        </p:attrNameLst>
                                      </p:cBhvr>
                                      <p:to>
                                        <p:strVal val="visible"/>
                                      </p:to>
                                    </p:set>
                                    <p:anim to="" calcmode="lin" valueType="num">
                                      <p:cBhvr>
                                        <p:cTn id="28" dur="1" fill="hold"/>
                                        <p:tgtEl>
                                          <p:spTgt spid="37888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2" grpId="0"/>
      <p:bldP spid="378883" grpId="0" build="p" animBg="1">
        <p:tmplLst>
          <p:tmpl lvl="1">
            <p:tnLst>
              <p:par>
                <p:cTn presetID="24" presetClass="entr" presetSubtype="0" fill="hold" nodeType="clickEffect">
                  <p:stCondLst>
                    <p:cond delay="0"/>
                  </p:stCondLst>
                  <p:childTnLst>
                    <p:set>
                      <p:cBhvr>
                        <p:cTn dur="1" fill="hold">
                          <p:stCondLst>
                            <p:cond delay="0"/>
                          </p:stCondLst>
                        </p:cTn>
                        <p:tgtEl>
                          <p:spTgt spid="378883"/>
                        </p:tgtEl>
                        <p:attrNameLst>
                          <p:attrName>style.visibility</p:attrName>
                        </p:attrNameLst>
                      </p:cBhvr>
                      <p:to>
                        <p:strVal val="visible"/>
                      </p:to>
                    </p:set>
                    <p:anim to="" calcmode="lin" valueType="num">
                      <p:cBhvr>
                        <p:cTn dur="1" fill="hold"/>
                        <p:tgtEl>
                          <p:spTgt spid="378883"/>
                        </p:tgtEl>
                        <p:attrNameLst>
                          <p:attrName/>
                        </p:attrNameLst>
                      </p:cBhvr>
                    </p:anim>
                  </p:childTnLst>
                </p:cTn>
              </p:par>
            </p:tnLst>
          </p:tmpl>
          <p:tmpl lvl="2">
            <p:tnLst>
              <p:par>
                <p:cTn presetID="24" presetClass="entr" presetSubtype="0" fill="hold" nodeType="withEffect">
                  <p:stCondLst>
                    <p:cond delay="0"/>
                  </p:stCondLst>
                  <p:childTnLst>
                    <p:set>
                      <p:cBhvr>
                        <p:cTn dur="1" fill="hold">
                          <p:stCondLst>
                            <p:cond delay="0"/>
                          </p:stCondLst>
                        </p:cTn>
                        <p:tgtEl>
                          <p:spTgt spid="378883"/>
                        </p:tgtEl>
                        <p:attrNameLst>
                          <p:attrName>style.visibility</p:attrName>
                        </p:attrNameLst>
                      </p:cBhvr>
                      <p:to>
                        <p:strVal val="visible"/>
                      </p:to>
                    </p:set>
                    <p:anim to="" calcmode="lin" valueType="num">
                      <p:cBhvr>
                        <p:cTn dur="1" fill="hold"/>
                        <p:tgtEl>
                          <p:spTgt spid="378883"/>
                        </p:tgtEl>
                        <p:attrNameLst>
                          <p:attrName/>
                        </p:attrNameLst>
                      </p:cBhvr>
                    </p:anim>
                  </p:childTnLst>
                </p:cTn>
              </p:par>
            </p:tnLst>
          </p:tmpl>
          <p:tmpl lvl="3">
            <p:tnLst>
              <p:par>
                <p:cTn presetID="24" presetClass="entr" presetSubtype="0" fill="hold" nodeType="withEffect">
                  <p:stCondLst>
                    <p:cond delay="0"/>
                  </p:stCondLst>
                  <p:childTnLst>
                    <p:set>
                      <p:cBhvr>
                        <p:cTn dur="1" fill="hold">
                          <p:stCondLst>
                            <p:cond delay="0"/>
                          </p:stCondLst>
                        </p:cTn>
                        <p:tgtEl>
                          <p:spTgt spid="378883"/>
                        </p:tgtEl>
                        <p:attrNameLst>
                          <p:attrName>style.visibility</p:attrName>
                        </p:attrNameLst>
                      </p:cBhvr>
                      <p:to>
                        <p:strVal val="visible"/>
                      </p:to>
                    </p:set>
                    <p:anim to="" calcmode="lin" valueType="num">
                      <p:cBhvr>
                        <p:cTn dur="1" fill="hold"/>
                        <p:tgtEl>
                          <p:spTgt spid="378883"/>
                        </p:tgtEl>
                        <p:attrNameLst>
                          <p:attrName/>
                        </p:attrNameLst>
                      </p:cBhvr>
                    </p:anim>
                  </p:childTnLst>
                </p:cTn>
              </p:par>
            </p:tnLst>
          </p:tmpl>
          <p:tmpl lvl="4">
            <p:tnLst>
              <p:par>
                <p:cTn presetID="24" presetClass="entr" presetSubtype="0" fill="hold" nodeType="withEffect">
                  <p:stCondLst>
                    <p:cond delay="0"/>
                  </p:stCondLst>
                  <p:childTnLst>
                    <p:set>
                      <p:cBhvr>
                        <p:cTn dur="1" fill="hold">
                          <p:stCondLst>
                            <p:cond delay="0"/>
                          </p:stCondLst>
                        </p:cTn>
                        <p:tgtEl>
                          <p:spTgt spid="378883"/>
                        </p:tgtEl>
                        <p:attrNameLst>
                          <p:attrName>style.visibility</p:attrName>
                        </p:attrNameLst>
                      </p:cBhvr>
                      <p:to>
                        <p:strVal val="visible"/>
                      </p:to>
                    </p:set>
                    <p:anim to="" calcmode="lin" valueType="num">
                      <p:cBhvr>
                        <p:cTn dur="1" fill="hold"/>
                        <p:tgtEl>
                          <p:spTgt spid="378883"/>
                        </p:tgtEl>
                        <p:attrNameLst>
                          <p:attrName/>
                        </p:attrNameLst>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378883"/>
                        </p:tgtEl>
                        <p:attrNameLst>
                          <p:attrName>style.visibility</p:attrName>
                        </p:attrNameLst>
                      </p:cBhvr>
                      <p:to>
                        <p:strVal val="visible"/>
                      </p:to>
                    </p:set>
                    <p:anim to="" calcmode="lin" valueType="num">
                      <p:cBhvr>
                        <p:cTn dur="1" fill="hold"/>
                        <p:tgtEl>
                          <p:spTgt spid="378883"/>
                        </p:tgtEl>
                        <p:attrNameLst>
                          <p:attrName/>
                        </p:attrNameLst>
                      </p:cBhvr>
                    </p:anim>
                  </p:childTnLst>
                </p:cTn>
              </p:par>
            </p:tnLst>
          </p:tmpl>
          <p:tmpl>
            <p:tnLst>
              <p:par>
                <p:cTn presetID="24" presetClass="entr" presetSubtype="0" fill="hold" nodeType="afterEffect">
                  <p:stCondLst>
                    <p:cond delay="0"/>
                  </p:stCondLst>
                  <p:childTnLst>
                    <p:set>
                      <p:cBhvr>
                        <p:cTn dur="1" fill="hold">
                          <p:stCondLst>
                            <p:cond delay="0"/>
                          </p:stCondLst>
                        </p:cTn>
                        <p:tgtEl>
                          <p:spTgt spid="378883"/>
                        </p:tgtEl>
                        <p:attrNameLst>
                          <p:attrName>style.visibility</p:attrName>
                        </p:attrNameLst>
                      </p:cBhvr>
                      <p:to>
                        <p:strVal val="visible"/>
                      </p:to>
                    </p:set>
                    <p:anim to="" calcmode="lin" valueType="num">
                      <p:cBhvr>
                        <p:cTn dur="1" fill="hold"/>
                        <p:tgtEl>
                          <p:spTgt spid="378883"/>
                        </p:tgtEl>
                        <p:attrNameLst>
                          <p:attrName/>
                        </p:attrNameLst>
                      </p:cBhvr>
                    </p:anim>
                  </p:childTnLst>
                </p:cTn>
              </p:par>
            </p:tnLst>
          </p:tmpl>
        </p:tmplLst>
      </p:bldP>
    </p:bldLst>
  </p:timing>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Rounded MT Bold" pitchFamily="34" charset="0"/>
        </a:defRPr>
      </a:lvl2pPr>
      <a:lvl3pPr algn="l" rtl="0" eaLnBrk="0" fontAlgn="base" hangingPunct="0">
        <a:spcBef>
          <a:spcPct val="0"/>
        </a:spcBef>
        <a:spcAft>
          <a:spcPct val="0"/>
        </a:spcAft>
        <a:defRPr kumimoji="1" sz="4000">
          <a:solidFill>
            <a:schemeClr val="tx2"/>
          </a:solidFill>
          <a:latin typeface="Arial Rounded MT Bold" pitchFamily="34" charset="0"/>
        </a:defRPr>
      </a:lvl3pPr>
      <a:lvl4pPr algn="l" rtl="0" eaLnBrk="0" fontAlgn="base" hangingPunct="0">
        <a:spcBef>
          <a:spcPct val="0"/>
        </a:spcBef>
        <a:spcAft>
          <a:spcPct val="0"/>
        </a:spcAft>
        <a:defRPr kumimoji="1" sz="4000">
          <a:solidFill>
            <a:schemeClr val="tx2"/>
          </a:solidFill>
          <a:latin typeface="Arial Rounded MT Bold" pitchFamily="34" charset="0"/>
        </a:defRPr>
      </a:lvl4pPr>
      <a:lvl5pPr algn="l" rtl="0" eaLnBrk="0" fontAlgn="base" hangingPunct="0">
        <a:spcBef>
          <a:spcPct val="0"/>
        </a:spcBef>
        <a:spcAft>
          <a:spcPct val="0"/>
        </a:spcAft>
        <a:defRPr kumimoji="1" sz="4000">
          <a:solidFill>
            <a:schemeClr val="tx2"/>
          </a:solidFill>
          <a:latin typeface="Arial Rounded MT Bold" pitchFamily="34" charset="0"/>
        </a:defRPr>
      </a:lvl5pPr>
      <a:lvl6pPr marL="457200" algn="l" rtl="0" fontAlgn="base">
        <a:spcBef>
          <a:spcPct val="0"/>
        </a:spcBef>
        <a:spcAft>
          <a:spcPct val="0"/>
        </a:spcAft>
        <a:defRPr kumimoji="1" sz="4000">
          <a:solidFill>
            <a:schemeClr val="tx2"/>
          </a:solidFill>
          <a:latin typeface="Arial Rounded MT Bold" pitchFamily="34" charset="0"/>
        </a:defRPr>
      </a:lvl6pPr>
      <a:lvl7pPr marL="914400" algn="l" rtl="0" fontAlgn="base">
        <a:spcBef>
          <a:spcPct val="0"/>
        </a:spcBef>
        <a:spcAft>
          <a:spcPct val="0"/>
        </a:spcAft>
        <a:defRPr kumimoji="1" sz="4000">
          <a:solidFill>
            <a:schemeClr val="tx2"/>
          </a:solidFill>
          <a:latin typeface="Arial Rounded MT Bold" pitchFamily="34" charset="0"/>
        </a:defRPr>
      </a:lvl7pPr>
      <a:lvl8pPr marL="1371600" algn="l" rtl="0" fontAlgn="base">
        <a:spcBef>
          <a:spcPct val="0"/>
        </a:spcBef>
        <a:spcAft>
          <a:spcPct val="0"/>
        </a:spcAft>
        <a:defRPr kumimoji="1" sz="4000">
          <a:solidFill>
            <a:schemeClr val="tx2"/>
          </a:solidFill>
          <a:latin typeface="Arial Rounded MT Bold" pitchFamily="34" charset="0"/>
        </a:defRPr>
      </a:lvl8pPr>
      <a:lvl9pPr marL="1828800" algn="l" rtl="0" fontAlgn="base">
        <a:spcBef>
          <a:spcPct val="0"/>
        </a:spcBef>
        <a:spcAft>
          <a:spcPct val="0"/>
        </a:spcAft>
        <a:defRPr kumimoji="1" sz="4000">
          <a:solidFill>
            <a:schemeClr val="tx2"/>
          </a:solidFill>
          <a:latin typeface="Arial Rounded MT Bold" pitchFamily="34" charset="0"/>
        </a:defRPr>
      </a:lvl9pPr>
    </p:titleStyle>
    <p:bodyStyle>
      <a:lvl1pPr marL="342900" indent="-342900" algn="l" rtl="0" eaLnBrk="0" fontAlgn="base" hangingPunct="0">
        <a:spcBef>
          <a:spcPct val="20000"/>
        </a:spcBef>
        <a:spcAft>
          <a:spcPct val="0"/>
        </a:spcAft>
        <a:buClr>
          <a:schemeClr val="bg2"/>
        </a:buClr>
        <a:buChar char="•"/>
        <a:defRPr kumimoji="1" sz="3200">
          <a:solidFill>
            <a:srgbClr val="800000"/>
          </a:solidFill>
          <a:latin typeface="+mn-lt"/>
          <a:ea typeface="+mn-ea"/>
          <a:cs typeface="+mn-cs"/>
        </a:defRPr>
      </a:lvl1pPr>
      <a:lvl2pPr marL="742950" indent="-285750" algn="l" rtl="0" eaLnBrk="0" fontAlgn="base" hangingPunct="0">
        <a:spcBef>
          <a:spcPct val="20000"/>
        </a:spcBef>
        <a:spcAft>
          <a:spcPct val="0"/>
        </a:spcAft>
        <a:buClr>
          <a:schemeClr val="bg2"/>
        </a:buClr>
        <a:buChar char="•"/>
        <a:defRPr kumimoji="1" sz="2800">
          <a:solidFill>
            <a:srgbClr val="003300"/>
          </a:solidFill>
          <a:latin typeface="Times New Roman" pitchFamily="18" charset="0"/>
        </a:defRPr>
      </a:lvl2pPr>
      <a:lvl3pPr marL="1143000" indent="-228600" algn="l" rtl="0" eaLnBrk="0" fontAlgn="base" hangingPunct="0">
        <a:spcBef>
          <a:spcPct val="20000"/>
        </a:spcBef>
        <a:spcAft>
          <a:spcPct val="0"/>
        </a:spcAft>
        <a:buChar char="•"/>
        <a:defRPr kumimoji="1" sz="2400">
          <a:solidFill>
            <a:schemeClr val="tx1"/>
          </a:solidFill>
          <a:latin typeface="Times New Roman" pitchFamily="18" charset="0"/>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defRPr>
      </a:lvl5pPr>
      <a:lvl6pPr marL="2514600" indent="-228600" algn="l" rtl="0" fontAlgn="base">
        <a:spcBef>
          <a:spcPct val="20000"/>
        </a:spcBef>
        <a:spcAft>
          <a:spcPct val="0"/>
        </a:spcAft>
        <a:buChar char="•"/>
        <a:defRPr kumimoji="1" sz="2000">
          <a:solidFill>
            <a:schemeClr val="tx1"/>
          </a:solidFill>
          <a:latin typeface="Times New Roman" pitchFamily="18" charset="0"/>
        </a:defRPr>
      </a:lvl6pPr>
      <a:lvl7pPr marL="2971800" indent="-228600" algn="l" rtl="0" fontAlgn="base">
        <a:spcBef>
          <a:spcPct val="20000"/>
        </a:spcBef>
        <a:spcAft>
          <a:spcPct val="0"/>
        </a:spcAft>
        <a:buChar char="•"/>
        <a:defRPr kumimoji="1" sz="2000">
          <a:solidFill>
            <a:schemeClr val="tx1"/>
          </a:solidFill>
          <a:latin typeface="Times New Roman" pitchFamily="18" charset="0"/>
        </a:defRPr>
      </a:lvl7pPr>
      <a:lvl8pPr marL="3429000" indent="-228600" algn="l" rtl="0" fontAlgn="base">
        <a:spcBef>
          <a:spcPct val="20000"/>
        </a:spcBef>
        <a:spcAft>
          <a:spcPct val="0"/>
        </a:spcAft>
        <a:buChar char="•"/>
        <a:defRPr kumimoji="1" sz="2000">
          <a:solidFill>
            <a:schemeClr val="tx1"/>
          </a:solidFill>
          <a:latin typeface="Times New Roman" pitchFamily="18" charset="0"/>
        </a:defRPr>
      </a:lvl8pPr>
      <a:lvl9pPr marL="3886200" indent="-228600" algn="l" rtl="0" fontAlgn="base">
        <a:spcBef>
          <a:spcPct val="20000"/>
        </a:spcBef>
        <a:spcAft>
          <a:spcPct val="0"/>
        </a:spcAft>
        <a:buChar char="•"/>
        <a:defRPr kumimoji="1"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6.xml" /></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Excel_Macro-Enabled_Worksheet.xlsm" /><Relationship Id="rId2" Type="http://schemas.openxmlformats.org/officeDocument/2006/relationships/slideLayout" Target="../slideLayouts/slideLayout2.xml" /><Relationship Id="rId1" Type="http://schemas.openxmlformats.org/officeDocument/2006/relationships/vmlDrawing" Target="../drawings/vmlDrawing7.vml" /><Relationship Id="rId4" Type="http://schemas.openxmlformats.org/officeDocument/2006/relationships/image" Target="../media/image41.emf" /></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slideLayout" Target="../slideLayouts/slideLayout2.xml" /><Relationship Id="rId1" Type="http://schemas.openxmlformats.org/officeDocument/2006/relationships/vmlDrawing" Target="../drawings/vmlDrawing1.vml" /><Relationship Id="rId5" Type="http://schemas.openxmlformats.org/officeDocument/2006/relationships/image" Target="../media/image12.wmf" /><Relationship Id="rId4" Type="http://schemas.openxmlformats.org/officeDocument/2006/relationships/oleObject" Target="../embeddings/oleObject1.bin"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290.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4.xml" /><Relationship Id="rId1" Type="http://schemas.openxmlformats.org/officeDocument/2006/relationships/slideLayout" Target="../slideLayouts/slideLayout2.xml" /><Relationship Id="rId4" Type="http://schemas.microsoft.com/office/2007/relationships/hdphoto" Target="../media/hdphoto2.wdp" /></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 /><Relationship Id="rId2" Type="http://schemas.openxmlformats.org/officeDocument/2006/relationships/slideLayout" Target="../slideLayouts/slideLayout6.xml" /><Relationship Id="rId1" Type="http://schemas.openxmlformats.org/officeDocument/2006/relationships/vmlDrawing" Target="../drawings/vmlDrawing2.vml" /><Relationship Id="rId4" Type="http://schemas.openxmlformats.org/officeDocument/2006/relationships/image" Target="../media/image15.wmf" /></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slideLayout" Target="../slideLayouts/slideLayout7.xml" /><Relationship Id="rId1" Type="http://schemas.openxmlformats.org/officeDocument/2006/relationships/tags" Target="../tags/tag1.xml"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7.xml" /><Relationship Id="rId1" Type="http://schemas.openxmlformats.org/officeDocument/2006/relationships/slideLayout" Target="../slideLayouts/slideLayout24.xml" /><Relationship Id="rId4" Type="http://schemas.openxmlformats.org/officeDocument/2006/relationships/image" Target="../media/image44.jpeg" /></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 /><Relationship Id="rId2" Type="http://schemas.openxmlformats.org/officeDocument/2006/relationships/slideLayout" Target="../slideLayouts/slideLayout6.xml" /><Relationship Id="rId1" Type="http://schemas.openxmlformats.org/officeDocument/2006/relationships/vmlDrawing" Target="../drawings/vmlDrawing3.vml" /><Relationship Id="rId4" Type="http://schemas.openxmlformats.org/officeDocument/2006/relationships/image" Target="../media/image17.wmf" /></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6.xml" /><Relationship Id="rId1" Type="http://schemas.openxmlformats.org/officeDocument/2006/relationships/vmlDrawing" Target="../drawings/vmlDrawing4.vml" /><Relationship Id="rId4" Type="http://schemas.openxmlformats.org/officeDocument/2006/relationships/image" Target="../media/image18.wmf" /></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 /><Relationship Id="rId2" Type="http://schemas.openxmlformats.org/officeDocument/2006/relationships/slideLayout" Target="../slideLayouts/slideLayout6.xml" /><Relationship Id="rId1" Type="http://schemas.openxmlformats.org/officeDocument/2006/relationships/vmlDrawing" Target="../drawings/vmlDrawing5.vml" /><Relationship Id="rId4" Type="http://schemas.openxmlformats.org/officeDocument/2006/relationships/image" Target="../media/image19.wmf" /></Relationships>
</file>

<file path=ppt/slides/_rels/slide19.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6.xml" /></Relationships>
</file>

<file path=ppt/slides/_rels/slide21.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6.xml" /></Relationships>
</file>

<file path=ppt/slides/_rels/slide2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9.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9.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9.xml" /></Relationships>
</file>

<file path=ppt/slides/_rels/slide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9.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image" Target="../media/image24.wmf"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jpe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2" Type="http://schemas.openxmlformats.org/officeDocument/2006/relationships/image" Target="../media/image110.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120.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xml" /><Relationship Id="rId2" Type="http://schemas.openxmlformats.org/officeDocument/2006/relationships/slideLayout" Target="../slideLayouts/slideLayout7.xml" /><Relationship Id="rId1" Type="http://schemas.openxmlformats.org/officeDocument/2006/relationships/vmlDrawing" Target="../drawings/vmlDrawing6.vml" /><Relationship Id="rId5" Type="http://schemas.openxmlformats.org/officeDocument/2006/relationships/image" Target="../media/image40.emf" /><Relationship Id="rId4" Type="http://schemas.openxmlformats.org/officeDocument/2006/relationships/oleObject" Target="../embeddings/oleObject6.bin"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good morning">
            <a:extLst>
              <a:ext uri="{FF2B5EF4-FFF2-40B4-BE49-F238E27FC236}">
                <a16:creationId xmlns:a16="http://schemas.microsoft.com/office/drawing/2014/main" id="{D61A32E9-D20E-4D69-8276-4492F6CA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0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23" name="Picture 35"/>
          <p:cNvPicPr>
            <a:picLocks noChangeAspect="1" noChangeArrowheads="1"/>
          </p:cNvPicPr>
          <p:nvPr/>
        </p:nvPicPr>
        <p:blipFill>
          <a:blip r:embed="rId2"/>
          <a:srcRect/>
          <a:stretch>
            <a:fillRect/>
          </a:stretch>
        </p:blipFill>
        <p:spPr bwMode="auto">
          <a:xfrm>
            <a:off x="1181100" y="0"/>
            <a:ext cx="6629400" cy="6858000"/>
          </a:xfrm>
          <a:prstGeom prst="rect">
            <a:avLst/>
          </a:prstGeom>
          <a:noFill/>
          <a:ln w="9525">
            <a:noFill/>
            <a:miter lim="800000"/>
            <a:headEnd/>
            <a:tailEnd/>
          </a:ln>
        </p:spPr>
      </p:pic>
      <p:sp>
        <p:nvSpPr>
          <p:cNvPr id="63524" name="Oval 36"/>
          <p:cNvSpPr>
            <a:spLocks noChangeArrowheads="1"/>
          </p:cNvSpPr>
          <p:nvPr/>
        </p:nvSpPr>
        <p:spPr bwMode="auto">
          <a:xfrm>
            <a:off x="4953000" y="0"/>
            <a:ext cx="4191000" cy="1981200"/>
          </a:xfrm>
          <a:prstGeom prst="ellipse">
            <a:avLst/>
          </a:prstGeom>
          <a:gradFill rotWithShape="1">
            <a:gsLst>
              <a:gs pos="0">
                <a:srgbClr val="2494E0">
                  <a:alpha val="26999"/>
                </a:srgbClr>
              </a:gs>
              <a:gs pos="100000">
                <a:srgbClr val="155580"/>
              </a:gs>
            </a:gsLst>
            <a:lin ang="5400000" scaled="1"/>
          </a:gradFill>
          <a:ln w="9525">
            <a:solidFill>
              <a:schemeClr val="tx1"/>
            </a:solidFill>
            <a:round/>
            <a:headEnd/>
            <a:tailEnd/>
          </a:ln>
        </p:spPr>
        <p:txBody>
          <a:bodyPr anchor="ctr"/>
          <a:lstStyle/>
          <a:p>
            <a:pPr algn="ctr"/>
            <a:r>
              <a:rPr lang="en-US" i="1" dirty="0">
                <a:solidFill>
                  <a:srgbClr val="FFFFCC"/>
                </a:solidFill>
                <a:latin typeface="Times New Roman" pitchFamily="18" charset="0"/>
              </a:rPr>
              <a:t>If you are looking forward to answer the issues raised, then you have to enter into the world of……</a:t>
            </a:r>
          </a:p>
        </p:txBody>
      </p:sp>
    </p:spTree>
    <p:extLst>
      <p:ext uri="{BB962C8B-B14F-4D97-AF65-F5344CB8AC3E}">
        <p14:creationId xmlns:p14="http://schemas.microsoft.com/office/powerpoint/2010/main" val="288269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3523"/>
                                        </p:tgtEl>
                                        <p:attrNameLst>
                                          <p:attrName>style.visibility</p:attrName>
                                        </p:attrNameLst>
                                      </p:cBhvr>
                                      <p:to>
                                        <p:strVal val="visible"/>
                                      </p:to>
                                    </p:set>
                                    <p:anim calcmode="lin" valueType="num">
                                      <p:cBhvr>
                                        <p:cTn id="7" dur="500" fill="hold"/>
                                        <p:tgtEl>
                                          <p:spTgt spid="63523"/>
                                        </p:tgtEl>
                                        <p:attrNameLst>
                                          <p:attrName>ppt_w</p:attrName>
                                        </p:attrNameLst>
                                      </p:cBhvr>
                                      <p:tavLst>
                                        <p:tav tm="0">
                                          <p:val>
                                            <p:fltVal val="0"/>
                                          </p:val>
                                        </p:tav>
                                        <p:tav tm="100000">
                                          <p:val>
                                            <p:strVal val="#ppt_w"/>
                                          </p:val>
                                        </p:tav>
                                      </p:tavLst>
                                    </p:anim>
                                    <p:anim calcmode="lin" valueType="num">
                                      <p:cBhvr>
                                        <p:cTn id="8" dur="500" fill="hold"/>
                                        <p:tgtEl>
                                          <p:spTgt spid="63523"/>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3524"/>
                                        </p:tgtEl>
                                        <p:attrNameLst>
                                          <p:attrName>style.visibility</p:attrName>
                                        </p:attrNameLst>
                                      </p:cBhvr>
                                      <p:to>
                                        <p:strVal val="visible"/>
                                      </p:to>
                                    </p:set>
                                    <p:anim calcmode="lin" valueType="num">
                                      <p:cBhvr>
                                        <p:cTn id="11" dur="5000" fill="hold"/>
                                        <p:tgtEl>
                                          <p:spTgt spid="63524"/>
                                        </p:tgtEl>
                                        <p:attrNameLst>
                                          <p:attrName>ppt_w</p:attrName>
                                        </p:attrNameLst>
                                      </p:cBhvr>
                                      <p:tavLst>
                                        <p:tav tm="0" fmla="#ppt_w*sin(2.5*pi*$)">
                                          <p:val>
                                            <p:fltVal val="0"/>
                                          </p:val>
                                        </p:tav>
                                        <p:tav tm="100000">
                                          <p:val>
                                            <p:fltVal val="1"/>
                                          </p:val>
                                        </p:tav>
                                      </p:tavLst>
                                    </p:anim>
                                    <p:anim calcmode="lin" valueType="num">
                                      <p:cBhvr>
                                        <p:cTn id="12" dur="5000" fill="hold"/>
                                        <p:tgtEl>
                                          <p:spTgt spid="635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762000" y="228600"/>
            <a:ext cx="8229600" cy="792163"/>
          </a:xfrm>
        </p:spPr>
        <p:txBody>
          <a:bodyPr/>
          <a:lstStyle/>
          <a:p>
            <a:r>
              <a:rPr lang="en-US" b="1" dirty="0"/>
              <a:t>    Convergence of Prices</a:t>
            </a:r>
          </a:p>
        </p:txBody>
      </p:sp>
      <p:sp>
        <p:nvSpPr>
          <p:cNvPr id="149507" name="Line 3"/>
          <p:cNvSpPr>
            <a:spLocks noChangeShapeType="1"/>
          </p:cNvSpPr>
          <p:nvPr/>
        </p:nvSpPr>
        <p:spPr bwMode="auto">
          <a:xfrm>
            <a:off x="304800" y="1066800"/>
            <a:ext cx="9144000" cy="0"/>
          </a:xfrm>
          <a:prstGeom prst="line">
            <a:avLst/>
          </a:prstGeom>
          <a:noFill/>
          <a:ln w="57150" cmpd="thickThin">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08" name="Line 4"/>
          <p:cNvSpPr>
            <a:spLocks noChangeShapeType="1"/>
          </p:cNvSpPr>
          <p:nvPr/>
        </p:nvSpPr>
        <p:spPr bwMode="auto">
          <a:xfrm flipV="1">
            <a:off x="1066800" y="1371600"/>
            <a:ext cx="0" cy="487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09" name="Line 5"/>
          <p:cNvSpPr>
            <a:spLocks noChangeShapeType="1"/>
          </p:cNvSpPr>
          <p:nvPr/>
        </p:nvSpPr>
        <p:spPr bwMode="auto">
          <a:xfrm>
            <a:off x="1066800" y="6248400"/>
            <a:ext cx="769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0" name="Freeform 6"/>
          <p:cNvSpPr>
            <a:spLocks/>
          </p:cNvSpPr>
          <p:nvPr/>
        </p:nvSpPr>
        <p:spPr bwMode="auto">
          <a:xfrm>
            <a:off x="1295400" y="3124200"/>
            <a:ext cx="6553200" cy="1295400"/>
          </a:xfrm>
          <a:custGeom>
            <a:avLst/>
            <a:gdLst>
              <a:gd name="T0" fmla="*/ 0 w 4128"/>
              <a:gd name="T1" fmla="*/ 816 h 816"/>
              <a:gd name="T2" fmla="*/ 624 w 4128"/>
              <a:gd name="T3" fmla="*/ 240 h 816"/>
              <a:gd name="T4" fmla="*/ 2016 w 4128"/>
              <a:gd name="T5" fmla="*/ 432 h 816"/>
              <a:gd name="T6" fmla="*/ 4128 w 4128"/>
              <a:gd name="T7" fmla="*/ 0 h 816"/>
            </a:gdLst>
            <a:ahLst/>
            <a:cxnLst>
              <a:cxn ang="0">
                <a:pos x="T0" y="T1"/>
              </a:cxn>
              <a:cxn ang="0">
                <a:pos x="T2" y="T3"/>
              </a:cxn>
              <a:cxn ang="0">
                <a:pos x="T4" y="T5"/>
              </a:cxn>
              <a:cxn ang="0">
                <a:pos x="T6" y="T7"/>
              </a:cxn>
            </a:cxnLst>
            <a:rect l="0" t="0" r="r" b="b"/>
            <a:pathLst>
              <a:path w="4128" h="816">
                <a:moveTo>
                  <a:pt x="0" y="816"/>
                </a:moveTo>
                <a:cubicBezTo>
                  <a:pt x="144" y="560"/>
                  <a:pt x="288" y="304"/>
                  <a:pt x="624" y="240"/>
                </a:cubicBezTo>
                <a:cubicBezTo>
                  <a:pt x="960" y="176"/>
                  <a:pt x="1432" y="472"/>
                  <a:pt x="2016" y="432"/>
                </a:cubicBezTo>
                <a:cubicBezTo>
                  <a:pt x="2600" y="392"/>
                  <a:pt x="3364" y="196"/>
                  <a:pt x="4128" y="0"/>
                </a:cubicBezTo>
              </a:path>
            </a:pathLst>
          </a:custGeom>
          <a:noFill/>
          <a:ln w="539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1" name="Freeform 7"/>
          <p:cNvSpPr>
            <a:spLocks/>
          </p:cNvSpPr>
          <p:nvPr/>
        </p:nvSpPr>
        <p:spPr bwMode="auto">
          <a:xfrm>
            <a:off x="1600200" y="3124200"/>
            <a:ext cx="6248400" cy="2209800"/>
          </a:xfrm>
          <a:custGeom>
            <a:avLst/>
            <a:gdLst>
              <a:gd name="T0" fmla="*/ 0 w 3936"/>
              <a:gd name="T1" fmla="*/ 1392 h 1392"/>
              <a:gd name="T2" fmla="*/ 432 w 3936"/>
              <a:gd name="T3" fmla="*/ 768 h 1392"/>
              <a:gd name="T4" fmla="*/ 1728 w 3936"/>
              <a:gd name="T5" fmla="*/ 768 h 1392"/>
              <a:gd name="T6" fmla="*/ 3936 w 3936"/>
              <a:gd name="T7" fmla="*/ 0 h 1392"/>
            </a:gdLst>
            <a:ahLst/>
            <a:cxnLst>
              <a:cxn ang="0">
                <a:pos x="T0" y="T1"/>
              </a:cxn>
              <a:cxn ang="0">
                <a:pos x="T2" y="T3"/>
              </a:cxn>
              <a:cxn ang="0">
                <a:pos x="T4" y="T5"/>
              </a:cxn>
              <a:cxn ang="0">
                <a:pos x="T6" y="T7"/>
              </a:cxn>
            </a:cxnLst>
            <a:rect l="0" t="0" r="r" b="b"/>
            <a:pathLst>
              <a:path w="3936" h="1392">
                <a:moveTo>
                  <a:pt x="0" y="1392"/>
                </a:moveTo>
                <a:cubicBezTo>
                  <a:pt x="72" y="1132"/>
                  <a:pt x="144" y="872"/>
                  <a:pt x="432" y="768"/>
                </a:cubicBezTo>
                <a:cubicBezTo>
                  <a:pt x="720" y="664"/>
                  <a:pt x="1144" y="896"/>
                  <a:pt x="1728" y="768"/>
                </a:cubicBezTo>
                <a:cubicBezTo>
                  <a:pt x="2312" y="640"/>
                  <a:pt x="3124" y="320"/>
                  <a:pt x="3936" y="0"/>
                </a:cubicBezTo>
              </a:path>
            </a:pathLst>
          </a:custGeom>
          <a:noFill/>
          <a:ln w="50800">
            <a:solidFill>
              <a:srgbClr val="3366FF"/>
            </a:solidFill>
            <a:round/>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2" name="Text Box 8"/>
          <p:cNvSpPr txBox="1">
            <a:spLocks noChangeArrowheads="1"/>
          </p:cNvSpPr>
          <p:nvPr/>
        </p:nvSpPr>
        <p:spPr bwMode="auto">
          <a:xfrm>
            <a:off x="8061325" y="6288088"/>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Time</a:t>
            </a:r>
          </a:p>
        </p:txBody>
      </p:sp>
      <p:sp>
        <p:nvSpPr>
          <p:cNvPr id="149513" name="Text Box 9"/>
          <p:cNvSpPr txBox="1">
            <a:spLocks noChangeArrowheads="1"/>
          </p:cNvSpPr>
          <p:nvPr/>
        </p:nvSpPr>
        <p:spPr bwMode="auto">
          <a:xfrm>
            <a:off x="1143000" y="1295400"/>
            <a:ext cx="1100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Prices</a:t>
            </a:r>
          </a:p>
        </p:txBody>
      </p:sp>
      <p:sp>
        <p:nvSpPr>
          <p:cNvPr id="149514" name="Text Box 10"/>
          <p:cNvSpPr txBox="1">
            <a:spLocks noChangeArrowheads="1"/>
          </p:cNvSpPr>
          <p:nvPr/>
        </p:nvSpPr>
        <p:spPr bwMode="auto">
          <a:xfrm>
            <a:off x="1447800" y="2590800"/>
            <a:ext cx="213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Futures Price</a:t>
            </a:r>
          </a:p>
        </p:txBody>
      </p:sp>
      <p:sp>
        <p:nvSpPr>
          <p:cNvPr id="149515" name="Line 11"/>
          <p:cNvSpPr>
            <a:spLocks noChangeShapeType="1"/>
          </p:cNvSpPr>
          <p:nvPr/>
        </p:nvSpPr>
        <p:spPr bwMode="auto">
          <a:xfrm>
            <a:off x="2057400" y="3048000"/>
            <a:ext cx="914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16" name="Text Box 12"/>
          <p:cNvSpPr txBox="1">
            <a:spLocks noChangeArrowheads="1"/>
          </p:cNvSpPr>
          <p:nvPr/>
        </p:nvSpPr>
        <p:spPr bwMode="auto">
          <a:xfrm>
            <a:off x="2286000" y="4953000"/>
            <a:ext cx="169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Spot Price</a:t>
            </a:r>
          </a:p>
        </p:txBody>
      </p:sp>
      <p:sp>
        <p:nvSpPr>
          <p:cNvPr id="149517" name="Line 13"/>
          <p:cNvSpPr>
            <a:spLocks noChangeShapeType="1"/>
          </p:cNvSpPr>
          <p:nvPr/>
        </p:nvSpPr>
        <p:spPr bwMode="auto">
          <a:xfrm flipH="1" flipV="1">
            <a:off x="2667000" y="4419600"/>
            <a:ext cx="1066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468761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524000" y="274638"/>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t>Convergence of Futures to Spot</a:t>
            </a:r>
          </a:p>
        </p:txBody>
      </p:sp>
      <p:sp>
        <p:nvSpPr>
          <p:cNvPr id="161795" name="Rectangle 3"/>
          <p:cNvSpPr>
            <a:spLocks noGrp="1" noChangeArrowheads="1"/>
          </p:cNvSpPr>
          <p:nvPr>
            <p:ph type="body" idx="1"/>
          </p:nvPr>
        </p:nvSpPr>
        <p:spPr>
          <a:xfrm>
            <a:off x="990600" y="1447800"/>
            <a:ext cx="8077200" cy="5257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Tx/>
              <a:buNone/>
            </a:pPr>
            <a:r>
              <a:rPr lang="en-US"/>
              <a:t> </a:t>
            </a:r>
          </a:p>
        </p:txBody>
      </p:sp>
      <p:sp>
        <p:nvSpPr>
          <p:cNvPr id="161796" name="Line 4"/>
          <p:cNvSpPr>
            <a:spLocks noChangeShapeType="1"/>
          </p:cNvSpPr>
          <p:nvPr/>
        </p:nvSpPr>
        <p:spPr bwMode="auto">
          <a:xfrm>
            <a:off x="1085850" y="2552700"/>
            <a:ext cx="0" cy="30480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797" name="Line 5"/>
          <p:cNvSpPr>
            <a:spLocks noChangeShapeType="1"/>
          </p:cNvSpPr>
          <p:nvPr/>
        </p:nvSpPr>
        <p:spPr bwMode="auto">
          <a:xfrm>
            <a:off x="1085850" y="5600700"/>
            <a:ext cx="3352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798" name="Rectangle 6"/>
          <p:cNvSpPr>
            <a:spLocks noChangeArrowheads="1"/>
          </p:cNvSpPr>
          <p:nvPr/>
        </p:nvSpPr>
        <p:spPr bwMode="auto">
          <a:xfrm>
            <a:off x="3814763" y="5197475"/>
            <a:ext cx="688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t>Time</a:t>
            </a:r>
          </a:p>
        </p:txBody>
      </p:sp>
      <p:grpSp>
        <p:nvGrpSpPr>
          <p:cNvPr id="161799" name="Group 7"/>
          <p:cNvGrpSpPr>
            <a:grpSpLocks/>
          </p:cNvGrpSpPr>
          <p:nvPr/>
        </p:nvGrpSpPr>
        <p:grpSpPr bwMode="auto">
          <a:xfrm>
            <a:off x="1296988" y="3240088"/>
            <a:ext cx="2644775" cy="1566862"/>
            <a:chOff x="625" y="2041"/>
            <a:chExt cx="1666" cy="987"/>
          </a:xfrm>
        </p:grpSpPr>
        <p:grpSp>
          <p:nvGrpSpPr>
            <p:cNvPr id="161800" name="Group 8"/>
            <p:cNvGrpSpPr>
              <a:grpSpLocks/>
            </p:cNvGrpSpPr>
            <p:nvPr/>
          </p:nvGrpSpPr>
          <p:grpSpPr bwMode="auto">
            <a:xfrm>
              <a:off x="766" y="2041"/>
              <a:ext cx="1521" cy="680"/>
              <a:chOff x="766" y="2041"/>
              <a:chExt cx="1521" cy="680"/>
            </a:xfrm>
          </p:grpSpPr>
          <p:sp>
            <p:nvSpPr>
              <p:cNvPr id="161801" name="Arc 9"/>
              <p:cNvSpPr>
                <a:spLocks/>
              </p:cNvSpPr>
              <p:nvPr/>
            </p:nvSpPr>
            <p:spPr bwMode="auto">
              <a:xfrm rot="18780000">
                <a:off x="766" y="2041"/>
                <a:ext cx="672"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02" name="Arc 10"/>
              <p:cNvSpPr>
                <a:spLocks/>
              </p:cNvSpPr>
              <p:nvPr/>
            </p:nvSpPr>
            <p:spPr bwMode="auto">
              <a:xfrm rot="2820000">
                <a:off x="1759" y="2193"/>
                <a:ext cx="528" cy="5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03" name="Line 11"/>
              <p:cNvSpPr>
                <a:spLocks noChangeShapeType="1"/>
              </p:cNvSpPr>
              <p:nvPr/>
            </p:nvSpPr>
            <p:spPr bwMode="auto">
              <a:xfrm>
                <a:off x="1579" y="2364"/>
                <a:ext cx="75" cy="7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1804" name="Group 12"/>
            <p:cNvGrpSpPr>
              <a:grpSpLocks/>
            </p:cNvGrpSpPr>
            <p:nvPr/>
          </p:nvGrpSpPr>
          <p:grpSpPr bwMode="auto">
            <a:xfrm>
              <a:off x="778" y="2283"/>
              <a:ext cx="1513" cy="745"/>
              <a:chOff x="778" y="2283"/>
              <a:chExt cx="1513" cy="745"/>
            </a:xfrm>
          </p:grpSpPr>
          <p:sp>
            <p:nvSpPr>
              <p:cNvPr id="161805" name="Arc 13"/>
              <p:cNvSpPr>
                <a:spLocks/>
              </p:cNvSpPr>
              <p:nvPr/>
            </p:nvSpPr>
            <p:spPr bwMode="auto">
              <a:xfrm rot="17940000">
                <a:off x="778" y="2356"/>
                <a:ext cx="672"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06" name="Arc 14"/>
              <p:cNvSpPr>
                <a:spLocks/>
              </p:cNvSpPr>
              <p:nvPr/>
            </p:nvSpPr>
            <p:spPr bwMode="auto">
              <a:xfrm rot="1980000">
                <a:off x="1763" y="2283"/>
                <a:ext cx="528" cy="5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07" name="Line 15"/>
              <p:cNvSpPr>
                <a:spLocks noChangeShapeType="1"/>
              </p:cNvSpPr>
              <p:nvPr/>
            </p:nvSpPr>
            <p:spPr bwMode="auto">
              <a:xfrm>
                <a:off x="1573" y="2563"/>
                <a:ext cx="92" cy="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1808" name="Line 16"/>
            <p:cNvSpPr>
              <a:spLocks noChangeShapeType="1"/>
            </p:cNvSpPr>
            <p:nvPr/>
          </p:nvSpPr>
          <p:spPr bwMode="auto">
            <a:xfrm flipH="1">
              <a:off x="625" y="2826"/>
              <a:ext cx="39"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1809" name="Line 17"/>
          <p:cNvSpPr>
            <a:spLocks noChangeShapeType="1"/>
          </p:cNvSpPr>
          <p:nvPr/>
        </p:nvSpPr>
        <p:spPr bwMode="auto">
          <a:xfrm>
            <a:off x="5372100" y="2552700"/>
            <a:ext cx="0" cy="30480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10" name="Line 18"/>
          <p:cNvSpPr>
            <a:spLocks noChangeShapeType="1"/>
          </p:cNvSpPr>
          <p:nvPr/>
        </p:nvSpPr>
        <p:spPr bwMode="auto">
          <a:xfrm>
            <a:off x="5372100" y="5600700"/>
            <a:ext cx="3352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11" name="Rectangle 19"/>
          <p:cNvSpPr>
            <a:spLocks noChangeArrowheads="1"/>
          </p:cNvSpPr>
          <p:nvPr/>
        </p:nvSpPr>
        <p:spPr bwMode="auto">
          <a:xfrm>
            <a:off x="8101013" y="5197475"/>
            <a:ext cx="688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t>Time</a:t>
            </a:r>
          </a:p>
        </p:txBody>
      </p:sp>
      <p:grpSp>
        <p:nvGrpSpPr>
          <p:cNvPr id="161812" name="Group 20"/>
          <p:cNvGrpSpPr>
            <a:grpSpLocks/>
          </p:cNvGrpSpPr>
          <p:nvPr/>
        </p:nvGrpSpPr>
        <p:grpSpPr bwMode="auto">
          <a:xfrm>
            <a:off x="5624513" y="3240088"/>
            <a:ext cx="2644775" cy="1566862"/>
            <a:chOff x="3351" y="2041"/>
            <a:chExt cx="1666" cy="987"/>
          </a:xfrm>
        </p:grpSpPr>
        <p:grpSp>
          <p:nvGrpSpPr>
            <p:cNvPr id="161813" name="Group 21"/>
            <p:cNvGrpSpPr>
              <a:grpSpLocks/>
            </p:cNvGrpSpPr>
            <p:nvPr/>
          </p:nvGrpSpPr>
          <p:grpSpPr bwMode="auto">
            <a:xfrm>
              <a:off x="3492" y="2041"/>
              <a:ext cx="1521" cy="680"/>
              <a:chOff x="3492" y="2041"/>
              <a:chExt cx="1521" cy="680"/>
            </a:xfrm>
          </p:grpSpPr>
          <p:sp>
            <p:nvSpPr>
              <p:cNvPr id="161814" name="Arc 22"/>
              <p:cNvSpPr>
                <a:spLocks/>
              </p:cNvSpPr>
              <p:nvPr/>
            </p:nvSpPr>
            <p:spPr bwMode="auto">
              <a:xfrm rot="18780000">
                <a:off x="3492" y="2041"/>
                <a:ext cx="672"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15" name="Arc 23"/>
              <p:cNvSpPr>
                <a:spLocks/>
              </p:cNvSpPr>
              <p:nvPr/>
            </p:nvSpPr>
            <p:spPr bwMode="auto">
              <a:xfrm rot="2820000">
                <a:off x="4485" y="2193"/>
                <a:ext cx="528" cy="5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16" name="Line 24"/>
              <p:cNvSpPr>
                <a:spLocks noChangeShapeType="1"/>
              </p:cNvSpPr>
              <p:nvPr/>
            </p:nvSpPr>
            <p:spPr bwMode="auto">
              <a:xfrm>
                <a:off x="4305" y="2364"/>
                <a:ext cx="75" cy="7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1817" name="Group 25"/>
            <p:cNvGrpSpPr>
              <a:grpSpLocks/>
            </p:cNvGrpSpPr>
            <p:nvPr/>
          </p:nvGrpSpPr>
          <p:grpSpPr bwMode="auto">
            <a:xfrm>
              <a:off x="3504" y="2283"/>
              <a:ext cx="1513" cy="745"/>
              <a:chOff x="3504" y="2283"/>
              <a:chExt cx="1513" cy="745"/>
            </a:xfrm>
          </p:grpSpPr>
          <p:sp>
            <p:nvSpPr>
              <p:cNvPr id="161818" name="Arc 26"/>
              <p:cNvSpPr>
                <a:spLocks/>
              </p:cNvSpPr>
              <p:nvPr/>
            </p:nvSpPr>
            <p:spPr bwMode="auto">
              <a:xfrm rot="17940000">
                <a:off x="3504" y="2356"/>
                <a:ext cx="672"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19" name="Arc 27"/>
              <p:cNvSpPr>
                <a:spLocks/>
              </p:cNvSpPr>
              <p:nvPr/>
            </p:nvSpPr>
            <p:spPr bwMode="auto">
              <a:xfrm rot="1980000">
                <a:off x="4489" y="2283"/>
                <a:ext cx="528" cy="5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20" name="Line 28"/>
              <p:cNvSpPr>
                <a:spLocks noChangeShapeType="1"/>
              </p:cNvSpPr>
              <p:nvPr/>
            </p:nvSpPr>
            <p:spPr bwMode="auto">
              <a:xfrm>
                <a:off x="4299" y="2563"/>
                <a:ext cx="92" cy="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1821" name="Line 29"/>
            <p:cNvSpPr>
              <a:spLocks noChangeShapeType="1"/>
            </p:cNvSpPr>
            <p:nvPr/>
          </p:nvSpPr>
          <p:spPr bwMode="auto">
            <a:xfrm flipH="1">
              <a:off x="3351" y="2826"/>
              <a:ext cx="39"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1822" name="Rectangle 30"/>
          <p:cNvSpPr>
            <a:spLocks noChangeArrowheads="1"/>
          </p:cNvSpPr>
          <p:nvPr/>
        </p:nvSpPr>
        <p:spPr bwMode="auto">
          <a:xfrm>
            <a:off x="2633663" y="5700713"/>
            <a:ext cx="5540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400"/>
              <a:t>(a)</a:t>
            </a:r>
          </a:p>
        </p:txBody>
      </p:sp>
      <p:sp>
        <p:nvSpPr>
          <p:cNvPr id="161823" name="Rectangle 31"/>
          <p:cNvSpPr>
            <a:spLocks noChangeArrowheads="1"/>
          </p:cNvSpPr>
          <p:nvPr/>
        </p:nvSpPr>
        <p:spPr bwMode="auto">
          <a:xfrm>
            <a:off x="6919913" y="5700713"/>
            <a:ext cx="5540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400"/>
              <a:t>(b)</a:t>
            </a:r>
          </a:p>
        </p:txBody>
      </p:sp>
      <p:sp>
        <p:nvSpPr>
          <p:cNvPr id="161824" name="Rectangle 32"/>
          <p:cNvSpPr>
            <a:spLocks noChangeArrowheads="1"/>
          </p:cNvSpPr>
          <p:nvPr/>
        </p:nvSpPr>
        <p:spPr bwMode="auto">
          <a:xfrm>
            <a:off x="3043238" y="3300413"/>
            <a:ext cx="1214437"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2400"/>
              <a:t>Futures</a:t>
            </a:r>
          </a:p>
          <a:p>
            <a:pPr algn="ctr" eaLnBrk="0" hangingPunct="0"/>
            <a:r>
              <a:rPr lang="en-US" sz="2400"/>
              <a:t>Price</a:t>
            </a:r>
          </a:p>
        </p:txBody>
      </p:sp>
      <p:sp>
        <p:nvSpPr>
          <p:cNvPr id="161825" name="Rectangle 33"/>
          <p:cNvSpPr>
            <a:spLocks noChangeArrowheads="1"/>
          </p:cNvSpPr>
          <p:nvPr/>
        </p:nvSpPr>
        <p:spPr bwMode="auto">
          <a:xfrm>
            <a:off x="6134100" y="3995738"/>
            <a:ext cx="1214438"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2400"/>
              <a:t>Futures</a:t>
            </a:r>
          </a:p>
          <a:p>
            <a:pPr algn="ctr" eaLnBrk="0" hangingPunct="0"/>
            <a:r>
              <a:rPr lang="en-US" sz="2400"/>
              <a:t>Price</a:t>
            </a:r>
          </a:p>
        </p:txBody>
      </p:sp>
      <p:sp>
        <p:nvSpPr>
          <p:cNvPr id="161826" name="Rectangle 34"/>
          <p:cNvSpPr>
            <a:spLocks noChangeArrowheads="1"/>
          </p:cNvSpPr>
          <p:nvPr/>
        </p:nvSpPr>
        <p:spPr bwMode="auto">
          <a:xfrm>
            <a:off x="1566863" y="4100513"/>
            <a:ext cx="15875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2400"/>
              <a:t>Spot Price</a:t>
            </a:r>
          </a:p>
        </p:txBody>
      </p:sp>
      <p:sp>
        <p:nvSpPr>
          <p:cNvPr id="161827" name="Rectangle 35"/>
          <p:cNvSpPr>
            <a:spLocks noChangeArrowheads="1"/>
          </p:cNvSpPr>
          <p:nvPr/>
        </p:nvSpPr>
        <p:spPr bwMode="auto">
          <a:xfrm>
            <a:off x="7126288" y="3500438"/>
            <a:ext cx="15875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2400"/>
              <a:t>Spot Price</a:t>
            </a:r>
          </a:p>
        </p:txBody>
      </p:sp>
    </p:spTree>
    <p:extLst>
      <p:ext uri="{BB962C8B-B14F-4D97-AF65-F5344CB8AC3E}">
        <p14:creationId xmlns:p14="http://schemas.microsoft.com/office/powerpoint/2010/main" val="247089915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D6CF-AF86-46DB-8D2F-F6D40F36D958}"/>
              </a:ext>
            </a:extLst>
          </p:cNvPr>
          <p:cNvSpPr>
            <a:spLocks noGrp="1"/>
          </p:cNvSpPr>
          <p:nvPr>
            <p:ph type="title"/>
          </p:nvPr>
        </p:nvSpPr>
        <p:spPr/>
        <p:txBody>
          <a:bodyPr>
            <a:normAutofit fontScale="90000"/>
          </a:bodyPr>
          <a:lstStyle/>
          <a:p>
            <a:r>
              <a:rPr lang="en-US" dirty="0"/>
              <a:t>Convergence of Futures to Spot on real data</a:t>
            </a:r>
            <a:endParaRPr lang="en-IN" dirty="0"/>
          </a:p>
        </p:txBody>
      </p:sp>
      <p:sp>
        <p:nvSpPr>
          <p:cNvPr id="3" name="Content Placeholder 2">
            <a:extLst>
              <a:ext uri="{FF2B5EF4-FFF2-40B4-BE49-F238E27FC236}">
                <a16:creationId xmlns:a16="http://schemas.microsoft.com/office/drawing/2014/main" id="{AE0BB417-C283-4870-9815-C89CF3659E7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Futures Data:-https://www1.nseindia.com/products/content/derivatives/equities/historical_fo.htm</a:t>
            </a:r>
          </a:p>
          <a:p>
            <a:r>
              <a:rPr lang="en-US" dirty="0">
                <a:latin typeface="Times New Roman" panose="02020603050405020304" pitchFamily="18" charset="0"/>
                <a:cs typeface="Times New Roman" panose="02020603050405020304" pitchFamily="18" charset="0"/>
              </a:rPr>
              <a:t>Spot Data:- https://www1.nseindia.com/products/content/equities/equities/eq_security.htm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38180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34BA0259-34A5-4D88-B214-0CFD1FDAE165}"/>
              </a:ext>
            </a:extLst>
          </p:cNvPr>
          <p:cNvGraphicFramePr>
            <a:graphicFrameLocks noChangeAspect="1"/>
          </p:cNvGraphicFramePr>
          <p:nvPr>
            <p:extLst>
              <p:ext uri="{D42A27DB-BD31-4B8C-83A1-F6EECF244321}">
                <p14:modId xmlns:p14="http://schemas.microsoft.com/office/powerpoint/2010/main" val="171151411"/>
              </p:ext>
            </p:extLst>
          </p:nvPr>
        </p:nvGraphicFramePr>
        <p:xfrm>
          <a:off x="1981200" y="381000"/>
          <a:ext cx="6858000" cy="6477000"/>
        </p:xfrm>
        <a:graphic>
          <a:graphicData uri="http://schemas.openxmlformats.org/presentationml/2006/ole">
            <mc:AlternateContent xmlns:mc="http://schemas.openxmlformats.org/markup-compatibility/2006">
              <mc:Choice xmlns:v="urn:schemas-microsoft-com:vml" Requires="v">
                <p:oleObj spid="_x0000_s7169" name="Macro-Enabled Worksheet" r:id="rId3" imgW="3667205" imgH="7820039" progId="Excel.SheetMacroEnabled.12">
                  <p:embed/>
                </p:oleObj>
              </mc:Choice>
              <mc:Fallback>
                <p:oleObj name="Macro-Enabled Worksheet" r:id="rId3" imgW="3667205" imgH="7820039" progId="Excel.SheetMacroEnabled.12">
                  <p:embed/>
                  <p:pic>
                    <p:nvPicPr>
                      <p:cNvPr id="4" name="Object 3">
                        <a:extLst>
                          <a:ext uri="{FF2B5EF4-FFF2-40B4-BE49-F238E27FC236}">
                            <a16:creationId xmlns:a16="http://schemas.microsoft.com/office/drawing/2014/main" id="{34BA0259-34A5-4D88-B214-0CFD1FDAE165}"/>
                          </a:ext>
                        </a:extLst>
                      </p:cNvPr>
                      <p:cNvPicPr/>
                      <p:nvPr/>
                    </p:nvPicPr>
                    <p:blipFill>
                      <a:blip r:embed="rId4"/>
                      <a:stretch>
                        <a:fillRect/>
                      </a:stretch>
                    </p:blipFill>
                    <p:spPr>
                      <a:xfrm>
                        <a:off x="1981200" y="381000"/>
                        <a:ext cx="6858000" cy="6477000"/>
                      </a:xfrm>
                      <a:prstGeom prst="rect">
                        <a:avLst/>
                      </a:prstGeom>
                    </p:spPr>
                  </p:pic>
                </p:oleObj>
              </mc:Fallback>
            </mc:AlternateContent>
          </a:graphicData>
        </a:graphic>
      </p:graphicFrame>
    </p:spTree>
    <p:extLst>
      <p:ext uri="{BB962C8B-B14F-4D97-AF65-F5344CB8AC3E}">
        <p14:creationId xmlns:p14="http://schemas.microsoft.com/office/powerpoint/2010/main" val="18624205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noAutofit/>
          </a:bodyPr>
          <a:lstStyle/>
          <a:p>
            <a:r>
              <a:rPr lang="en-US" sz="3200" dirty="0"/>
              <a:t>Convergence of Futures Price to Spot Price… “</a:t>
            </a:r>
            <a:r>
              <a:rPr lang="en-US" sz="3200" dirty="0">
                <a:latin typeface="Times New Roman" pitchFamily="18" charset="0"/>
                <a:cs typeface="Times New Roman" pitchFamily="18" charset="0"/>
              </a:rPr>
              <a:t>spot price is higher than future price</a:t>
            </a:r>
            <a:r>
              <a:rPr lang="en-US" sz="3200" dirty="0"/>
              <a:t>”</a:t>
            </a:r>
          </a:p>
        </p:txBody>
      </p:sp>
      <p:sp>
        <p:nvSpPr>
          <p:cNvPr id="138243" name="Rectangle 3"/>
          <p:cNvSpPr>
            <a:spLocks noGrp="1" noChangeArrowheads="1"/>
          </p:cNvSpPr>
          <p:nvPr>
            <p:ph type="body" idx="1"/>
          </p:nvPr>
        </p:nvSpPr>
        <p:spPr/>
        <p:txBody>
          <a:bodyPr/>
          <a:lstStyle/>
          <a:p>
            <a:pPr marL="533400" indent="-533400">
              <a:lnSpc>
                <a:spcPct val="150000"/>
              </a:lnSpc>
            </a:pPr>
            <a:r>
              <a:rPr lang="en-US" sz="2400" dirty="0">
                <a:latin typeface="Times New Roman" pitchFamily="18" charset="0"/>
                <a:cs typeface="Times New Roman" pitchFamily="18" charset="0"/>
              </a:rPr>
              <a:t>Assume that the spot price is higher than the future price during the delivery month.</a:t>
            </a:r>
          </a:p>
          <a:p>
            <a:pPr marL="533400" indent="-533400">
              <a:lnSpc>
                <a:spcPct val="150000"/>
              </a:lnSpc>
            </a:pPr>
            <a:r>
              <a:rPr lang="en-US" sz="2400" dirty="0">
                <a:latin typeface="Times New Roman" pitchFamily="18" charset="0"/>
                <a:cs typeface="Times New Roman" pitchFamily="18" charset="0"/>
              </a:rPr>
              <a:t>Arbitrage opportunity:</a:t>
            </a:r>
          </a:p>
          <a:p>
            <a:pPr marL="808038" lvl="1" indent="-533400">
              <a:lnSpc>
                <a:spcPct val="150000"/>
              </a:lnSpc>
            </a:pPr>
            <a:r>
              <a:rPr lang="en-US" sz="2400" dirty="0">
                <a:latin typeface="Times New Roman" pitchFamily="18" charset="0"/>
                <a:cs typeface="Times New Roman" pitchFamily="18" charset="0"/>
              </a:rPr>
              <a:t>Sell the asset</a:t>
            </a:r>
          </a:p>
          <a:p>
            <a:pPr marL="808038" lvl="1" indent="-533400">
              <a:lnSpc>
                <a:spcPct val="150000"/>
              </a:lnSpc>
            </a:pPr>
            <a:r>
              <a:rPr lang="en-US" sz="2400" dirty="0">
                <a:latin typeface="Times New Roman" pitchFamily="18" charset="0"/>
                <a:cs typeface="Times New Roman" pitchFamily="18" charset="0"/>
              </a:rPr>
              <a:t>Long a futures contract</a:t>
            </a:r>
          </a:p>
          <a:p>
            <a:pPr marL="808038" lvl="1" indent="-533400">
              <a:lnSpc>
                <a:spcPct val="150000"/>
              </a:lnSpc>
            </a:pPr>
            <a:r>
              <a:rPr lang="en-US" sz="2400" dirty="0">
                <a:latin typeface="Times New Roman" pitchFamily="18" charset="0"/>
                <a:cs typeface="Times New Roman" pitchFamily="18" charset="0"/>
              </a:rPr>
              <a:t>Get delivery</a:t>
            </a:r>
          </a:p>
          <a:p>
            <a:pPr marL="533400" indent="-533400">
              <a:lnSpc>
                <a:spcPct val="150000"/>
              </a:lnSpc>
            </a:pPr>
            <a:r>
              <a:rPr lang="en-US" sz="2400" dirty="0">
                <a:latin typeface="Times New Roman" pitchFamily="18" charset="0"/>
                <a:cs typeface="Times New Roman" pitchFamily="18" charset="0"/>
              </a:rPr>
              <a:t>Since spot price is greater than the future price the investor makes a profit</a:t>
            </a:r>
          </a:p>
        </p:txBody>
      </p:sp>
    </p:spTree>
    <p:extLst>
      <p:ext uri="{BB962C8B-B14F-4D97-AF65-F5344CB8AC3E}">
        <p14:creationId xmlns:p14="http://schemas.microsoft.com/office/powerpoint/2010/main" val="26121987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Autofit/>
          </a:bodyPr>
          <a:lstStyle/>
          <a:p>
            <a:r>
              <a:rPr lang="en-US" sz="2800" dirty="0"/>
              <a:t>Convergence of Futures Price to Spot Price… “</a:t>
            </a:r>
            <a:r>
              <a:rPr lang="en-US" sz="2800" dirty="0">
                <a:latin typeface="Times New Roman" pitchFamily="18" charset="0"/>
                <a:cs typeface="Times New Roman" pitchFamily="18" charset="0"/>
              </a:rPr>
              <a:t>future price is higher than the spot price</a:t>
            </a:r>
            <a:r>
              <a:rPr lang="en-US" sz="2800" dirty="0"/>
              <a:t>”</a:t>
            </a:r>
          </a:p>
        </p:txBody>
      </p:sp>
      <p:sp>
        <p:nvSpPr>
          <p:cNvPr id="139267" name="Rectangle 3"/>
          <p:cNvSpPr>
            <a:spLocks noGrp="1" noChangeArrowheads="1"/>
          </p:cNvSpPr>
          <p:nvPr>
            <p:ph type="body" idx="1"/>
          </p:nvPr>
        </p:nvSpPr>
        <p:spPr/>
        <p:txBody>
          <a:bodyPr/>
          <a:lstStyle/>
          <a:p>
            <a:pPr marL="533400" indent="-533400">
              <a:lnSpc>
                <a:spcPct val="150000"/>
              </a:lnSpc>
            </a:pPr>
            <a:r>
              <a:rPr lang="en-US" sz="2400" dirty="0">
                <a:latin typeface="Times New Roman" pitchFamily="18" charset="0"/>
                <a:cs typeface="Times New Roman" pitchFamily="18" charset="0"/>
              </a:rPr>
              <a:t>Assume that the future price is higher than the spot price during the delivery month.</a:t>
            </a:r>
          </a:p>
          <a:p>
            <a:pPr marL="533400" indent="-533400">
              <a:lnSpc>
                <a:spcPct val="150000"/>
              </a:lnSpc>
            </a:pPr>
            <a:r>
              <a:rPr lang="en-US" sz="2400" dirty="0">
                <a:latin typeface="Times New Roman" pitchFamily="18" charset="0"/>
                <a:cs typeface="Times New Roman" pitchFamily="18" charset="0"/>
              </a:rPr>
              <a:t>Arbitrage opportunity:</a:t>
            </a:r>
          </a:p>
          <a:p>
            <a:pPr marL="808038" lvl="1" indent="-533400">
              <a:lnSpc>
                <a:spcPct val="150000"/>
              </a:lnSpc>
            </a:pPr>
            <a:r>
              <a:rPr lang="en-US" sz="2400" dirty="0">
                <a:latin typeface="Times New Roman" pitchFamily="18" charset="0"/>
                <a:cs typeface="Times New Roman" pitchFamily="18" charset="0"/>
              </a:rPr>
              <a:t>Buy the asset</a:t>
            </a:r>
          </a:p>
          <a:p>
            <a:pPr marL="808038" lvl="1" indent="-533400">
              <a:lnSpc>
                <a:spcPct val="150000"/>
              </a:lnSpc>
            </a:pPr>
            <a:r>
              <a:rPr lang="en-US" sz="2400" dirty="0">
                <a:latin typeface="Times New Roman" pitchFamily="18" charset="0"/>
                <a:cs typeface="Times New Roman" pitchFamily="18" charset="0"/>
              </a:rPr>
              <a:t>Short a futures contract</a:t>
            </a:r>
          </a:p>
          <a:p>
            <a:pPr marL="808038" lvl="1" indent="-533400">
              <a:lnSpc>
                <a:spcPct val="150000"/>
              </a:lnSpc>
            </a:pPr>
            <a:r>
              <a:rPr lang="en-US" sz="2400" dirty="0">
                <a:latin typeface="Times New Roman" pitchFamily="18" charset="0"/>
                <a:cs typeface="Times New Roman" pitchFamily="18" charset="0"/>
              </a:rPr>
              <a:t>Make delivery</a:t>
            </a:r>
          </a:p>
          <a:p>
            <a:pPr marL="533400" indent="-533400">
              <a:lnSpc>
                <a:spcPct val="150000"/>
              </a:lnSpc>
            </a:pPr>
            <a:r>
              <a:rPr lang="en-US" sz="2400" dirty="0">
                <a:latin typeface="Times New Roman" pitchFamily="18" charset="0"/>
                <a:cs typeface="Times New Roman" pitchFamily="18" charset="0"/>
              </a:rPr>
              <a:t>Since future price is greater than the spot price the investor makes a profit</a:t>
            </a:r>
          </a:p>
        </p:txBody>
      </p:sp>
    </p:spTree>
    <p:extLst>
      <p:ext uri="{BB962C8B-B14F-4D97-AF65-F5344CB8AC3E}">
        <p14:creationId xmlns:p14="http://schemas.microsoft.com/office/powerpoint/2010/main" val="5321388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66800" y="2560638"/>
            <a:ext cx="7772400" cy="563562"/>
          </a:xfrm>
        </p:spPr>
        <p:txBody>
          <a:bodyPr>
            <a:noAutofit/>
          </a:bodyPr>
          <a:lstStyle/>
          <a:p>
            <a:r>
              <a:rPr lang="en-US" sz="5400" dirty="0"/>
              <a:t>Stock Futures Prices</a:t>
            </a:r>
          </a:p>
        </p:txBody>
      </p:sp>
    </p:spTree>
    <p:extLst>
      <p:ext uri="{BB962C8B-B14F-4D97-AF65-F5344CB8AC3E}">
        <p14:creationId xmlns:p14="http://schemas.microsoft.com/office/powerpoint/2010/main" val="27632085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FUTURES</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Pricing of futures contract is very simple. Using the cost-of-carry logic, we calculate the fair value of a futures contract.</a:t>
            </a:r>
          </a:p>
          <a:p>
            <a:pPr algn="just">
              <a:lnSpc>
                <a:spcPct val="150000"/>
              </a:lnSpc>
            </a:pPr>
            <a:r>
              <a:rPr lang="en-US" sz="2400" dirty="0">
                <a:latin typeface="Times New Roman" panose="02020603050405020304" pitchFamily="18" charset="0"/>
                <a:cs typeface="Times New Roman" panose="02020603050405020304" pitchFamily="18" charset="0"/>
              </a:rPr>
              <a:t>The cost of carry model used for pricing futures is given below</a:t>
            </a:r>
          </a:p>
          <a:p>
            <a:pPr lvl="1" algn="just">
              <a:lnSpc>
                <a:spcPct val="150000"/>
              </a:lnSpc>
            </a:pPr>
            <a:r>
              <a:rPr lang="en-US" sz="2400" dirty="0">
                <a:latin typeface="Times New Roman" panose="02020603050405020304" pitchFamily="18" charset="0"/>
                <a:cs typeface="Times New Roman" panose="02020603050405020304" pitchFamily="18" charset="0"/>
              </a:rPr>
              <a:t>F = Se</a:t>
            </a:r>
            <a:r>
              <a:rPr lang="en-US" sz="2400" baseline="30000" dirty="0">
                <a:latin typeface="Times New Roman" panose="02020603050405020304" pitchFamily="18" charset="0"/>
                <a:cs typeface="Times New Roman" panose="02020603050405020304" pitchFamily="18" charset="0"/>
              </a:rPr>
              <a:t>rt</a:t>
            </a:r>
          </a:p>
          <a:p>
            <a:pPr algn="just">
              <a:lnSpc>
                <a:spcPct val="150000"/>
              </a:lnSpc>
            </a:pPr>
            <a:r>
              <a:rPr lang="en-US" sz="2400" dirty="0">
                <a:latin typeface="Times New Roman" panose="02020603050405020304" pitchFamily="18" charset="0"/>
                <a:cs typeface="Times New Roman" panose="02020603050405020304" pitchFamily="18" charset="0"/>
              </a:rPr>
              <a:t>F = future price</a:t>
            </a:r>
          </a:p>
          <a:p>
            <a:pPr algn="just">
              <a:lnSpc>
                <a:spcPct val="150000"/>
              </a:lnSpc>
            </a:pPr>
            <a:r>
              <a:rPr lang="en-US" sz="2400" dirty="0">
                <a:latin typeface="Times New Roman" panose="02020603050405020304" pitchFamily="18" charset="0"/>
                <a:cs typeface="Times New Roman" panose="02020603050405020304" pitchFamily="18" charset="0"/>
              </a:rPr>
              <a:t>S = Spot price</a:t>
            </a:r>
          </a:p>
          <a:p>
            <a:pPr marL="82550" indent="0" algn="just">
              <a:lnSpc>
                <a:spcPct val="150000"/>
              </a:lnSpc>
              <a:buNone/>
            </a:pPr>
            <a:endParaRPr lang="en-US" sz="2400" baseline="30000" dirty="0">
              <a:latin typeface="Times New Roman" panose="02020603050405020304" pitchFamily="18" charset="0"/>
              <a:cs typeface="Times New Roman" panose="02020603050405020304" pitchFamily="18" charset="0"/>
            </a:endParaRPr>
          </a:p>
        </p:txBody>
      </p:sp>
      <p:sp>
        <p:nvSpPr>
          <p:cNvPr id="4" name="Rectangle 3"/>
          <p:cNvSpPr/>
          <p:nvPr/>
        </p:nvSpPr>
        <p:spPr>
          <a:xfrm>
            <a:off x="4114800" y="5029200"/>
            <a:ext cx="4572000" cy="1133965"/>
          </a:xfrm>
          <a:prstGeom prst="rect">
            <a:avLst/>
          </a:prstGeom>
        </p:spPr>
        <p:txBody>
          <a:bodyPr>
            <a:spAutoFit/>
          </a:bodyPr>
          <a:lstStyle/>
          <a:p>
            <a:pPr algn="just">
              <a:lnSpc>
                <a:spcPct val="150000"/>
              </a:lnSpc>
            </a:pPr>
            <a:r>
              <a:rPr lang="en-US" sz="2400" dirty="0">
                <a:cs typeface="Times New Roman" panose="02020603050405020304" pitchFamily="18" charset="0"/>
              </a:rPr>
              <a:t>R = cost of financing</a:t>
            </a:r>
          </a:p>
          <a:p>
            <a:pPr algn="just">
              <a:lnSpc>
                <a:spcPct val="150000"/>
              </a:lnSpc>
            </a:pPr>
            <a:r>
              <a:rPr lang="en-US" sz="2400" dirty="0">
                <a:cs typeface="Times New Roman" panose="02020603050405020304" pitchFamily="18" charset="0"/>
              </a:rPr>
              <a:t>T = time to expiration</a:t>
            </a:r>
          </a:p>
        </p:txBody>
      </p:sp>
    </p:spTree>
    <p:extLst>
      <p:ext uri="{BB962C8B-B14F-4D97-AF65-F5344CB8AC3E}">
        <p14:creationId xmlns:p14="http://schemas.microsoft.com/office/powerpoint/2010/main" val="2828554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FUTURES</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anose="02020603050405020304" pitchFamily="18" charset="0"/>
                <a:cs typeface="Times New Roman" pitchFamily="18" charset="0"/>
              </a:rPr>
              <a:t>Security XYZ Ltd trades in the spot market at </a:t>
            </a:r>
            <a:r>
              <a:rPr lang="en-US" sz="2400" dirty="0" err="1">
                <a:latin typeface="Times New Roman" pitchFamily="18" charset="0"/>
                <a:cs typeface="Times New Roman" pitchFamily="18" charset="0"/>
              </a:rPr>
              <a:t>Rs</a:t>
            </a:r>
            <a:r>
              <a:rPr lang="en-US" sz="2400" dirty="0">
                <a:latin typeface="Times New Roman" pitchFamily="18" charset="0"/>
                <a:cs typeface="Times New Roman" pitchFamily="18" charset="0"/>
              </a:rPr>
              <a:t>. 1150. Money can be invested at 11% p.a. The fair value of a 1-month futures contract on XYZ is calculated as follows.</a:t>
            </a:r>
          </a:p>
          <a:p>
            <a:pPr marL="365125" lvl="1" indent="-282575" algn="just">
              <a:lnSpc>
                <a:spcPct val="150000"/>
              </a:lnSpc>
              <a:spcBef>
                <a:spcPts val="600"/>
              </a:spcBef>
              <a:buSzPct val="80000"/>
              <a:buFont typeface="Wingdings 2" pitchFamily="18" charset="2"/>
              <a:buChar char=""/>
            </a:pPr>
            <a:r>
              <a:rPr lang="en-US" dirty="0">
                <a:latin typeface="Times New Roman" panose="02020603050405020304" pitchFamily="18" charset="0"/>
                <a:cs typeface="Times New Roman" panose="02020603050405020304" pitchFamily="18" charset="0"/>
              </a:rPr>
              <a:t>F = Se</a:t>
            </a:r>
            <a:r>
              <a:rPr lang="en-US" baseline="30000" dirty="0">
                <a:latin typeface="Times New Roman" panose="02020603050405020304" pitchFamily="18" charset="0"/>
                <a:cs typeface="Times New Roman" panose="02020603050405020304" pitchFamily="18" charset="0"/>
              </a:rPr>
              <a:t>rt</a:t>
            </a:r>
          </a:p>
          <a:p>
            <a:pPr algn="just">
              <a:lnSpc>
                <a:spcPct val="150000"/>
              </a:lnSpc>
            </a:pPr>
            <a:r>
              <a:rPr lang="en-US" sz="2400" dirty="0">
                <a:latin typeface="Times New Roman" pitchFamily="18" charset="0"/>
                <a:cs typeface="Times New Roman" pitchFamily="18" charset="0"/>
              </a:rPr>
              <a:t>F = 1150 * e</a:t>
            </a:r>
            <a:r>
              <a:rPr lang="en-US" sz="2400" baseline="30000" dirty="0">
                <a:latin typeface="Times New Roman" pitchFamily="18" charset="0"/>
                <a:cs typeface="Times New Roman" pitchFamily="18" charset="0"/>
              </a:rPr>
              <a:t> 0.11* 1/12</a:t>
            </a:r>
          </a:p>
          <a:p>
            <a:pPr algn="just">
              <a:lnSpc>
                <a:spcPct val="150000"/>
              </a:lnSpc>
            </a:pPr>
            <a:r>
              <a:rPr lang="en-US" sz="2400" dirty="0">
                <a:latin typeface="Times New Roman" pitchFamily="18" charset="0"/>
                <a:cs typeface="Times New Roman" pitchFamily="18" charset="0"/>
              </a:rPr>
              <a:t>F = 1160.444404</a:t>
            </a:r>
          </a:p>
          <a:p>
            <a:pPr algn="just">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639033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PRICING FUTURES of dividend paying stock</a:t>
            </a:r>
          </a:p>
        </p:txBody>
      </p:sp>
      <p:sp>
        <p:nvSpPr>
          <p:cNvPr id="3" name="Content Placeholder 2"/>
          <p:cNvSpPr>
            <a:spLocks noGrp="1"/>
          </p:cNvSpPr>
          <p:nvPr>
            <p:ph idx="1"/>
          </p:nvPr>
        </p:nvSpPr>
        <p:spPr/>
        <p:txBody>
          <a:bodyPr/>
          <a:lstStyle/>
          <a:p>
            <a:pPr algn="just">
              <a:lnSpc>
                <a:spcPct val="150000"/>
              </a:lnSpc>
            </a:pPr>
            <a:r>
              <a:rPr lang="en-US" sz="2000" dirty="0">
                <a:latin typeface="Times New Roman" panose="02020603050405020304" pitchFamily="18" charset="0"/>
                <a:cs typeface="Times New Roman" pitchFamily="18" charset="0"/>
              </a:rPr>
              <a:t>Security XYZ Ltd trades in the spot market at </a:t>
            </a:r>
            <a:r>
              <a:rPr lang="en-US" sz="2000" dirty="0" err="1">
                <a:latin typeface="Times New Roman" pitchFamily="18" charset="0"/>
                <a:cs typeface="Times New Roman" pitchFamily="18" charset="0"/>
              </a:rPr>
              <a:t>Rs</a:t>
            </a:r>
            <a:r>
              <a:rPr lang="en-US" sz="2000" dirty="0">
                <a:latin typeface="Times New Roman" pitchFamily="18" charset="0"/>
                <a:cs typeface="Times New Roman" pitchFamily="18" charset="0"/>
              </a:rPr>
              <a:t>. 1150. Money can be invested at 11% p.a. The fair value of a 1-month futures contract on XYZ is calculated as follows.</a:t>
            </a:r>
          </a:p>
          <a:p>
            <a:pPr algn="just">
              <a:lnSpc>
                <a:spcPct val="150000"/>
              </a:lnSpc>
            </a:pPr>
            <a:r>
              <a:rPr lang="en-US" sz="2000" dirty="0">
                <a:latin typeface="Times New Roman" pitchFamily="18" charset="0"/>
                <a:cs typeface="Times New Roman" pitchFamily="18" charset="0"/>
              </a:rPr>
              <a:t>Let us assume that XYZ Ltd. will be paying a dividend of Rs.20 per share after 15 days. </a:t>
            </a:r>
          </a:p>
          <a:p>
            <a:pPr algn="just">
              <a:lnSpc>
                <a:spcPct val="150000"/>
              </a:lnSpc>
            </a:pPr>
            <a:r>
              <a:rPr lang="en-US" sz="2400" dirty="0">
                <a:latin typeface="Times New Roman" panose="02020603050405020304" pitchFamily="18" charset="0"/>
                <a:cs typeface="Times New Roman" panose="02020603050405020304" pitchFamily="18" charset="0"/>
              </a:rPr>
              <a:t>F = </a:t>
            </a:r>
            <a:r>
              <a:rPr lang="en-US" sz="2400" dirty="0" err="1">
                <a:latin typeface="Times New Roman" panose="02020603050405020304" pitchFamily="18" charset="0"/>
                <a:cs typeface="Times New Roman" panose="02020603050405020304" pitchFamily="18" charset="0"/>
              </a:rPr>
              <a:t>Se</a:t>
            </a:r>
            <a:r>
              <a:rPr lang="en-US" sz="2400" baseline="30000" dirty="0" err="1">
                <a:latin typeface="Times New Roman" panose="02020603050405020304" pitchFamily="18" charset="0"/>
                <a:cs typeface="Times New Roman" panose="02020603050405020304" pitchFamily="18" charset="0"/>
              </a:rPr>
              <a:t>rt</a:t>
            </a:r>
            <a:r>
              <a:rPr lang="en-US" sz="2400" baseline="30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De</a:t>
            </a:r>
            <a:r>
              <a:rPr lang="en-US" sz="2400" baseline="30000" dirty="0" err="1">
                <a:latin typeface="Times New Roman" panose="02020603050405020304" pitchFamily="18" charset="0"/>
                <a:cs typeface="Times New Roman" panose="02020603050405020304" pitchFamily="18" charset="0"/>
              </a:rPr>
              <a:t>rT</a:t>
            </a:r>
            <a:r>
              <a:rPr lang="en-US" sz="2400" baseline="-25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(T=t-time to pay dividend)</a:t>
            </a:r>
          </a:p>
          <a:p>
            <a:pPr algn="just">
              <a:lnSpc>
                <a:spcPct val="150000"/>
              </a:lnSpc>
            </a:pPr>
            <a:r>
              <a:rPr lang="en-US" sz="2000" dirty="0">
                <a:latin typeface="Times New Roman" pitchFamily="18" charset="0"/>
                <a:cs typeface="Times New Roman" pitchFamily="18" charset="0"/>
              </a:rPr>
              <a:t>F = 1150 * e</a:t>
            </a:r>
            <a:r>
              <a:rPr lang="en-US" sz="2000" baseline="30000" dirty="0">
                <a:latin typeface="Times New Roman" pitchFamily="18" charset="0"/>
                <a:cs typeface="Times New Roman" pitchFamily="18" charset="0"/>
              </a:rPr>
              <a:t> 0.11* 1/12</a:t>
            </a:r>
            <a:r>
              <a:rPr lang="en-US" sz="2000" dirty="0">
                <a:latin typeface="Times New Roman" pitchFamily="18" charset="0"/>
                <a:cs typeface="Times New Roman" pitchFamily="18" charset="0"/>
              </a:rPr>
              <a:t> -20 * e</a:t>
            </a:r>
            <a:r>
              <a:rPr lang="en-US" sz="2000" baseline="30000" dirty="0">
                <a:latin typeface="Times New Roman" pitchFamily="18" charset="0"/>
                <a:cs typeface="Times New Roman" pitchFamily="18" charset="0"/>
              </a:rPr>
              <a:t> 0.11* 15/365</a:t>
            </a:r>
          </a:p>
          <a:p>
            <a:pPr algn="just">
              <a:lnSpc>
                <a:spcPct val="150000"/>
              </a:lnSpc>
            </a:pPr>
            <a:r>
              <a:rPr lang="en-US" sz="2000" dirty="0">
                <a:latin typeface="Times New Roman" pitchFamily="18" charset="0"/>
                <a:cs typeface="Times New Roman" pitchFamily="18" charset="0"/>
              </a:rPr>
              <a:t>F = 1140.353788</a:t>
            </a:r>
          </a:p>
          <a:p>
            <a:pPr algn="just">
              <a:lnSpc>
                <a:spcPct val="150000"/>
              </a:lnSpc>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9907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3"/>
          <a:srcRect l="6667" r="6120" b="5556"/>
          <a:stretch>
            <a:fillRect/>
          </a:stretch>
        </p:blipFill>
        <p:spPr bwMode="auto">
          <a:xfrm>
            <a:off x="4267200" y="0"/>
            <a:ext cx="4876800" cy="6858000"/>
          </a:xfrm>
          <a:prstGeom prst="rect">
            <a:avLst/>
          </a:prstGeom>
          <a:ln>
            <a:noFill/>
          </a:ln>
          <a:effectLst>
            <a:softEdge rad="112500"/>
          </a:effectLst>
        </p:spPr>
      </p:pic>
      <p:pic>
        <p:nvPicPr>
          <p:cNvPr id="1027" name="Picture 7"/>
          <p:cNvPicPr>
            <a:picLocks noChangeAspect="1" noChangeArrowheads="1"/>
          </p:cNvPicPr>
          <p:nvPr/>
        </p:nvPicPr>
        <p:blipFill>
          <a:blip r:embed="rId3"/>
          <a:srcRect l="6667" r="6120" b="5556"/>
          <a:stretch>
            <a:fillRect/>
          </a:stretch>
        </p:blipFill>
        <p:spPr bwMode="auto">
          <a:xfrm>
            <a:off x="0" y="0"/>
            <a:ext cx="4648200" cy="6858000"/>
          </a:xfrm>
          <a:prstGeom prst="rect">
            <a:avLst/>
          </a:prstGeom>
          <a:ln>
            <a:noFill/>
          </a:ln>
          <a:effectLst>
            <a:softEdge rad="112500"/>
          </a:effectLst>
        </p:spPr>
      </p:pic>
      <p:sp>
        <p:nvSpPr>
          <p:cNvPr id="1028" name="WordArt 4"/>
          <p:cNvSpPr>
            <a:spLocks noChangeArrowheads="1" noChangeShapeType="1" noTextEdit="1"/>
          </p:cNvSpPr>
          <p:nvPr/>
        </p:nvSpPr>
        <p:spPr bwMode="auto">
          <a:xfrm>
            <a:off x="990600" y="685800"/>
            <a:ext cx="6705600" cy="1447800"/>
          </a:xfrm>
          <a:prstGeom prst="rect">
            <a:avLst/>
          </a:prstGeom>
        </p:spPr>
        <p:txBody>
          <a:bodyPr wrap="none" fromWordArt="1">
            <a:prstTxWarp prst="textPlain">
              <a:avLst>
                <a:gd name="adj" fmla="val 50000"/>
              </a:avLst>
            </a:prstTxWarp>
          </a:bodyPr>
          <a:lstStyle/>
          <a:p>
            <a:pPr algn="ctr"/>
            <a:r>
              <a:rPr lang="en-US" sz="3600" kern="10" dirty="0">
                <a:ln w="28575">
                  <a:solidFill>
                    <a:srgbClr val="993366"/>
                  </a:solidFill>
                  <a:round/>
                  <a:headEnd/>
                  <a:tailEnd/>
                </a:ln>
                <a:solidFill>
                  <a:srgbClr val="FFFFCC"/>
                </a:solidFill>
                <a:effectLst>
                  <a:outerShdw dist="650557" dir="13119588" sx="125000" sy="125000" algn="tl" rotWithShape="0">
                    <a:srgbClr val="CCCC00">
                      <a:alpha val="50000"/>
                    </a:srgbClr>
                  </a:outerShdw>
                </a:effectLst>
                <a:latin typeface="Copperplate Gothic Bold"/>
              </a:rPr>
              <a:t>Derivatives</a:t>
            </a:r>
          </a:p>
        </p:txBody>
      </p:sp>
      <p:graphicFrame>
        <p:nvGraphicFramePr>
          <p:cNvPr id="1026" name="Object 5"/>
          <p:cNvGraphicFramePr>
            <a:graphicFrameLocks noChangeAspect="1"/>
          </p:cNvGraphicFramePr>
          <p:nvPr/>
        </p:nvGraphicFramePr>
        <p:xfrm>
          <a:off x="4037013" y="5067300"/>
          <a:ext cx="1220787" cy="1104900"/>
        </p:xfrm>
        <a:graphic>
          <a:graphicData uri="http://schemas.openxmlformats.org/presentationml/2006/ole">
            <mc:AlternateContent xmlns:mc="http://schemas.openxmlformats.org/markup-compatibility/2006">
              <mc:Choice xmlns:v="urn:schemas-microsoft-com:vml" Requires="v">
                <p:oleObj spid="_x0000_s1025" name="Clip" r:id="rId4" imgW="1221120" imgH="1104840" progId="">
                  <p:embed/>
                </p:oleObj>
              </mc:Choice>
              <mc:Fallback>
                <p:oleObj name="Clip" r:id="rId4" imgW="1221120" imgH="1104840" progId="">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7013" y="5067300"/>
                        <a:ext cx="1220787" cy="11049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Tree>
    <p:extLst>
      <p:ext uri="{BB962C8B-B14F-4D97-AF65-F5344CB8AC3E}">
        <p14:creationId xmlns:p14="http://schemas.microsoft.com/office/powerpoint/2010/main" val="42802429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 Index futures</a:t>
            </a:r>
          </a:p>
        </p:txBody>
      </p:sp>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A futures contract on the stock market index gives its owner the right and obligation to buy or sell the portfolio of stocks characterized by the index</a:t>
            </a:r>
          </a:p>
          <a:p>
            <a:pPr algn="just">
              <a:lnSpc>
                <a:spcPct val="150000"/>
              </a:lnSpc>
            </a:pPr>
            <a:r>
              <a:rPr lang="en-US" sz="2000" dirty="0">
                <a:latin typeface="Times New Roman" pitchFamily="18" charset="0"/>
                <a:cs typeface="Times New Roman" pitchFamily="18" charset="0"/>
              </a:rPr>
              <a:t>Stock index futures are </a:t>
            </a:r>
          </a:p>
          <a:p>
            <a:pPr lvl="1" algn="just">
              <a:lnSpc>
                <a:spcPct val="150000"/>
              </a:lnSpc>
            </a:pPr>
            <a:r>
              <a:rPr lang="en-US" sz="2000" dirty="0">
                <a:latin typeface="Times New Roman" pitchFamily="18" charset="0"/>
                <a:cs typeface="Times New Roman" pitchFamily="18" charset="0"/>
              </a:rPr>
              <a:t>Cash settled</a:t>
            </a:r>
          </a:p>
          <a:p>
            <a:pPr lvl="1" algn="just">
              <a:lnSpc>
                <a:spcPct val="150000"/>
              </a:lnSpc>
            </a:pPr>
            <a:r>
              <a:rPr lang="en-US" sz="2000" dirty="0">
                <a:latin typeface="Times New Roman" pitchFamily="18" charset="0"/>
                <a:cs typeface="Times New Roman" pitchFamily="18" charset="0"/>
              </a:rPr>
              <a:t>There is no delivery of the underlying stocks</a:t>
            </a:r>
          </a:p>
          <a:p>
            <a:pPr algn="just">
              <a:lnSpc>
                <a:spcPct val="150000"/>
              </a:lnSpc>
            </a:pPr>
            <a:r>
              <a:rPr lang="en-US" sz="2000" dirty="0">
                <a:latin typeface="Times New Roman" pitchFamily="18" charset="0"/>
                <a:cs typeface="Times New Roman" pitchFamily="18" charset="0"/>
              </a:rPr>
              <a:t>The main differences between commodity and equity index futures are that:</a:t>
            </a:r>
          </a:p>
          <a:p>
            <a:pPr lvl="1" algn="just">
              <a:lnSpc>
                <a:spcPct val="150000"/>
              </a:lnSpc>
            </a:pPr>
            <a:r>
              <a:rPr lang="en-US" sz="2000" dirty="0">
                <a:latin typeface="Times New Roman" pitchFamily="18" charset="0"/>
                <a:cs typeface="Times New Roman" pitchFamily="18" charset="0"/>
              </a:rPr>
              <a:t>There are no costs of storage involved in holding equity.</a:t>
            </a:r>
          </a:p>
          <a:p>
            <a:pPr lvl="1" algn="just">
              <a:lnSpc>
                <a:spcPct val="150000"/>
              </a:lnSpc>
            </a:pPr>
            <a:r>
              <a:rPr lang="en-US" sz="2000" dirty="0">
                <a:latin typeface="Times New Roman" pitchFamily="18" charset="0"/>
                <a:cs typeface="Times New Roman" pitchFamily="18" charset="0"/>
              </a:rPr>
              <a:t>Equity comes with a dividend stream.</a:t>
            </a:r>
          </a:p>
        </p:txBody>
      </p:sp>
    </p:spTree>
    <p:extLst>
      <p:ext uri="{BB962C8B-B14F-4D97-AF65-F5344CB8AC3E}">
        <p14:creationId xmlns:p14="http://schemas.microsoft.com/office/powerpoint/2010/main" val="3308377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Pricing index futures</a:t>
            </a:r>
          </a:p>
        </p:txBody>
      </p:sp>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Nifty futures trade on NSE as one, two and three-month contracts. Money can be borrowed at a rate of 10% per annum. What will be the price of a new two-month futures contract on Nifty?</a:t>
            </a:r>
          </a:p>
          <a:p>
            <a:pPr lvl="1" algn="just">
              <a:lnSpc>
                <a:spcPct val="150000"/>
              </a:lnSpc>
            </a:pPr>
            <a:r>
              <a:rPr lang="en-US" sz="2000" dirty="0">
                <a:latin typeface="Times New Roman" pitchFamily="18" charset="0"/>
                <a:cs typeface="Times New Roman" pitchFamily="18" charset="0"/>
              </a:rPr>
              <a:t>Current value of Nifty is 4000 and with a multiplier of 100</a:t>
            </a:r>
          </a:p>
          <a:p>
            <a:pPr lvl="1" algn="just">
              <a:lnSpc>
                <a:spcPct val="150000"/>
              </a:lnSpc>
            </a:pPr>
            <a:r>
              <a:rPr lang="en-US" sz="2000" dirty="0">
                <a:latin typeface="Times New Roman" pitchFamily="18" charset="0"/>
                <a:cs typeface="Times New Roman" pitchFamily="18" charset="0"/>
              </a:rPr>
              <a:t>F = 4000*e</a:t>
            </a:r>
            <a:r>
              <a:rPr lang="en-US" sz="2000" baseline="30000" dirty="0">
                <a:latin typeface="Times New Roman" pitchFamily="18" charset="0"/>
                <a:cs typeface="Times New Roman" pitchFamily="18" charset="0"/>
              </a:rPr>
              <a:t>0.1*60/365</a:t>
            </a:r>
          </a:p>
          <a:p>
            <a:pPr lvl="1" algn="just">
              <a:lnSpc>
                <a:spcPct val="150000"/>
              </a:lnSpc>
            </a:pPr>
            <a:r>
              <a:rPr lang="en-US" sz="2000" dirty="0">
                <a:latin typeface="Times New Roman" pitchFamily="18" charset="0"/>
                <a:cs typeface="Times New Roman" pitchFamily="18" charset="0"/>
              </a:rPr>
              <a:t>F =</a:t>
            </a:r>
            <a:r>
              <a:rPr lang="en-US" sz="2000" baseline="30000" dirty="0">
                <a:latin typeface="Times New Roman" pitchFamily="18" charset="0"/>
                <a:cs typeface="Times New Roman" pitchFamily="18" charset="0"/>
              </a:rPr>
              <a:t> </a:t>
            </a:r>
            <a:r>
              <a:rPr lang="en-US" sz="2000" dirty="0">
                <a:latin typeface="Times New Roman" pitchFamily="18" charset="0"/>
                <a:cs typeface="Times New Roman" pitchFamily="18" charset="0"/>
              </a:rPr>
              <a:t>4066.296837</a:t>
            </a:r>
          </a:p>
          <a:p>
            <a:pPr lvl="1" algn="just">
              <a:lnSpc>
                <a:spcPct val="150000"/>
              </a:lnSpc>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674680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Pricing index futures given expected dividend amount</a:t>
            </a:r>
          </a:p>
        </p:txBody>
      </p:sp>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Nifty futures trade on NSE as one, two and three-month contracts. Money can be borrowed at a rate of 10% per annum. What will be the price of a new two-month futures contract on Nifty?</a:t>
            </a:r>
          </a:p>
          <a:p>
            <a:pPr lvl="1" algn="just">
              <a:lnSpc>
                <a:spcPct val="150000"/>
              </a:lnSpc>
            </a:pPr>
            <a:r>
              <a:rPr lang="en-US" sz="2000" dirty="0">
                <a:latin typeface="Times New Roman" pitchFamily="18" charset="0"/>
                <a:cs typeface="Times New Roman" pitchFamily="18" charset="0"/>
              </a:rPr>
              <a:t>Let us assume that ABC Ltd. will be declaring a dividend of Rs.20 per share after 15 days of purchasing the contract</a:t>
            </a:r>
          </a:p>
          <a:p>
            <a:pPr lvl="1" algn="just">
              <a:lnSpc>
                <a:spcPct val="150000"/>
              </a:lnSpc>
            </a:pPr>
            <a:r>
              <a:rPr lang="en-US" sz="2000" dirty="0">
                <a:latin typeface="Times New Roman" pitchFamily="18" charset="0"/>
                <a:cs typeface="Times New Roman" pitchFamily="18" charset="0"/>
              </a:rPr>
              <a:t>Current value of Nifty is 4000 and with a multiplier of 100</a:t>
            </a:r>
          </a:p>
          <a:p>
            <a:pPr lvl="1" algn="just">
              <a:lnSpc>
                <a:spcPct val="150000"/>
              </a:lnSpc>
            </a:pPr>
            <a:r>
              <a:rPr lang="en-US" sz="2000" dirty="0">
                <a:latin typeface="Times New Roman" pitchFamily="18" charset="0"/>
                <a:cs typeface="Times New Roman" pitchFamily="18" charset="0"/>
              </a:rPr>
              <a:t>ABC Ltd. Has a weight of 7% in Nifty.</a:t>
            </a:r>
          </a:p>
          <a:p>
            <a:pPr lvl="1" algn="just">
              <a:lnSpc>
                <a:spcPct val="150000"/>
              </a:lnSpc>
            </a:pPr>
            <a:r>
              <a:rPr lang="en-US" sz="2000" dirty="0">
                <a:latin typeface="Times New Roman" pitchFamily="18" charset="0"/>
                <a:cs typeface="Times New Roman" pitchFamily="18" charset="0"/>
              </a:rPr>
              <a:t>Market price of ABC Ltd. Is Rs.140</a:t>
            </a:r>
          </a:p>
        </p:txBody>
      </p:sp>
    </p:spTree>
    <p:extLst>
      <p:ext uri="{BB962C8B-B14F-4D97-AF65-F5344CB8AC3E}">
        <p14:creationId xmlns:p14="http://schemas.microsoft.com/office/powerpoint/2010/main" val="41113382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Pricing index futures given expected dividend amount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Current value of Nifty is 4000 and with a multiplier of 100, value of the contract is 100*4000 = Rs.400,000</a:t>
                </a:r>
              </a:p>
              <a:p>
                <a:pPr algn="just">
                  <a:lnSpc>
                    <a:spcPct val="150000"/>
                  </a:lnSpc>
                </a:pPr>
                <a:r>
                  <a:rPr lang="en-US" sz="2000" dirty="0">
                    <a:latin typeface="Times New Roman" pitchFamily="18" charset="0"/>
                    <a:cs typeface="Times New Roman" pitchFamily="18" charset="0"/>
                  </a:rPr>
                  <a:t>If ABC Ltd. Has a weight of 7% in Nifty, its value in Nifty is Rs.28,000 i.e.(400,000 * 0.07).</a:t>
                </a:r>
              </a:p>
              <a:p>
                <a:pPr algn="just">
                  <a:lnSpc>
                    <a:spcPct val="150000"/>
                  </a:lnSpc>
                </a:pPr>
                <a:r>
                  <a:rPr lang="en-US" sz="2000" dirty="0">
                    <a:latin typeface="Times New Roman" pitchFamily="18" charset="0"/>
                    <a:cs typeface="Times New Roman" pitchFamily="18" charset="0"/>
                  </a:rPr>
                  <a:t>If the market price of ABC Ltd. Is Rs.140, then a traded unit of Nifty involves 200 shares of ABC Ltd. i.e. (28,000/140).</a:t>
                </a:r>
              </a:p>
              <a:p>
                <a:pPr marL="365125" lvl="1" indent="-282575" algn="just">
                  <a:lnSpc>
                    <a:spcPct val="150000"/>
                  </a:lnSpc>
                  <a:spcBef>
                    <a:spcPts val="600"/>
                  </a:spcBef>
                  <a:buSzPct val="80000"/>
                  <a:buFont typeface="Wingdings 2" pitchFamily="18" charset="2"/>
                  <a:buChar char=""/>
                </a:pPr>
                <a:r>
                  <a:rPr lang="en-US" sz="2000" dirty="0">
                    <a:latin typeface="Times New Roman" pitchFamily="18" charset="0"/>
                    <a:cs typeface="Times New Roman" pitchFamily="18" charset="0"/>
                  </a:rPr>
                  <a:t>F = Se</a:t>
                </a:r>
                <a:r>
                  <a:rPr lang="en-US" sz="2000" baseline="30000" dirty="0">
                    <a:latin typeface="Times New Roman" pitchFamily="18" charset="0"/>
                    <a:cs typeface="Times New Roman" pitchFamily="18" charset="0"/>
                  </a:rPr>
                  <a:t>rt </a:t>
                </a:r>
                <a:r>
                  <a:rPr lang="en-US" sz="2000" dirty="0">
                    <a:latin typeface="Times New Roman" pitchFamily="18" charset="0"/>
                    <a:cs typeface="Times New Roman" pitchFamily="18" charset="0"/>
                  </a:rPr>
                  <a:t>- (</a:t>
                </a:r>
                <a14:m>
                  <m:oMath xmlns:m="http://schemas.openxmlformats.org/officeDocument/2006/math">
                    <m:f>
                      <m:fPr>
                        <m:ctrlPr>
                          <a:rPr lang="en-US" sz="2000" i="1" smtClean="0">
                            <a:latin typeface="Cambria Math" panose="02040503050406030204" pitchFamily="18" charset="0"/>
                          </a:rPr>
                        </m:ctrlPr>
                      </m:fPr>
                      <m:num>
                        <m:r>
                          <m:rPr>
                            <m:nor/>
                          </m:rPr>
                          <a:rPr lang="en-US" sz="2000" dirty="0">
                            <a:latin typeface="Times New Roman" pitchFamily="18" charset="0"/>
                            <a:cs typeface="Times New Roman" pitchFamily="18" charset="0"/>
                          </a:rPr>
                          <m:t>De</m:t>
                        </m:r>
                        <m:r>
                          <m:rPr>
                            <m:nor/>
                          </m:rPr>
                          <a:rPr lang="en-US" sz="2000" baseline="30000" dirty="0">
                            <a:latin typeface="Times New Roman" pitchFamily="18" charset="0"/>
                            <a:cs typeface="Times New Roman" pitchFamily="18" charset="0"/>
                          </a:rPr>
                          <m:t>rt</m:t>
                        </m:r>
                      </m:num>
                      <m:den>
                        <m:r>
                          <a:rPr lang="en-US" sz="2000" b="0" i="1" smtClean="0">
                            <a:latin typeface="Cambria Math"/>
                          </a:rPr>
                          <m:t>100</m:t>
                        </m:r>
                      </m:den>
                    </m:f>
                  </m:oMath>
                </a14:m>
                <a:r>
                  <a:rPr lang="en-US" sz="2000" dirty="0">
                    <a:latin typeface="Times New Roman" pitchFamily="18" charset="0"/>
                    <a:cs typeface="Times New Roman" pitchFamily="18" charset="0"/>
                  </a:rPr>
                  <a:t>)</a:t>
                </a:r>
              </a:p>
              <a:p>
                <a:pPr marL="365125" lvl="1" indent="-282575" algn="just">
                  <a:lnSpc>
                    <a:spcPct val="150000"/>
                  </a:lnSpc>
                  <a:spcBef>
                    <a:spcPts val="600"/>
                  </a:spcBef>
                  <a:buSzPct val="80000"/>
                  <a:buFont typeface="Wingdings 2" pitchFamily="18" charset="2"/>
                  <a:buChar char=""/>
                </a:pPr>
                <a:r>
                  <a:rPr lang="en-US" sz="2000" dirty="0">
                    <a:latin typeface="Times New Roman" pitchFamily="18" charset="0"/>
                    <a:cs typeface="Times New Roman" pitchFamily="18" charset="0"/>
                  </a:rPr>
                  <a:t>F = 4000*e</a:t>
                </a:r>
                <a:r>
                  <a:rPr lang="en-US" sz="2000" baseline="30000" dirty="0">
                    <a:latin typeface="Times New Roman" pitchFamily="18" charset="0"/>
                    <a:cs typeface="Times New Roman" pitchFamily="18" charset="0"/>
                  </a:rPr>
                  <a:t>0.1*60/365 </a:t>
                </a:r>
                <a:r>
                  <a:rPr lang="en-US" sz="2000" dirty="0">
                    <a:latin typeface="Times New Roman" pitchFamily="18" charset="0"/>
                    <a:cs typeface="Times New Roman" pitchFamily="18" charset="0"/>
                  </a:rPr>
                  <a:t>- (</a:t>
                </a:r>
                <a14:m>
                  <m:oMath xmlns:m="http://schemas.openxmlformats.org/officeDocument/2006/math">
                    <m:f>
                      <m:fPr>
                        <m:ctrlPr>
                          <a:rPr lang="en-US" sz="2000" i="1">
                            <a:latin typeface="Cambria Math" panose="02040503050406030204" pitchFamily="18" charset="0"/>
                          </a:rPr>
                        </m:ctrlPr>
                      </m:fPr>
                      <m:num>
                        <m:r>
                          <m:rPr>
                            <m:nor/>
                          </m:rPr>
                          <a:rPr lang="en-US" sz="2000" b="0" i="0" smtClean="0">
                            <a:latin typeface="Times New Roman" pitchFamily="18" charset="0"/>
                            <a:cs typeface="Times New Roman" pitchFamily="18" charset="0"/>
                          </a:rPr>
                          <m:t>200∗20∗</m:t>
                        </m:r>
                        <m:r>
                          <m:rPr>
                            <m:nor/>
                          </m:rPr>
                          <a:rPr lang="en-US" sz="2000" dirty="0">
                            <a:latin typeface="Times New Roman" pitchFamily="18" charset="0"/>
                            <a:cs typeface="Times New Roman" pitchFamily="18" charset="0"/>
                          </a:rPr>
                          <m:t>e</m:t>
                        </m:r>
                        <m:r>
                          <m:rPr>
                            <m:nor/>
                          </m:rPr>
                          <a:rPr lang="en-US" sz="2000" b="0" i="0" baseline="30000" dirty="0" smtClean="0">
                            <a:latin typeface="Times New Roman" pitchFamily="18" charset="0"/>
                            <a:cs typeface="Times New Roman" pitchFamily="18" charset="0"/>
                          </a:rPr>
                          <m:t>0.1∗45/365</m:t>
                        </m:r>
                      </m:num>
                      <m:den>
                        <m:r>
                          <a:rPr lang="en-US" sz="2000" i="1">
                            <a:latin typeface="Cambria Math"/>
                          </a:rPr>
                          <m:t>100</m:t>
                        </m:r>
                      </m:den>
                    </m:f>
                  </m:oMath>
                </a14:m>
                <a:r>
                  <a:rPr lang="en-US" sz="2000" dirty="0">
                    <a:latin typeface="Times New Roman" pitchFamily="18" charset="0"/>
                    <a:cs typeface="Times New Roman" pitchFamily="18" charset="0"/>
                  </a:rPr>
                  <a:t>) = 4025.8</a:t>
                </a:r>
              </a:p>
              <a:p>
                <a:pPr marL="365125" lvl="1" indent="-282575" algn="just">
                  <a:lnSpc>
                    <a:spcPct val="150000"/>
                  </a:lnSpc>
                  <a:spcBef>
                    <a:spcPts val="600"/>
                  </a:spcBef>
                  <a:buSzPct val="80000"/>
                  <a:buFont typeface="Wingdings 2" pitchFamily="18" charset="2"/>
                  <a:buChar char=""/>
                </a:pPr>
                <a:endParaRPr lang="en-US" sz="2000" baseline="300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r="-1564"/>
                </a:stretch>
              </a:blipFill>
            </p:spPr>
            <p:txBody>
              <a:bodyPr/>
              <a:lstStyle/>
              <a:p>
                <a:r>
                  <a:rPr lang="en-US">
                    <a:noFill/>
                  </a:rPr>
                  <a:t> </a:t>
                </a:r>
              </a:p>
            </p:txBody>
          </p:sp>
        </mc:Fallback>
      </mc:AlternateContent>
    </p:spTree>
    <p:extLst>
      <p:ext uri="{BB962C8B-B14F-4D97-AF65-F5344CB8AC3E}">
        <p14:creationId xmlns:p14="http://schemas.microsoft.com/office/powerpoint/2010/main" val="1940967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If expected dividend given in yield</a:t>
            </a:r>
          </a:p>
        </p:txBody>
      </p:sp>
      <p:sp>
        <p:nvSpPr>
          <p:cNvPr id="3" name="Content Placeholder 2"/>
          <p:cNvSpPr>
            <a:spLocks noGrp="1"/>
          </p:cNvSpPr>
          <p:nvPr>
            <p:ph idx="1"/>
          </p:nvPr>
        </p:nvSpPr>
        <p:spPr/>
        <p:txBody>
          <a:bodyPr/>
          <a:lstStyle/>
          <a:p>
            <a:pPr marL="365125" lvl="1" indent="-282575" algn="just">
              <a:lnSpc>
                <a:spcPct val="150000"/>
              </a:lnSpc>
              <a:spcBef>
                <a:spcPts val="600"/>
              </a:spcBef>
              <a:buSzPct val="80000"/>
              <a:buFont typeface="Wingdings 2" pitchFamily="18" charset="2"/>
              <a:buChar char=""/>
            </a:pPr>
            <a:r>
              <a:rPr lang="en-US" sz="2000" dirty="0">
                <a:latin typeface="Times New Roman" pitchFamily="18" charset="0"/>
                <a:cs typeface="Times New Roman" pitchFamily="18" charset="0"/>
              </a:rPr>
              <a:t>F = Se(</a:t>
            </a:r>
            <a:r>
              <a:rPr lang="en-US" sz="2000" baseline="30000" dirty="0">
                <a:latin typeface="Times New Roman" pitchFamily="18" charset="0"/>
                <a:cs typeface="Times New Roman" pitchFamily="18" charset="0"/>
              </a:rPr>
              <a:t>r – q</a:t>
            </a:r>
            <a:r>
              <a:rPr lang="en-US" sz="2000" dirty="0">
                <a:latin typeface="Times New Roman" pitchFamily="18" charset="0"/>
                <a:cs typeface="Times New Roman" pitchFamily="18" charset="0"/>
              </a:rPr>
              <a:t>)</a:t>
            </a:r>
            <a:r>
              <a:rPr lang="en-US" sz="2000" baseline="30000" dirty="0">
                <a:latin typeface="Times New Roman" pitchFamily="18" charset="0"/>
                <a:cs typeface="Times New Roman" pitchFamily="18" charset="0"/>
              </a:rPr>
              <a:t>t</a:t>
            </a:r>
            <a:endParaRPr lang="en-US" sz="2000" dirty="0">
              <a:latin typeface="Times New Roman" pitchFamily="18" charset="0"/>
              <a:cs typeface="Times New Roman" pitchFamily="18" charset="0"/>
            </a:endParaRPr>
          </a:p>
          <a:p>
            <a:r>
              <a:rPr lang="en-US" sz="2400" dirty="0">
                <a:latin typeface="Times New Roman" pitchFamily="18" charset="0"/>
                <a:cs typeface="Times New Roman" pitchFamily="18" charset="0"/>
              </a:rPr>
              <a:t>F futures price</a:t>
            </a:r>
          </a:p>
          <a:p>
            <a:r>
              <a:rPr lang="en-US" sz="2400" dirty="0">
                <a:latin typeface="Times New Roman" pitchFamily="18" charset="0"/>
                <a:cs typeface="Times New Roman" pitchFamily="18" charset="0"/>
              </a:rPr>
              <a:t>S spot index value</a:t>
            </a:r>
          </a:p>
          <a:p>
            <a:r>
              <a:rPr lang="en-US" sz="2400" dirty="0">
                <a:latin typeface="Times New Roman" pitchFamily="18" charset="0"/>
                <a:cs typeface="Times New Roman" pitchFamily="18" charset="0"/>
              </a:rPr>
              <a:t>r cost of financing</a:t>
            </a:r>
          </a:p>
          <a:p>
            <a:r>
              <a:rPr lang="en-US" sz="2400" dirty="0">
                <a:latin typeface="Times New Roman" pitchFamily="18" charset="0"/>
                <a:cs typeface="Times New Roman" pitchFamily="18" charset="0"/>
              </a:rPr>
              <a:t>q expected dividend yield</a:t>
            </a:r>
          </a:p>
          <a:p>
            <a:r>
              <a:rPr lang="en-US" sz="2400" dirty="0">
                <a:latin typeface="Times New Roman" pitchFamily="18" charset="0"/>
                <a:cs typeface="Times New Roman" pitchFamily="18" charset="0"/>
              </a:rPr>
              <a:t>T holding period</a:t>
            </a:r>
            <a:endParaRPr lang="en-US" sz="5400"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23562535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If expected dividend given in yield</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anose="02020603050405020304" pitchFamily="18" charset="0"/>
                <a:cs typeface="Times New Roman" pitchFamily="18" charset="0"/>
              </a:rPr>
              <a:t>A 2 -month futures contract trades on the NSE. The cost of financing is 10% and the dividend yield on Nifty is 2% annualized. The spot value of Nifty 4000. What is the fair value of the futures contract</a:t>
            </a:r>
          </a:p>
          <a:p>
            <a:pPr marL="365125" lvl="1" indent="-282575" algn="just">
              <a:lnSpc>
                <a:spcPct val="150000"/>
              </a:lnSpc>
              <a:spcBef>
                <a:spcPts val="600"/>
              </a:spcBef>
              <a:buSzPct val="80000"/>
              <a:buFont typeface="Wingdings 2" pitchFamily="18" charset="2"/>
              <a:buChar char=""/>
            </a:pPr>
            <a:r>
              <a:rPr lang="en-US" sz="2400" dirty="0">
                <a:latin typeface="Times New Roman" panose="02020603050405020304" pitchFamily="18" charset="0"/>
                <a:cs typeface="Times New Roman" pitchFamily="18" charset="0"/>
              </a:rPr>
              <a:t>F = Se</a:t>
            </a:r>
            <a:r>
              <a:rPr lang="en-US" sz="2400" baseline="30000" dirty="0">
                <a:latin typeface="Times New Roman" pitchFamily="18" charset="0"/>
                <a:cs typeface="Times New Roman" pitchFamily="18" charset="0"/>
              </a:rPr>
              <a:t>(r – q)t</a:t>
            </a:r>
          </a:p>
          <a:p>
            <a:pPr marL="365125" lvl="1" indent="-282575" algn="just">
              <a:lnSpc>
                <a:spcPct val="150000"/>
              </a:lnSpc>
              <a:spcBef>
                <a:spcPts val="600"/>
              </a:spcBef>
              <a:buSzPct val="80000"/>
              <a:buFont typeface="Wingdings 2" pitchFamily="18" charset="2"/>
              <a:buChar char=""/>
            </a:pPr>
            <a:r>
              <a:rPr lang="en-US" sz="2400" dirty="0">
                <a:latin typeface="Times New Roman" pitchFamily="18" charset="0"/>
                <a:cs typeface="Times New Roman" pitchFamily="18" charset="0"/>
              </a:rPr>
              <a:t>F = 4000e</a:t>
            </a:r>
            <a:r>
              <a:rPr lang="en-US" sz="2400" baseline="30000" dirty="0">
                <a:latin typeface="Times New Roman" pitchFamily="18" charset="0"/>
                <a:cs typeface="Times New Roman" pitchFamily="18" charset="0"/>
              </a:rPr>
              <a:t>(.1 – .02)</a:t>
            </a:r>
            <a:r>
              <a:rPr lang="en-US" sz="2400" dirty="0">
                <a:latin typeface="Times New Roman" pitchFamily="18" charset="0"/>
                <a:cs typeface="Times New Roman" pitchFamily="18" charset="0"/>
              </a:rPr>
              <a:t> </a:t>
            </a:r>
            <a:r>
              <a:rPr lang="en-US" sz="2400" baseline="30000" dirty="0">
                <a:latin typeface="Times New Roman" pitchFamily="18" charset="0"/>
                <a:cs typeface="Times New Roman" pitchFamily="18" charset="0"/>
              </a:rPr>
              <a:t>60/365</a:t>
            </a:r>
          </a:p>
          <a:p>
            <a:pPr marL="365125" lvl="1" indent="-282575" algn="just">
              <a:lnSpc>
                <a:spcPct val="150000"/>
              </a:lnSpc>
              <a:spcBef>
                <a:spcPts val="600"/>
              </a:spcBef>
              <a:buSzPct val="80000"/>
              <a:buFont typeface="Wingdings 2" pitchFamily="18" charset="2"/>
              <a:buChar char=""/>
            </a:pPr>
            <a:r>
              <a:rPr lang="en-US" sz="2400" dirty="0">
                <a:latin typeface="Times New Roman" panose="02020603050405020304" pitchFamily="18" charset="0"/>
                <a:cs typeface="Times New Roman" panose="02020603050405020304" pitchFamily="18" charset="0"/>
              </a:rPr>
              <a:t>Rs.4052.95</a:t>
            </a:r>
            <a:endParaRPr lang="en-US" sz="2400" baseline="30000" dirty="0">
              <a:latin typeface="Times New Roman" pitchFamily="18" charset="0"/>
              <a:cs typeface="Times New Roman" pitchFamily="18" charset="0"/>
            </a:endParaRPr>
          </a:p>
          <a:p>
            <a:pPr marL="365125" lvl="1" indent="-282575" algn="just">
              <a:lnSpc>
                <a:spcPct val="150000"/>
              </a:lnSpc>
              <a:spcBef>
                <a:spcPts val="600"/>
              </a:spcBef>
              <a:buSzPct val="80000"/>
              <a:buFont typeface="Wingdings 2" pitchFamily="18" charset="2"/>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5212205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143000" y="2514600"/>
            <a:ext cx="7772400" cy="1143000"/>
          </a:xfrm>
        </p:spPr>
        <p:txBody>
          <a:bodyPr>
            <a:noAutofit/>
          </a:bodyPr>
          <a:lstStyle/>
          <a:p>
            <a:r>
              <a:rPr lang="en-US" sz="6000" dirty="0"/>
              <a:t>PARTICIPANTS IN THE DERIVATIVES MARKETS</a:t>
            </a:r>
          </a:p>
        </p:txBody>
      </p:sp>
    </p:spTree>
    <p:extLst>
      <p:ext uri="{BB962C8B-B14F-4D97-AF65-F5344CB8AC3E}">
        <p14:creationId xmlns:p14="http://schemas.microsoft.com/office/powerpoint/2010/main" val="1924214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a:t>
            </a:r>
          </a:p>
        </p:txBody>
      </p:sp>
      <p:sp>
        <p:nvSpPr>
          <p:cNvPr id="4" name="Rounded Rectangle 3"/>
          <p:cNvSpPr/>
          <p:nvPr/>
        </p:nvSpPr>
        <p:spPr>
          <a:xfrm>
            <a:off x="3581400" y="1676400"/>
            <a:ext cx="2057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PARTICIPANTS</a:t>
            </a:r>
          </a:p>
        </p:txBody>
      </p:sp>
      <p:sp>
        <p:nvSpPr>
          <p:cNvPr id="5" name="Rounded Rectangle 4"/>
          <p:cNvSpPr/>
          <p:nvPr/>
        </p:nvSpPr>
        <p:spPr>
          <a:xfrm>
            <a:off x="6477000" y="4724400"/>
            <a:ext cx="2057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Arbitrageurs</a:t>
            </a:r>
          </a:p>
        </p:txBody>
      </p:sp>
      <p:sp>
        <p:nvSpPr>
          <p:cNvPr id="6" name="Rounded Rectangle 5"/>
          <p:cNvSpPr/>
          <p:nvPr/>
        </p:nvSpPr>
        <p:spPr>
          <a:xfrm>
            <a:off x="3581400" y="4724400"/>
            <a:ext cx="2057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Speculators</a:t>
            </a:r>
          </a:p>
        </p:txBody>
      </p:sp>
      <p:sp>
        <p:nvSpPr>
          <p:cNvPr id="7" name="Rounded Rectangle 6"/>
          <p:cNvSpPr/>
          <p:nvPr/>
        </p:nvSpPr>
        <p:spPr>
          <a:xfrm>
            <a:off x="990600" y="4724400"/>
            <a:ext cx="2057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Hedgers</a:t>
            </a:r>
          </a:p>
        </p:txBody>
      </p:sp>
      <p:cxnSp>
        <p:nvCxnSpPr>
          <p:cNvPr id="10" name="Straight Arrow Connector 9"/>
          <p:cNvCxnSpPr>
            <a:stCxn id="4" idx="2"/>
            <a:endCxn id="7" idx="0"/>
          </p:cNvCxnSpPr>
          <p:nvPr/>
        </p:nvCxnSpPr>
        <p:spPr>
          <a:xfrm flipH="1">
            <a:off x="2019300" y="2667000"/>
            <a:ext cx="25908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a:endCxn id="5" idx="0"/>
          </p:cNvCxnSpPr>
          <p:nvPr/>
        </p:nvCxnSpPr>
        <p:spPr>
          <a:xfrm>
            <a:off x="4610100" y="2667000"/>
            <a:ext cx="28956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 idx="0"/>
          </p:cNvCxnSpPr>
          <p:nvPr/>
        </p:nvCxnSpPr>
        <p:spPr>
          <a:xfrm>
            <a:off x="4610100" y="2667000"/>
            <a:ext cx="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6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Speculators</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These are individuals who take a view on the future direction of the markets. </a:t>
            </a:r>
          </a:p>
          <a:p>
            <a:pPr algn="just">
              <a:lnSpc>
                <a:spcPct val="150000"/>
              </a:lnSpc>
            </a:pPr>
            <a:r>
              <a:rPr lang="en-US" sz="2400" dirty="0">
                <a:latin typeface="Times New Roman" pitchFamily="18" charset="0"/>
                <a:cs typeface="Times New Roman" pitchFamily="18" charset="0"/>
              </a:rPr>
              <a:t>They take a view whether prices would rise or fall in future and accordingly buy or sell futures and options to try and make a profit from the future price movements of the underlying asset</a:t>
            </a:r>
          </a:p>
        </p:txBody>
      </p:sp>
    </p:spTree>
    <p:extLst>
      <p:ext uri="{BB962C8B-B14F-4D97-AF65-F5344CB8AC3E}">
        <p14:creationId xmlns:p14="http://schemas.microsoft.com/office/powerpoint/2010/main" val="3623422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Arbitrageurs</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They take positions in financial markets to earn riskless profits. The arbitrageurs take short and long positions in the same or different contracts at the same time to create a position which can generate a riskless profit</a:t>
            </a:r>
          </a:p>
        </p:txBody>
      </p:sp>
    </p:spTree>
    <p:extLst>
      <p:ext uri="{BB962C8B-B14F-4D97-AF65-F5344CB8AC3E}">
        <p14:creationId xmlns:p14="http://schemas.microsoft.com/office/powerpoint/2010/main" val="297775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media.officialplaystationmagazine.co.uk/files/2011/09/journey.jpg"/>
          <p:cNvPicPr>
            <a:picLocks noChangeAspect="1" noChangeArrowheads="1"/>
          </p:cNvPicPr>
          <p:nvPr/>
        </p:nvPicPr>
        <p:blipFill>
          <a:blip r:embed="rId2" cstate="print"/>
          <a:srcRect/>
          <a:stretch>
            <a:fillRect/>
          </a:stretch>
        </p:blipFill>
        <p:spPr bwMode="auto">
          <a:xfrm>
            <a:off x="990600" y="0"/>
            <a:ext cx="8153400" cy="6858000"/>
          </a:xfrm>
          <a:prstGeom prst="rect">
            <a:avLst/>
          </a:prstGeom>
          <a:noFill/>
        </p:spPr>
      </p:pic>
      <p:pic>
        <p:nvPicPr>
          <p:cNvPr id="5" name="Picture 2" descr="http://media.officialplaystationmagazine.co.uk/files/2011/09/journey.jpg"/>
          <p:cNvPicPr>
            <a:picLocks noChangeAspect="1" noChangeArrowheads="1"/>
          </p:cNvPicPr>
          <p:nvPr/>
        </p:nvPicPr>
        <p:blipFill>
          <a:blip r:embed="rId2" cstate="print"/>
          <a:srcRect r="68224"/>
          <a:stretch>
            <a:fillRect/>
          </a:stretch>
        </p:blipFill>
        <p:spPr bwMode="auto">
          <a:xfrm>
            <a:off x="-152400" y="-152400"/>
            <a:ext cx="1981200" cy="7162800"/>
          </a:xfrm>
          <a:prstGeom prst="rect">
            <a:avLst/>
          </a:prstGeom>
          <a:ln>
            <a:noFill/>
          </a:ln>
          <a:effectLst>
            <a:softEdge rad="112500"/>
          </a:effectLst>
        </p:spPr>
      </p:pic>
      <p:sp>
        <p:nvSpPr>
          <p:cNvPr id="6" name="Rectangle 5">
            <a:extLst>
              <a:ext uri="{FF2B5EF4-FFF2-40B4-BE49-F238E27FC236}">
                <a16:creationId xmlns:a16="http://schemas.microsoft.com/office/drawing/2014/main" id="{6E24D33B-2C87-4C98-8307-90DCEB8286DA}"/>
              </a:ext>
            </a:extLst>
          </p:cNvPr>
          <p:cNvSpPr/>
          <p:nvPr/>
        </p:nvSpPr>
        <p:spPr>
          <a:xfrm>
            <a:off x="3352799" y="69275"/>
            <a:ext cx="5715001" cy="1384995"/>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dirty="0">
                <a:ln w="11430"/>
                <a:solidFill>
                  <a:srgbClr val="00B050"/>
                </a:solidFill>
                <a:effectLst>
                  <a:outerShdw blurRad="80000" dist="40000" dir="5040000" algn="tl">
                    <a:srgbClr val="000000">
                      <a:alpha val="30000"/>
                    </a:srgbClr>
                  </a:outerShdw>
                </a:effectLst>
                <a:latin typeface="Segoe Print" pitchFamily="2" charset="0"/>
              </a:rPr>
              <a:t>This Class will take you to the WORLD of Stock market first!!!! </a:t>
            </a:r>
          </a:p>
        </p:txBody>
      </p:sp>
    </p:spTree>
    <p:extLst>
      <p:ext uri="{BB962C8B-B14F-4D97-AF65-F5344CB8AC3E}">
        <p14:creationId xmlns:p14="http://schemas.microsoft.com/office/powerpoint/2010/main" val="3885343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Hedgers</a:t>
            </a:r>
          </a:p>
        </p:txBody>
      </p:sp>
      <p:sp>
        <p:nvSpPr>
          <p:cNvPr id="3" name="Content Placeholder 2"/>
          <p:cNvSpPr>
            <a:spLocks noGrp="1"/>
          </p:cNvSpPr>
          <p:nvPr>
            <p:ph idx="1"/>
          </p:nvPr>
        </p:nvSpPr>
        <p:spPr/>
        <p:txBody>
          <a:bodyPr/>
          <a:lstStyle/>
          <a:p>
            <a:pPr algn="just">
              <a:lnSpc>
                <a:spcPct val="150000"/>
              </a:lnSpc>
            </a:pPr>
            <a:r>
              <a:rPr lang="en-US" dirty="0">
                <a:latin typeface="Times New Roman" pitchFamily="18" charset="0"/>
                <a:cs typeface="Times New Roman" pitchFamily="18" charset="0"/>
              </a:rPr>
              <a:t>These are investors with a present or anticipated exposure to the underlying asset which is subject to price risks. </a:t>
            </a:r>
          </a:p>
          <a:p>
            <a:pPr algn="just">
              <a:lnSpc>
                <a:spcPct val="150000"/>
              </a:lnSpc>
            </a:pPr>
            <a:r>
              <a:rPr lang="en-US" dirty="0">
                <a:latin typeface="Times New Roman" pitchFamily="18" charset="0"/>
                <a:cs typeface="Times New Roman" pitchFamily="18" charset="0"/>
              </a:rPr>
              <a:t>Hedgers use the derivatives markets primarily for price risk management of assets and portfolios</a:t>
            </a:r>
          </a:p>
        </p:txBody>
      </p:sp>
    </p:spTree>
    <p:extLst>
      <p:ext uri="{BB962C8B-B14F-4D97-AF65-F5344CB8AC3E}">
        <p14:creationId xmlns:p14="http://schemas.microsoft.com/office/powerpoint/2010/main" val="41763745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013C-D6D7-4A55-AC51-862EC7EC9624}"/>
              </a:ext>
            </a:extLst>
          </p:cNvPr>
          <p:cNvSpPr>
            <a:spLocks noGrp="1"/>
          </p:cNvSpPr>
          <p:nvPr>
            <p:ph type="title"/>
          </p:nvPr>
        </p:nvSpPr>
        <p:spPr/>
        <p:txBody>
          <a:bodyPr/>
          <a:lstStyle/>
          <a:p>
            <a:r>
              <a:rPr lang="en-US" dirty="0"/>
              <a:t>Hedging with futures Vs Forward</a:t>
            </a:r>
            <a:endParaRPr lang="en-IN" dirty="0"/>
          </a:p>
        </p:txBody>
      </p:sp>
      <p:graphicFrame>
        <p:nvGraphicFramePr>
          <p:cNvPr id="4" name="Table 4">
            <a:extLst>
              <a:ext uri="{FF2B5EF4-FFF2-40B4-BE49-F238E27FC236}">
                <a16:creationId xmlns:a16="http://schemas.microsoft.com/office/drawing/2014/main" id="{82AFF97A-2668-428E-AA28-96DA4D506C61}"/>
              </a:ext>
            </a:extLst>
          </p:cNvPr>
          <p:cNvGraphicFramePr>
            <a:graphicFrameLocks noGrp="1"/>
          </p:cNvGraphicFramePr>
          <p:nvPr>
            <p:ph idx="1"/>
            <p:extLst>
              <p:ext uri="{D42A27DB-BD31-4B8C-83A1-F6EECF244321}">
                <p14:modId xmlns:p14="http://schemas.microsoft.com/office/powerpoint/2010/main" val="2906924328"/>
              </p:ext>
            </p:extLst>
          </p:nvPr>
        </p:nvGraphicFramePr>
        <p:xfrm>
          <a:off x="1143000" y="2514600"/>
          <a:ext cx="7772400" cy="27432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4209305464"/>
                    </a:ext>
                  </a:extLst>
                </a:gridCol>
                <a:gridCol w="2590800">
                  <a:extLst>
                    <a:ext uri="{9D8B030D-6E8A-4147-A177-3AD203B41FA5}">
                      <a16:colId xmlns:a16="http://schemas.microsoft.com/office/drawing/2014/main" val="3434646960"/>
                    </a:ext>
                  </a:extLst>
                </a:gridCol>
                <a:gridCol w="2590800">
                  <a:extLst>
                    <a:ext uri="{9D8B030D-6E8A-4147-A177-3AD203B41FA5}">
                      <a16:colId xmlns:a16="http://schemas.microsoft.com/office/drawing/2014/main" val="1012246024"/>
                    </a:ext>
                  </a:extLst>
                </a:gridCol>
              </a:tblGrid>
              <a:tr h="914400">
                <a:tc>
                  <a:txBody>
                    <a:bodyPr/>
                    <a:lstStyle/>
                    <a:p>
                      <a:pPr algn="ctr"/>
                      <a:r>
                        <a:rPr lang="en-US" dirty="0"/>
                        <a:t>Hedging with</a:t>
                      </a:r>
                      <a:endParaRPr lang="en-IN" dirty="0"/>
                    </a:p>
                  </a:txBody>
                  <a:tcPr anchor="ctr"/>
                </a:tc>
                <a:tc>
                  <a:txBody>
                    <a:bodyPr/>
                    <a:lstStyle/>
                    <a:p>
                      <a:pPr algn="ctr"/>
                      <a:r>
                        <a:rPr lang="en-US" dirty="0"/>
                        <a:t>Benefits</a:t>
                      </a:r>
                      <a:endParaRPr lang="en-IN" dirty="0"/>
                    </a:p>
                  </a:txBody>
                  <a:tcPr anchor="ctr"/>
                </a:tc>
                <a:tc>
                  <a:txBody>
                    <a:bodyPr/>
                    <a:lstStyle/>
                    <a:p>
                      <a:pPr algn="ctr"/>
                      <a:r>
                        <a:rPr lang="en-US" dirty="0"/>
                        <a:t>Issues</a:t>
                      </a:r>
                      <a:endParaRPr lang="en-IN" dirty="0"/>
                    </a:p>
                  </a:txBody>
                  <a:tcPr anchor="ctr"/>
                </a:tc>
                <a:extLst>
                  <a:ext uri="{0D108BD9-81ED-4DB2-BD59-A6C34878D82A}">
                    <a16:rowId xmlns:a16="http://schemas.microsoft.com/office/drawing/2014/main" val="1138720796"/>
                  </a:ext>
                </a:extLst>
              </a:tr>
              <a:tr h="914400">
                <a:tc>
                  <a:txBody>
                    <a:bodyPr/>
                    <a:lstStyle/>
                    <a:p>
                      <a:pPr algn="ctr"/>
                      <a:r>
                        <a:rPr lang="en-US" dirty="0"/>
                        <a:t>Futures</a:t>
                      </a:r>
                      <a:endParaRPr lang="en-IN" dirty="0"/>
                    </a:p>
                  </a:txBody>
                  <a:tcPr anchor="ctr"/>
                </a:tc>
                <a:tc>
                  <a:txBody>
                    <a:bodyPr/>
                    <a:lstStyle/>
                    <a:p>
                      <a:pPr algn="ctr"/>
                      <a:r>
                        <a:rPr lang="en-US" dirty="0"/>
                        <a:t>Centralized trading and liquidity</a:t>
                      </a:r>
                      <a:endParaRPr lang="en-IN" dirty="0"/>
                    </a:p>
                  </a:txBody>
                  <a:tcPr anchor="ctr"/>
                </a:tc>
                <a:tc>
                  <a:txBody>
                    <a:bodyPr/>
                    <a:lstStyle/>
                    <a:p>
                      <a:pPr algn="ctr"/>
                      <a:r>
                        <a:rPr lang="en-US" dirty="0"/>
                        <a:t>Basis Risk</a:t>
                      </a:r>
                      <a:endParaRPr lang="en-IN" dirty="0"/>
                    </a:p>
                  </a:txBody>
                  <a:tcPr anchor="ctr"/>
                </a:tc>
                <a:extLst>
                  <a:ext uri="{0D108BD9-81ED-4DB2-BD59-A6C34878D82A}">
                    <a16:rowId xmlns:a16="http://schemas.microsoft.com/office/drawing/2014/main" val="2032048304"/>
                  </a:ext>
                </a:extLst>
              </a:tr>
              <a:tr h="914400">
                <a:tc>
                  <a:txBody>
                    <a:bodyPr/>
                    <a:lstStyle/>
                    <a:p>
                      <a:pPr algn="ctr"/>
                      <a:r>
                        <a:rPr lang="en-US" dirty="0"/>
                        <a:t>Forward</a:t>
                      </a:r>
                      <a:endParaRPr lang="en-IN" dirty="0"/>
                    </a:p>
                  </a:txBody>
                  <a:tcPr anchor="ctr"/>
                </a:tc>
                <a:tc>
                  <a:txBody>
                    <a:bodyPr/>
                    <a:lstStyle/>
                    <a:p>
                      <a:pPr algn="ctr"/>
                      <a:r>
                        <a:rPr lang="en-US" dirty="0"/>
                        <a:t>Fulfill actual need</a:t>
                      </a:r>
                      <a:endParaRPr lang="en-IN" dirty="0"/>
                    </a:p>
                  </a:txBody>
                  <a:tcPr anchor="ctr"/>
                </a:tc>
                <a:tc>
                  <a:txBody>
                    <a:bodyPr/>
                    <a:lstStyle/>
                    <a:p>
                      <a:pPr algn="ctr"/>
                      <a:r>
                        <a:rPr lang="en-US" dirty="0"/>
                        <a:t>Default Risk</a:t>
                      </a:r>
                      <a:endParaRPr lang="en-IN" dirty="0"/>
                    </a:p>
                  </a:txBody>
                  <a:tcPr anchor="ctr"/>
                </a:tc>
                <a:extLst>
                  <a:ext uri="{0D108BD9-81ED-4DB2-BD59-A6C34878D82A}">
                    <a16:rowId xmlns:a16="http://schemas.microsoft.com/office/drawing/2014/main" val="2514282946"/>
                  </a:ext>
                </a:extLst>
              </a:tr>
            </a:tbl>
          </a:graphicData>
        </a:graphic>
      </p:graphicFrame>
    </p:spTree>
    <p:extLst>
      <p:ext uri="{BB962C8B-B14F-4D97-AF65-F5344CB8AC3E}">
        <p14:creationId xmlns:p14="http://schemas.microsoft.com/office/powerpoint/2010/main" val="3357444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066800" y="579438"/>
            <a:ext cx="7772400" cy="1173162"/>
          </a:xfrm>
        </p:spPr>
        <p:txBody>
          <a:bodyPr>
            <a:noAutofit/>
          </a:bodyPr>
          <a:lstStyle/>
          <a:p>
            <a:r>
              <a:rPr lang="en-US" sz="7200" dirty="0"/>
              <a:t>      Basis Risk</a:t>
            </a:r>
          </a:p>
        </p:txBody>
      </p:sp>
      <p:pic>
        <p:nvPicPr>
          <p:cNvPr id="3" name="image13.png">
            <a:extLst>
              <a:ext uri="{FF2B5EF4-FFF2-40B4-BE49-F238E27FC236}">
                <a16:creationId xmlns:a16="http://schemas.microsoft.com/office/drawing/2014/main" id="{3361D105-FF1D-4931-A0AE-6276D67A4A20}"/>
              </a:ext>
            </a:extLst>
          </p:cNvPr>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676400" y="2667000"/>
            <a:ext cx="6110688" cy="2158365"/>
          </a:xfrm>
          <a:prstGeom prst="rect">
            <a:avLst/>
          </a:prstGeom>
        </p:spPr>
      </p:pic>
    </p:spTree>
    <p:extLst>
      <p:ext uri="{BB962C8B-B14F-4D97-AF65-F5344CB8AC3E}">
        <p14:creationId xmlns:p14="http://schemas.microsoft.com/office/powerpoint/2010/main" val="3791084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274638"/>
            <a:ext cx="8229600" cy="792162"/>
          </a:xfrm>
        </p:spPr>
        <p:txBody>
          <a:bodyPr/>
          <a:lstStyle/>
          <a:p>
            <a:r>
              <a:rPr lang="en-US" dirty="0"/>
              <a:t>      Basis risk</a:t>
            </a:r>
          </a:p>
        </p:txBody>
      </p:sp>
      <p:sp>
        <p:nvSpPr>
          <p:cNvPr id="163843" name="Rectangle 3"/>
          <p:cNvSpPr>
            <a:spLocks noGrp="1" noChangeArrowheads="1"/>
          </p:cNvSpPr>
          <p:nvPr>
            <p:ph type="body" idx="1"/>
          </p:nvPr>
        </p:nvSpPr>
        <p:spPr/>
        <p:txBody>
          <a:bodyPr/>
          <a:lstStyle/>
          <a:p>
            <a:pPr algn="just">
              <a:lnSpc>
                <a:spcPct val="150000"/>
              </a:lnSpc>
            </a:pPr>
            <a:r>
              <a:rPr lang="en-US" sz="2400" i="1" dirty="0">
                <a:solidFill>
                  <a:srgbClr val="FF0000"/>
                </a:solidFill>
                <a:latin typeface="Times New Roman" panose="02020603050405020304" pitchFamily="18" charset="0"/>
                <a:cs typeface="Times New Roman" panose="02020603050405020304" pitchFamily="18" charset="0"/>
              </a:rPr>
              <a:t>Basis: </a:t>
            </a:r>
            <a:r>
              <a:rPr lang="en-US" sz="2400" dirty="0">
                <a:latin typeface="Times New Roman" panose="02020603050405020304" pitchFamily="18" charset="0"/>
                <a:cs typeface="Times New Roman" panose="02020603050405020304" pitchFamily="18" charset="0"/>
              </a:rPr>
              <a:t>The Spot price minus future price </a:t>
            </a:r>
          </a:p>
          <a:p>
            <a:pPr algn="just">
              <a:lnSpc>
                <a:spcPct val="150000"/>
              </a:lnSpc>
            </a:pPr>
            <a:r>
              <a:rPr lang="en-US" sz="2400" b="1" dirty="0">
                <a:latin typeface="Times New Roman" panose="02020603050405020304" pitchFamily="18" charset="0"/>
                <a:cs typeface="Times New Roman" panose="02020603050405020304" pitchFamily="18" charset="0"/>
              </a:rPr>
              <a:t>Basis risk</a:t>
            </a:r>
            <a:r>
              <a:rPr lang="en-US" sz="2400" dirty="0">
                <a:latin typeface="Times New Roman" panose="02020603050405020304" pitchFamily="18" charset="0"/>
                <a:cs typeface="Times New Roman" panose="02020603050405020304" pitchFamily="18" charset="0"/>
              </a:rPr>
              <a:t>: Risk of change in basis</a:t>
            </a:r>
          </a:p>
          <a:p>
            <a:pPr marL="539750" indent="-457200" algn="just">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Hedger may be uncertain as to the exact date when asset is bought or sold.</a:t>
            </a:r>
          </a:p>
          <a:p>
            <a:pPr marL="539750" indent="-457200" algn="just">
              <a:lnSpc>
                <a:spcPct val="150000"/>
              </a:lnSpc>
              <a:buFont typeface="+mj-lt"/>
              <a:buAutoNum type="arabicPeriod"/>
            </a:pPr>
            <a:r>
              <a:rPr lang="en-US" sz="2400" dirty="0">
                <a:latin typeface="Times New Roman" panose="02020603050405020304" pitchFamily="18" charset="0"/>
                <a:cs typeface="Times New Roman" panose="02020603050405020304" pitchFamily="18" charset="0"/>
              </a:rPr>
              <a:t>Hedge may require the futures contract to be closed out well before its expiration date.</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111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914400" y="274638"/>
            <a:ext cx="7772400" cy="792162"/>
          </a:xfrm>
        </p:spPr>
        <p:txBody>
          <a:bodyPr/>
          <a:lstStyle/>
          <a:p>
            <a:r>
              <a:rPr lang="en-US" dirty="0"/>
              <a:t> Long hedge</a:t>
            </a:r>
          </a:p>
        </p:txBody>
      </p:sp>
      <p:sp>
        <p:nvSpPr>
          <p:cNvPr id="163843" name="Rectangle 3"/>
          <p:cNvSpPr>
            <a:spLocks noGrp="1" noChangeArrowheads="1"/>
          </p:cNvSpPr>
          <p:nvPr>
            <p:ph type="body" idx="1"/>
          </p:nvPr>
        </p:nvSpPr>
        <p:spPr/>
        <p:txBody>
          <a:bodyPr/>
          <a:lstStyle/>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Mr. X. is a gold Importer.</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He is expecting to Pay 1,00,000$ in month of March.</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Jan price of spot USDINR is 60 and price in Feb of march Contract USDINR is 65.</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So he is worried about change in price. </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Now he wants to transfer price risk, means he want to hedge. </a:t>
            </a:r>
          </a:p>
          <a:p>
            <a:pPr algn="just">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2196867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26A128-301F-4C47-808B-8502E02A6A6B}"/>
              </a:ext>
            </a:extLst>
          </p:cNvPr>
          <p:cNvSpPr/>
          <p:nvPr/>
        </p:nvSpPr>
        <p:spPr>
          <a:xfrm>
            <a:off x="990600" y="30480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Price</a:t>
            </a:r>
          </a:p>
        </p:txBody>
      </p:sp>
      <p:sp>
        <p:nvSpPr>
          <p:cNvPr id="3" name="Rectangle: Rounded Corners 2">
            <a:extLst>
              <a:ext uri="{FF2B5EF4-FFF2-40B4-BE49-F238E27FC236}">
                <a16:creationId xmlns:a16="http://schemas.microsoft.com/office/drawing/2014/main" id="{B0DD01B2-92E1-48A8-A9E4-55EDB4CDCBA9}"/>
              </a:ext>
            </a:extLst>
          </p:cNvPr>
          <p:cNvSpPr/>
          <p:nvPr/>
        </p:nvSpPr>
        <p:spPr>
          <a:xfrm>
            <a:off x="3505200" y="48006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DOWN</a:t>
            </a:r>
          </a:p>
        </p:txBody>
      </p:sp>
      <p:sp>
        <p:nvSpPr>
          <p:cNvPr id="4" name="Rectangle: Rounded Corners 3">
            <a:extLst>
              <a:ext uri="{FF2B5EF4-FFF2-40B4-BE49-F238E27FC236}">
                <a16:creationId xmlns:a16="http://schemas.microsoft.com/office/drawing/2014/main" id="{60C3A388-A053-474A-A0F2-1F48BF332E44}"/>
              </a:ext>
            </a:extLst>
          </p:cNvPr>
          <p:cNvSpPr/>
          <p:nvPr/>
        </p:nvSpPr>
        <p:spPr>
          <a:xfrm>
            <a:off x="3505200" y="12192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UP</a:t>
            </a:r>
          </a:p>
        </p:txBody>
      </p:sp>
      <p:sp>
        <p:nvSpPr>
          <p:cNvPr id="5" name="Rectangle: Rounded Corners 4">
            <a:extLst>
              <a:ext uri="{FF2B5EF4-FFF2-40B4-BE49-F238E27FC236}">
                <a16:creationId xmlns:a16="http://schemas.microsoft.com/office/drawing/2014/main" id="{9DD624AA-A0AD-4B35-92F8-2C0A51018884}"/>
              </a:ext>
            </a:extLst>
          </p:cNvPr>
          <p:cNvSpPr/>
          <p:nvPr/>
        </p:nvSpPr>
        <p:spPr>
          <a:xfrm>
            <a:off x="5943600" y="2286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Basis-up</a:t>
            </a:r>
          </a:p>
        </p:txBody>
      </p:sp>
      <p:sp>
        <p:nvSpPr>
          <p:cNvPr id="6" name="Rectangle: Rounded Corners 5">
            <a:extLst>
              <a:ext uri="{FF2B5EF4-FFF2-40B4-BE49-F238E27FC236}">
                <a16:creationId xmlns:a16="http://schemas.microsoft.com/office/drawing/2014/main" id="{B4F3FE56-1F23-48C8-8D4D-E85F8966E039}"/>
              </a:ext>
            </a:extLst>
          </p:cNvPr>
          <p:cNvSpPr/>
          <p:nvPr/>
        </p:nvSpPr>
        <p:spPr>
          <a:xfrm>
            <a:off x="5943600" y="11430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a:t>
            </a:r>
            <a:r>
              <a:rPr lang="en-US" sz="2400" dirty="0" err="1">
                <a:solidFill>
                  <a:srgbClr val="FF0000"/>
                </a:solidFill>
              </a:rPr>
              <a:t>nc</a:t>
            </a:r>
            <a:endParaRPr lang="en-US" sz="2400" dirty="0">
              <a:solidFill>
                <a:srgbClr val="FF0000"/>
              </a:solidFill>
            </a:endParaRPr>
          </a:p>
        </p:txBody>
      </p:sp>
      <p:sp>
        <p:nvSpPr>
          <p:cNvPr id="7" name="Rectangle: Rounded Corners 6">
            <a:extLst>
              <a:ext uri="{FF2B5EF4-FFF2-40B4-BE49-F238E27FC236}">
                <a16:creationId xmlns:a16="http://schemas.microsoft.com/office/drawing/2014/main" id="{34B6EE8B-823E-48B0-87B4-7C75C8C2298F}"/>
              </a:ext>
            </a:extLst>
          </p:cNvPr>
          <p:cNvSpPr/>
          <p:nvPr/>
        </p:nvSpPr>
        <p:spPr>
          <a:xfrm>
            <a:off x="5943600" y="21336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a:t>
            </a:r>
            <a:r>
              <a:rPr lang="en-US" sz="2400" dirty="0" err="1">
                <a:solidFill>
                  <a:srgbClr val="FF0000"/>
                </a:solidFill>
              </a:rPr>
              <a:t>dw</a:t>
            </a:r>
            <a:endParaRPr lang="en-US" sz="2400" dirty="0">
              <a:solidFill>
                <a:srgbClr val="FF0000"/>
              </a:solidFill>
            </a:endParaRPr>
          </a:p>
        </p:txBody>
      </p:sp>
      <p:sp>
        <p:nvSpPr>
          <p:cNvPr id="8" name="Rectangle: Rounded Corners 7">
            <a:extLst>
              <a:ext uri="{FF2B5EF4-FFF2-40B4-BE49-F238E27FC236}">
                <a16:creationId xmlns:a16="http://schemas.microsoft.com/office/drawing/2014/main" id="{4D037CFF-CCFA-4493-83F6-5AB07F66C219}"/>
              </a:ext>
            </a:extLst>
          </p:cNvPr>
          <p:cNvSpPr/>
          <p:nvPr/>
        </p:nvSpPr>
        <p:spPr>
          <a:xfrm>
            <a:off x="6019800" y="38862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Basis-up</a:t>
            </a:r>
          </a:p>
        </p:txBody>
      </p:sp>
      <p:sp>
        <p:nvSpPr>
          <p:cNvPr id="9" name="Rectangle: Rounded Corners 8">
            <a:extLst>
              <a:ext uri="{FF2B5EF4-FFF2-40B4-BE49-F238E27FC236}">
                <a16:creationId xmlns:a16="http://schemas.microsoft.com/office/drawing/2014/main" id="{02CA468A-8D38-4111-A1FC-9ECEEDAAE4AC}"/>
              </a:ext>
            </a:extLst>
          </p:cNvPr>
          <p:cNvSpPr/>
          <p:nvPr/>
        </p:nvSpPr>
        <p:spPr>
          <a:xfrm>
            <a:off x="6019800" y="48006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a:t>
            </a:r>
            <a:r>
              <a:rPr lang="en-US" sz="2400" dirty="0" err="1">
                <a:solidFill>
                  <a:srgbClr val="FF0000"/>
                </a:solidFill>
              </a:rPr>
              <a:t>nc</a:t>
            </a:r>
            <a:endParaRPr lang="en-US" sz="2400" dirty="0">
              <a:solidFill>
                <a:srgbClr val="FF0000"/>
              </a:solidFill>
            </a:endParaRPr>
          </a:p>
        </p:txBody>
      </p:sp>
      <p:sp>
        <p:nvSpPr>
          <p:cNvPr id="10" name="Rectangle: Rounded Corners 9">
            <a:extLst>
              <a:ext uri="{FF2B5EF4-FFF2-40B4-BE49-F238E27FC236}">
                <a16:creationId xmlns:a16="http://schemas.microsoft.com/office/drawing/2014/main" id="{F0C99178-489D-4167-B6AA-401A75B78436}"/>
              </a:ext>
            </a:extLst>
          </p:cNvPr>
          <p:cNvSpPr/>
          <p:nvPr/>
        </p:nvSpPr>
        <p:spPr>
          <a:xfrm>
            <a:off x="6019800" y="58674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a:t>
            </a:r>
            <a:r>
              <a:rPr lang="en-US" sz="2400" dirty="0" err="1">
                <a:solidFill>
                  <a:srgbClr val="FF0000"/>
                </a:solidFill>
              </a:rPr>
              <a:t>dw</a:t>
            </a:r>
            <a:endParaRPr lang="en-US" sz="2400" dirty="0">
              <a:solidFill>
                <a:srgbClr val="FF0000"/>
              </a:solidFill>
            </a:endParaRPr>
          </a:p>
        </p:txBody>
      </p:sp>
      <p:cxnSp>
        <p:nvCxnSpPr>
          <p:cNvPr id="12" name="Straight Arrow Connector 11">
            <a:extLst>
              <a:ext uri="{FF2B5EF4-FFF2-40B4-BE49-F238E27FC236}">
                <a16:creationId xmlns:a16="http://schemas.microsoft.com/office/drawing/2014/main" id="{7B9A3E5B-FBC5-4F70-AE60-9C8D168FE18B}"/>
              </a:ext>
            </a:extLst>
          </p:cNvPr>
          <p:cNvCxnSpPr>
            <a:cxnSpLocks/>
            <a:stCxn id="2" idx="3"/>
            <a:endCxn id="4" idx="1"/>
          </p:cNvCxnSpPr>
          <p:nvPr/>
        </p:nvCxnSpPr>
        <p:spPr>
          <a:xfrm flipV="1">
            <a:off x="2362200" y="1524000"/>
            <a:ext cx="114300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F304A4-553F-48D6-880F-B3996FAE81A7}"/>
              </a:ext>
            </a:extLst>
          </p:cNvPr>
          <p:cNvCxnSpPr>
            <a:cxnSpLocks/>
            <a:stCxn id="2" idx="3"/>
            <a:endCxn id="3" idx="1"/>
          </p:cNvCxnSpPr>
          <p:nvPr/>
        </p:nvCxnSpPr>
        <p:spPr>
          <a:xfrm>
            <a:off x="2362200" y="3352800"/>
            <a:ext cx="114300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1D7286-AA48-42AF-9C4B-F4EBA87FFA6F}"/>
              </a:ext>
            </a:extLst>
          </p:cNvPr>
          <p:cNvCxnSpPr>
            <a:stCxn id="4" idx="3"/>
            <a:endCxn id="5" idx="1"/>
          </p:cNvCxnSpPr>
          <p:nvPr/>
        </p:nvCxnSpPr>
        <p:spPr>
          <a:xfrm flipV="1">
            <a:off x="4876800" y="533400"/>
            <a:ext cx="10668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A96E1B-4211-4D22-B418-9ECECE34FFC7}"/>
              </a:ext>
            </a:extLst>
          </p:cNvPr>
          <p:cNvCxnSpPr>
            <a:cxnSpLocks/>
            <a:stCxn id="4" idx="3"/>
            <a:endCxn id="6" idx="1"/>
          </p:cNvCxnSpPr>
          <p:nvPr/>
        </p:nvCxnSpPr>
        <p:spPr>
          <a:xfrm flipV="1">
            <a:off x="4876800" y="1447800"/>
            <a:ext cx="10668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228A90-94A7-49CD-8459-A6E29A8312CD}"/>
              </a:ext>
            </a:extLst>
          </p:cNvPr>
          <p:cNvCxnSpPr>
            <a:cxnSpLocks/>
            <a:stCxn id="4" idx="3"/>
            <a:endCxn id="7" idx="1"/>
          </p:cNvCxnSpPr>
          <p:nvPr/>
        </p:nvCxnSpPr>
        <p:spPr>
          <a:xfrm>
            <a:off x="4876800" y="1524000"/>
            <a:ext cx="10668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0E79A4-6435-4827-8E98-4D5909344C85}"/>
              </a:ext>
            </a:extLst>
          </p:cNvPr>
          <p:cNvCxnSpPr>
            <a:stCxn id="3" idx="3"/>
            <a:endCxn id="8" idx="1"/>
          </p:cNvCxnSpPr>
          <p:nvPr/>
        </p:nvCxnSpPr>
        <p:spPr>
          <a:xfrm flipV="1">
            <a:off x="4876800" y="4191000"/>
            <a:ext cx="11430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9A0EDB-96A3-456C-977F-449F2093F30B}"/>
              </a:ext>
            </a:extLst>
          </p:cNvPr>
          <p:cNvCxnSpPr>
            <a:cxnSpLocks/>
            <a:stCxn id="3" idx="3"/>
            <a:endCxn id="9" idx="1"/>
          </p:cNvCxnSpPr>
          <p:nvPr/>
        </p:nvCxnSpPr>
        <p:spPr>
          <a:xfrm>
            <a:off x="4876800" y="51054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A9A5E44-1486-4DE0-9B4E-9FAC6B7A09C0}"/>
              </a:ext>
            </a:extLst>
          </p:cNvPr>
          <p:cNvCxnSpPr>
            <a:cxnSpLocks/>
            <a:stCxn id="3" idx="3"/>
            <a:endCxn id="10" idx="1"/>
          </p:cNvCxnSpPr>
          <p:nvPr/>
        </p:nvCxnSpPr>
        <p:spPr>
          <a:xfrm>
            <a:off x="4876800" y="5105400"/>
            <a:ext cx="11430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E3460DAF-3BAE-4F29-B1C8-AB3C67E5099B}"/>
              </a:ext>
            </a:extLst>
          </p:cNvPr>
          <p:cNvSpPr/>
          <p:nvPr/>
        </p:nvSpPr>
        <p:spPr>
          <a:xfrm>
            <a:off x="3505200" y="30480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NC</a:t>
            </a:r>
          </a:p>
        </p:txBody>
      </p:sp>
      <p:sp>
        <p:nvSpPr>
          <p:cNvPr id="34" name="Rectangle: Rounded Corners 33">
            <a:extLst>
              <a:ext uri="{FF2B5EF4-FFF2-40B4-BE49-F238E27FC236}">
                <a16:creationId xmlns:a16="http://schemas.microsoft.com/office/drawing/2014/main" id="{9F8DE4A6-F151-4A57-BA8F-35425F299A95}"/>
              </a:ext>
            </a:extLst>
          </p:cNvPr>
          <p:cNvSpPr/>
          <p:nvPr/>
        </p:nvSpPr>
        <p:spPr>
          <a:xfrm>
            <a:off x="7696200" y="3048000"/>
            <a:ext cx="1371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Basis-</a:t>
            </a:r>
            <a:r>
              <a:rPr lang="en-US" sz="2400" dirty="0" err="1">
                <a:solidFill>
                  <a:srgbClr val="FF0000"/>
                </a:solidFill>
              </a:rPr>
              <a:t>nc</a:t>
            </a:r>
            <a:endParaRPr lang="en-US" sz="2400" dirty="0">
              <a:solidFill>
                <a:srgbClr val="FF0000"/>
              </a:solidFill>
            </a:endParaRPr>
          </a:p>
        </p:txBody>
      </p:sp>
      <p:cxnSp>
        <p:nvCxnSpPr>
          <p:cNvPr id="35" name="Straight Arrow Connector 34">
            <a:extLst>
              <a:ext uri="{FF2B5EF4-FFF2-40B4-BE49-F238E27FC236}">
                <a16:creationId xmlns:a16="http://schemas.microsoft.com/office/drawing/2014/main" id="{D93D6EA3-E024-47AD-AE16-38176E3B4D2C}"/>
              </a:ext>
            </a:extLst>
          </p:cNvPr>
          <p:cNvCxnSpPr>
            <a:cxnSpLocks/>
            <a:stCxn id="33" idx="3"/>
            <a:endCxn id="34" idx="1"/>
          </p:cNvCxnSpPr>
          <p:nvPr/>
        </p:nvCxnSpPr>
        <p:spPr>
          <a:xfrm>
            <a:off x="4876800" y="3352800"/>
            <a:ext cx="281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DEB4CB-84C9-48B3-B5EE-F77402040E02}"/>
              </a:ext>
            </a:extLst>
          </p:cNvPr>
          <p:cNvCxnSpPr>
            <a:cxnSpLocks/>
          </p:cNvCxnSpPr>
          <p:nvPr/>
        </p:nvCxnSpPr>
        <p:spPr>
          <a:xfrm>
            <a:off x="2362200" y="33528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16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500" fill="hold"/>
                                        <p:tgtEl>
                                          <p:spTgt spid="7"/>
                                        </p:tgtEl>
                                        <p:attrNameLst>
                                          <p:attrName>ppt_w</p:attrName>
                                        </p:attrNameLst>
                                      </p:cBhvr>
                                      <p:tavLst>
                                        <p:tav tm="0">
                                          <p:val>
                                            <p:fltVal val="0"/>
                                          </p:val>
                                        </p:tav>
                                        <p:tav tm="100000">
                                          <p:val>
                                            <p:strVal val="#ppt_w"/>
                                          </p:val>
                                        </p:tav>
                                      </p:tavLst>
                                    </p:anim>
                                    <p:anim calcmode="lin" valueType="num">
                                      <p:cBhvr>
                                        <p:cTn id="61" dur="500" fill="hold"/>
                                        <p:tgtEl>
                                          <p:spTgt spid="7"/>
                                        </p:tgtEl>
                                        <p:attrNameLst>
                                          <p:attrName>ppt_h</p:attrName>
                                        </p:attrNameLst>
                                      </p:cBhvr>
                                      <p:tavLst>
                                        <p:tav tm="0">
                                          <p:val>
                                            <p:fltVal val="0"/>
                                          </p:val>
                                        </p:tav>
                                        <p:tav tm="100000">
                                          <p:val>
                                            <p:strVal val="#ppt_h"/>
                                          </p:val>
                                        </p:tav>
                                      </p:tavLst>
                                    </p:anim>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fltVal val="0"/>
                                          </p:val>
                                        </p:tav>
                                        <p:tav tm="100000">
                                          <p:val>
                                            <p:strVal val="#ppt_h"/>
                                          </p:val>
                                        </p:tav>
                                      </p:tavLst>
                                    </p:anim>
                                    <p:animEffect transition="in" filter="fade">
                                      <p:cBhvr>
                                        <p:cTn id="81" dur="500"/>
                                        <p:tgtEl>
                                          <p:spTgt spid="27"/>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 calcmode="lin" valueType="num">
                                      <p:cBhvr>
                                        <p:cTn id="84" dur="500" fill="hold"/>
                                        <p:tgtEl>
                                          <p:spTgt spid="9"/>
                                        </p:tgtEl>
                                        <p:attrNameLst>
                                          <p:attrName>ppt_w</p:attrName>
                                        </p:attrNameLst>
                                      </p:cBhvr>
                                      <p:tavLst>
                                        <p:tav tm="0">
                                          <p:val>
                                            <p:fltVal val="0"/>
                                          </p:val>
                                        </p:tav>
                                        <p:tav tm="100000">
                                          <p:val>
                                            <p:strVal val="#ppt_w"/>
                                          </p:val>
                                        </p:tav>
                                      </p:tavLst>
                                    </p:anim>
                                    <p:anim calcmode="lin" valueType="num">
                                      <p:cBhvr>
                                        <p:cTn id="85" dur="500" fill="hold"/>
                                        <p:tgtEl>
                                          <p:spTgt spid="9"/>
                                        </p:tgtEl>
                                        <p:attrNameLst>
                                          <p:attrName>ppt_h</p:attrName>
                                        </p:attrNameLst>
                                      </p:cBhvr>
                                      <p:tavLst>
                                        <p:tav tm="0">
                                          <p:val>
                                            <p:fltVal val="0"/>
                                          </p:val>
                                        </p:tav>
                                        <p:tav tm="100000">
                                          <p:val>
                                            <p:strVal val="#ppt_h"/>
                                          </p:val>
                                        </p:tav>
                                      </p:tavLst>
                                    </p:anim>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p:cTn id="91" dur="500" fill="hold"/>
                                        <p:tgtEl>
                                          <p:spTgt spid="30"/>
                                        </p:tgtEl>
                                        <p:attrNameLst>
                                          <p:attrName>ppt_w</p:attrName>
                                        </p:attrNameLst>
                                      </p:cBhvr>
                                      <p:tavLst>
                                        <p:tav tm="0">
                                          <p:val>
                                            <p:fltVal val="0"/>
                                          </p:val>
                                        </p:tav>
                                        <p:tav tm="100000">
                                          <p:val>
                                            <p:strVal val="#ppt_w"/>
                                          </p:val>
                                        </p:tav>
                                      </p:tavLst>
                                    </p:anim>
                                    <p:anim calcmode="lin" valueType="num">
                                      <p:cBhvr>
                                        <p:cTn id="92" dur="500" fill="hold"/>
                                        <p:tgtEl>
                                          <p:spTgt spid="30"/>
                                        </p:tgtEl>
                                        <p:attrNameLst>
                                          <p:attrName>ppt_h</p:attrName>
                                        </p:attrNameLst>
                                      </p:cBhvr>
                                      <p:tavLst>
                                        <p:tav tm="0">
                                          <p:val>
                                            <p:fltVal val="0"/>
                                          </p:val>
                                        </p:tav>
                                        <p:tav tm="100000">
                                          <p:val>
                                            <p:strVal val="#ppt_h"/>
                                          </p:val>
                                        </p:tav>
                                      </p:tavLst>
                                    </p:anim>
                                    <p:animEffect transition="in" filter="fade">
                                      <p:cBhvr>
                                        <p:cTn id="93" dur="500"/>
                                        <p:tgtEl>
                                          <p:spTgt spid="30"/>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nodeType="click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500" fill="hold"/>
                                        <p:tgtEl>
                                          <p:spTgt spid="38"/>
                                        </p:tgtEl>
                                        <p:attrNameLst>
                                          <p:attrName>ppt_w</p:attrName>
                                        </p:attrNameLst>
                                      </p:cBhvr>
                                      <p:tavLst>
                                        <p:tav tm="0">
                                          <p:val>
                                            <p:fltVal val="0"/>
                                          </p:val>
                                        </p:tav>
                                        <p:tav tm="100000">
                                          <p:val>
                                            <p:strVal val="#ppt_w"/>
                                          </p:val>
                                        </p:tav>
                                      </p:tavLst>
                                    </p:anim>
                                    <p:anim calcmode="lin" valueType="num">
                                      <p:cBhvr>
                                        <p:cTn id="104" dur="500" fill="hold"/>
                                        <p:tgtEl>
                                          <p:spTgt spid="38"/>
                                        </p:tgtEl>
                                        <p:attrNameLst>
                                          <p:attrName>ppt_h</p:attrName>
                                        </p:attrNameLst>
                                      </p:cBhvr>
                                      <p:tavLst>
                                        <p:tav tm="0">
                                          <p:val>
                                            <p:fltVal val="0"/>
                                          </p:val>
                                        </p:tav>
                                        <p:tav tm="100000">
                                          <p:val>
                                            <p:strVal val="#ppt_h"/>
                                          </p:val>
                                        </p:tav>
                                      </p:tavLst>
                                    </p:anim>
                                    <p:animEffect transition="in" filter="fade">
                                      <p:cBhvr>
                                        <p:cTn id="105" dur="500"/>
                                        <p:tgtEl>
                                          <p:spTgt spid="38"/>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 calcmode="lin" valueType="num">
                                      <p:cBhvr>
                                        <p:cTn id="108" dur="500" fill="hold"/>
                                        <p:tgtEl>
                                          <p:spTgt spid="33"/>
                                        </p:tgtEl>
                                        <p:attrNameLst>
                                          <p:attrName>ppt_w</p:attrName>
                                        </p:attrNameLst>
                                      </p:cBhvr>
                                      <p:tavLst>
                                        <p:tav tm="0">
                                          <p:val>
                                            <p:fltVal val="0"/>
                                          </p:val>
                                        </p:tav>
                                        <p:tav tm="100000">
                                          <p:val>
                                            <p:strVal val="#ppt_w"/>
                                          </p:val>
                                        </p:tav>
                                      </p:tavLst>
                                    </p:anim>
                                    <p:anim calcmode="lin" valueType="num">
                                      <p:cBhvr>
                                        <p:cTn id="109" dur="500" fill="hold"/>
                                        <p:tgtEl>
                                          <p:spTgt spid="33"/>
                                        </p:tgtEl>
                                        <p:attrNameLst>
                                          <p:attrName>ppt_h</p:attrName>
                                        </p:attrNameLst>
                                      </p:cBhvr>
                                      <p:tavLst>
                                        <p:tav tm="0">
                                          <p:val>
                                            <p:fltVal val="0"/>
                                          </p:val>
                                        </p:tav>
                                        <p:tav tm="100000">
                                          <p:val>
                                            <p:strVal val="#ppt_h"/>
                                          </p:val>
                                        </p:tav>
                                      </p:tavLst>
                                    </p:anim>
                                    <p:animEffect transition="in" filter="fade">
                                      <p:cBhvr>
                                        <p:cTn id="110" dur="500"/>
                                        <p:tgtEl>
                                          <p:spTgt spid="33"/>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500" fill="hold"/>
                                        <p:tgtEl>
                                          <p:spTgt spid="35"/>
                                        </p:tgtEl>
                                        <p:attrNameLst>
                                          <p:attrName>ppt_w</p:attrName>
                                        </p:attrNameLst>
                                      </p:cBhvr>
                                      <p:tavLst>
                                        <p:tav tm="0">
                                          <p:val>
                                            <p:fltVal val="0"/>
                                          </p:val>
                                        </p:tav>
                                        <p:tav tm="100000">
                                          <p:val>
                                            <p:strVal val="#ppt_w"/>
                                          </p:val>
                                        </p:tav>
                                      </p:tavLst>
                                    </p:anim>
                                    <p:anim calcmode="lin" valueType="num">
                                      <p:cBhvr>
                                        <p:cTn id="116" dur="500" fill="hold"/>
                                        <p:tgtEl>
                                          <p:spTgt spid="35"/>
                                        </p:tgtEl>
                                        <p:attrNameLst>
                                          <p:attrName>ppt_h</p:attrName>
                                        </p:attrNameLst>
                                      </p:cBhvr>
                                      <p:tavLst>
                                        <p:tav tm="0">
                                          <p:val>
                                            <p:fltVal val="0"/>
                                          </p:val>
                                        </p:tav>
                                        <p:tav tm="100000">
                                          <p:val>
                                            <p:strVal val="#ppt_h"/>
                                          </p:val>
                                        </p:tav>
                                      </p:tavLst>
                                    </p:anim>
                                    <p:animEffect transition="in" filter="fade">
                                      <p:cBhvr>
                                        <p:cTn id="117" dur="500"/>
                                        <p:tgtEl>
                                          <p:spTgt spid="35"/>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4"/>
                                        </p:tgtEl>
                                        <p:attrNameLst>
                                          <p:attrName>style.visibility</p:attrName>
                                        </p:attrNameLst>
                                      </p:cBhvr>
                                      <p:to>
                                        <p:strVal val="visible"/>
                                      </p:to>
                                    </p:set>
                                    <p:anim calcmode="lin" valueType="num">
                                      <p:cBhvr>
                                        <p:cTn id="120" dur="500" fill="hold"/>
                                        <p:tgtEl>
                                          <p:spTgt spid="34"/>
                                        </p:tgtEl>
                                        <p:attrNameLst>
                                          <p:attrName>ppt_w</p:attrName>
                                        </p:attrNameLst>
                                      </p:cBhvr>
                                      <p:tavLst>
                                        <p:tav tm="0">
                                          <p:val>
                                            <p:fltVal val="0"/>
                                          </p:val>
                                        </p:tav>
                                        <p:tav tm="100000">
                                          <p:val>
                                            <p:strVal val="#ppt_w"/>
                                          </p:val>
                                        </p:tav>
                                      </p:tavLst>
                                    </p:anim>
                                    <p:anim calcmode="lin" valueType="num">
                                      <p:cBhvr>
                                        <p:cTn id="121" dur="500" fill="hold"/>
                                        <p:tgtEl>
                                          <p:spTgt spid="34"/>
                                        </p:tgtEl>
                                        <p:attrNameLst>
                                          <p:attrName>ppt_h</p:attrName>
                                        </p:attrNameLst>
                                      </p:cBhvr>
                                      <p:tavLst>
                                        <p:tav tm="0">
                                          <p:val>
                                            <p:fltVal val="0"/>
                                          </p:val>
                                        </p:tav>
                                        <p:tav tm="100000">
                                          <p:val>
                                            <p:strVal val="#ppt_h"/>
                                          </p:val>
                                        </p:tav>
                                      </p:tavLst>
                                    </p:anim>
                                    <p:animEffect transition="in" filter="fade">
                                      <p:cBhvr>
                                        <p:cTn id="1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33" grpId="0" animBg="1"/>
      <p:bldP spid="3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latin typeface="Times New Roman" panose="02020603050405020304" pitchFamily="18" charset="0"/>
                <a:cs typeface="Times New Roman" panose="02020603050405020304" pitchFamily="18" charset="0"/>
              </a:rPr>
              <a:t>Long Hedge case 1 (No change in basis) </a:t>
            </a:r>
          </a:p>
        </p:txBody>
      </p:sp>
      <p:sp>
        <p:nvSpPr>
          <p:cNvPr id="164867" name="Rectangle 3"/>
          <p:cNvSpPr>
            <a:spLocks noGrp="1" noChangeArrowheads="1"/>
          </p:cNvSpPr>
          <p:nvPr>
            <p:ph type="body" idx="1"/>
          </p:nvPr>
        </p:nvSpPr>
        <p:spPr>
          <a:xfrm>
            <a:off x="990600" y="1295400"/>
            <a:ext cx="8153400" cy="55626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lnSpc>
                <a:spcPct val="150000"/>
              </a:lnSpc>
            </a:pPr>
            <a:r>
              <a:rPr lang="en-US" sz="2400" dirty="0">
                <a:latin typeface="Times New Roman" panose="02020603050405020304" pitchFamily="18" charset="0"/>
                <a:cs typeface="Times New Roman" panose="02020603050405020304" pitchFamily="18" charset="0"/>
              </a:rPr>
              <a:t>Suppose that</a:t>
            </a:r>
          </a:p>
          <a:p>
            <a:pPr lvl="2" algn="just">
              <a:lnSpc>
                <a:spcPct val="150000"/>
              </a:lnSpc>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(60)</a:t>
            </a:r>
          </a:p>
          <a:p>
            <a:pPr lvl="2" algn="just">
              <a:lnSpc>
                <a:spcPct val="150000"/>
              </a:lnSpc>
              <a:buFontTx/>
              <a:buNone/>
            </a:pPr>
            <a:r>
              <a:rPr lang="en-US" i="1" dirty="0">
                <a:latin typeface="Times New Roman"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Initial Futures Price  (65)</a:t>
            </a:r>
          </a:p>
          <a:p>
            <a:pPr lvl="2" algn="just">
              <a:lnSpc>
                <a:spcPct val="150000"/>
              </a:lnSpc>
              <a:buFontTx/>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2</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(65)</a:t>
            </a:r>
          </a:p>
          <a:p>
            <a:pPr lvl="2" algn="just">
              <a:lnSpc>
                <a:spcPct val="150000"/>
              </a:lnSpc>
              <a:buNone/>
            </a:pPr>
            <a:r>
              <a:rPr lang="en-US" i="1" dirty="0">
                <a:latin typeface="Times New Roman" pitchFamily="18" charset="0"/>
                <a:cs typeface="Times New Roman" panose="02020603050405020304" pitchFamily="18" charset="0"/>
              </a:rPr>
              <a:t>F</a:t>
            </a:r>
            <a:r>
              <a:rPr lang="en-US" baseline="-25000" dirty="0">
                <a:latin typeface="Times New Roman"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Futures Price   (70)</a:t>
            </a:r>
          </a:p>
          <a:p>
            <a:pPr algn="just">
              <a:lnSpc>
                <a:spcPct val="150000"/>
              </a:lnSpc>
            </a:pPr>
            <a:r>
              <a:rPr lang="en-US" sz="2400" dirty="0">
                <a:latin typeface="Times New Roman" panose="02020603050405020304" pitchFamily="18" charset="0"/>
                <a:cs typeface="Times New Roman" panose="02020603050405020304" pitchFamily="18" charset="0"/>
              </a:rPr>
              <a:t>You hedge the future purchase of an asset by entering into a long futures contract</a:t>
            </a:r>
          </a:p>
          <a:p>
            <a:pPr algn="just">
              <a:lnSpc>
                <a:spcPct val="150000"/>
              </a:lnSpc>
            </a:pPr>
            <a:r>
              <a:rPr lang="en-US" sz="2400" dirty="0">
                <a:latin typeface="Times New Roman" panose="02020603050405020304" pitchFamily="18" charset="0"/>
                <a:cs typeface="Times New Roman" panose="02020603050405020304" pitchFamily="18" charset="0"/>
              </a:rPr>
              <a:t>Cost of Asset= </a:t>
            </a:r>
            <a:r>
              <a:rPr lang="en-US" sz="2400" i="1" dirty="0">
                <a:latin typeface="Times New Roman" pitchFamily="18" charset="0"/>
                <a:cs typeface="Times New Roman" panose="02020603050405020304" pitchFamily="18" charset="0"/>
              </a:rPr>
              <a:t>F</a:t>
            </a:r>
            <a:r>
              <a:rPr lang="en-US" sz="2400" baseline="-25000" dirty="0">
                <a:latin typeface="Times New Roman"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(F</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S</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i="1" baseline="-250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Basis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65 - (70 – 65) = 60</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2" name="Right Brace 1"/>
          <p:cNvSpPr/>
          <p:nvPr/>
        </p:nvSpPr>
        <p:spPr>
          <a:xfrm>
            <a:off x="5562600" y="2209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5562600" y="34290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5948318" y="2362200"/>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
        <p:nvSpPr>
          <p:cNvPr id="7" name="Rectangle 6"/>
          <p:cNvSpPr/>
          <p:nvPr/>
        </p:nvSpPr>
        <p:spPr>
          <a:xfrm>
            <a:off x="5943600" y="3593068"/>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Tree>
    <p:extLst>
      <p:ext uri="{BB962C8B-B14F-4D97-AF65-F5344CB8AC3E}">
        <p14:creationId xmlns:p14="http://schemas.microsoft.com/office/powerpoint/2010/main" val="3163326893"/>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latin typeface="Times New Roman" panose="02020603050405020304" pitchFamily="18" charset="0"/>
                <a:cs typeface="Times New Roman" panose="02020603050405020304" pitchFamily="18" charset="0"/>
              </a:rPr>
              <a:t>Long Hedge case 2 (No change in basis) </a:t>
            </a:r>
          </a:p>
        </p:txBody>
      </p:sp>
      <p:sp>
        <p:nvSpPr>
          <p:cNvPr id="164867" name="Rectangle 3"/>
          <p:cNvSpPr>
            <a:spLocks noGrp="1" noChangeArrowheads="1"/>
          </p:cNvSpPr>
          <p:nvPr>
            <p:ph type="body" idx="1"/>
          </p:nvPr>
        </p:nvSpPr>
        <p:spPr>
          <a:xfrm>
            <a:off x="990600" y="1295400"/>
            <a:ext cx="8153400" cy="55626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lnSpc>
                <a:spcPct val="150000"/>
              </a:lnSpc>
            </a:pPr>
            <a:r>
              <a:rPr lang="en-US" sz="2400" dirty="0">
                <a:latin typeface="Times New Roman" panose="02020603050405020304" pitchFamily="18" charset="0"/>
                <a:cs typeface="Times New Roman" panose="02020603050405020304" pitchFamily="18" charset="0"/>
              </a:rPr>
              <a:t>Suppose that</a:t>
            </a:r>
          </a:p>
          <a:p>
            <a:pPr lvl="2" algn="just">
              <a:lnSpc>
                <a:spcPct val="150000"/>
              </a:lnSpc>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(60)</a:t>
            </a:r>
          </a:p>
          <a:p>
            <a:pPr lvl="2" algn="just">
              <a:lnSpc>
                <a:spcPct val="150000"/>
              </a:lnSpc>
              <a:buFontTx/>
              <a:buNone/>
            </a:pPr>
            <a:r>
              <a:rPr lang="en-US" i="1" dirty="0">
                <a:latin typeface="Times New Roman"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Initial Futures Price  (65)</a:t>
            </a:r>
          </a:p>
          <a:p>
            <a:pPr lvl="2" algn="just">
              <a:lnSpc>
                <a:spcPct val="150000"/>
              </a:lnSpc>
              <a:buFontTx/>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2</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(40)</a:t>
            </a:r>
          </a:p>
          <a:p>
            <a:pPr lvl="2" algn="just">
              <a:lnSpc>
                <a:spcPct val="150000"/>
              </a:lnSpc>
              <a:buNone/>
            </a:pPr>
            <a:r>
              <a:rPr lang="en-US" i="1" dirty="0">
                <a:latin typeface="Times New Roman" pitchFamily="18" charset="0"/>
                <a:cs typeface="Times New Roman" panose="02020603050405020304" pitchFamily="18" charset="0"/>
              </a:rPr>
              <a:t>F</a:t>
            </a:r>
            <a:r>
              <a:rPr lang="en-US" baseline="-25000" dirty="0">
                <a:latin typeface="Times New Roman"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Futures Price   (45)</a:t>
            </a:r>
          </a:p>
          <a:p>
            <a:pPr algn="just">
              <a:lnSpc>
                <a:spcPct val="150000"/>
              </a:lnSpc>
            </a:pPr>
            <a:r>
              <a:rPr lang="en-US" sz="2400" dirty="0">
                <a:latin typeface="Times New Roman" panose="02020603050405020304" pitchFamily="18" charset="0"/>
                <a:cs typeface="Times New Roman" panose="02020603050405020304" pitchFamily="18" charset="0"/>
              </a:rPr>
              <a:t>You hedge the future purchase of an asset by entering into a long futures contract</a:t>
            </a:r>
          </a:p>
          <a:p>
            <a:pPr algn="just">
              <a:lnSpc>
                <a:spcPct val="150000"/>
              </a:lnSpc>
            </a:pPr>
            <a:r>
              <a:rPr lang="en-US" sz="2400" dirty="0">
                <a:latin typeface="Times New Roman" panose="02020603050405020304" pitchFamily="18" charset="0"/>
                <a:cs typeface="Times New Roman" panose="02020603050405020304" pitchFamily="18" charset="0"/>
              </a:rPr>
              <a:t>Cost of Asset= </a:t>
            </a:r>
            <a:r>
              <a:rPr lang="en-US" sz="2400" i="1" dirty="0">
                <a:latin typeface="Times New Roman" pitchFamily="18" charset="0"/>
                <a:cs typeface="Times New Roman" panose="02020603050405020304" pitchFamily="18" charset="0"/>
              </a:rPr>
              <a:t>F</a:t>
            </a:r>
            <a:r>
              <a:rPr lang="en-US" sz="2400" baseline="-25000" dirty="0">
                <a:latin typeface="Times New Roman"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(F</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S</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i="1" baseline="-250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Basis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65 - (45 – 40) = 60</a:t>
            </a:r>
          </a:p>
        </p:txBody>
      </p:sp>
      <p:sp>
        <p:nvSpPr>
          <p:cNvPr id="2" name="Right Brace 1"/>
          <p:cNvSpPr/>
          <p:nvPr/>
        </p:nvSpPr>
        <p:spPr>
          <a:xfrm>
            <a:off x="5562600" y="2209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5562600" y="34290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5948318" y="2362200"/>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
        <p:nvSpPr>
          <p:cNvPr id="7" name="Rectangle 6"/>
          <p:cNvSpPr/>
          <p:nvPr/>
        </p:nvSpPr>
        <p:spPr>
          <a:xfrm>
            <a:off x="5943600" y="3593068"/>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Tree>
    <p:extLst>
      <p:ext uri="{BB962C8B-B14F-4D97-AF65-F5344CB8AC3E}">
        <p14:creationId xmlns:p14="http://schemas.microsoft.com/office/powerpoint/2010/main" val="383539588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latin typeface="Times New Roman" panose="02020603050405020304" pitchFamily="18" charset="0"/>
                <a:cs typeface="Times New Roman" panose="02020603050405020304" pitchFamily="18" charset="0"/>
              </a:rPr>
              <a:t>Long Hedge case 3 (Increase in basis) </a:t>
            </a:r>
          </a:p>
        </p:txBody>
      </p:sp>
      <p:sp>
        <p:nvSpPr>
          <p:cNvPr id="164867" name="Rectangle 3"/>
          <p:cNvSpPr>
            <a:spLocks noGrp="1" noChangeArrowheads="1"/>
          </p:cNvSpPr>
          <p:nvPr>
            <p:ph type="body" idx="1"/>
          </p:nvPr>
        </p:nvSpPr>
        <p:spPr>
          <a:xfrm>
            <a:off x="990600" y="1295400"/>
            <a:ext cx="8153400" cy="55626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lnSpc>
                <a:spcPct val="150000"/>
              </a:lnSpc>
            </a:pPr>
            <a:r>
              <a:rPr lang="en-US" sz="2400" dirty="0">
                <a:latin typeface="Times New Roman" panose="02020603050405020304" pitchFamily="18" charset="0"/>
                <a:cs typeface="Times New Roman" panose="02020603050405020304" pitchFamily="18" charset="0"/>
              </a:rPr>
              <a:t>Suppose that</a:t>
            </a:r>
          </a:p>
          <a:p>
            <a:pPr lvl="2" algn="just">
              <a:lnSpc>
                <a:spcPct val="150000"/>
              </a:lnSpc>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(60)</a:t>
            </a:r>
          </a:p>
          <a:p>
            <a:pPr lvl="2" algn="just">
              <a:lnSpc>
                <a:spcPct val="150000"/>
              </a:lnSpc>
              <a:buFontTx/>
              <a:buNone/>
            </a:pPr>
            <a:r>
              <a:rPr lang="en-US" i="1" dirty="0">
                <a:latin typeface="Times New Roman"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Initial Futures Price  (65)</a:t>
            </a:r>
          </a:p>
          <a:p>
            <a:pPr lvl="2" algn="just">
              <a:lnSpc>
                <a:spcPct val="150000"/>
              </a:lnSpc>
              <a:buFontTx/>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2</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(65)</a:t>
            </a:r>
          </a:p>
          <a:p>
            <a:pPr lvl="2" algn="just">
              <a:lnSpc>
                <a:spcPct val="150000"/>
              </a:lnSpc>
              <a:buNone/>
            </a:pPr>
            <a:r>
              <a:rPr lang="en-US" i="1" dirty="0">
                <a:latin typeface="Times New Roman" pitchFamily="18" charset="0"/>
                <a:cs typeface="Times New Roman" panose="02020603050405020304" pitchFamily="18" charset="0"/>
              </a:rPr>
              <a:t>F</a:t>
            </a:r>
            <a:r>
              <a:rPr lang="en-US" baseline="-25000" dirty="0">
                <a:latin typeface="Times New Roman"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Futures Price   (75)</a:t>
            </a:r>
          </a:p>
          <a:p>
            <a:pPr algn="just">
              <a:lnSpc>
                <a:spcPct val="150000"/>
              </a:lnSpc>
            </a:pPr>
            <a:r>
              <a:rPr lang="en-US" sz="2400" dirty="0">
                <a:latin typeface="Times New Roman" panose="02020603050405020304" pitchFamily="18" charset="0"/>
                <a:cs typeface="Times New Roman" panose="02020603050405020304" pitchFamily="18" charset="0"/>
              </a:rPr>
              <a:t>You hedge the future purchase of an asset by entering into a long futures contract</a:t>
            </a:r>
          </a:p>
          <a:p>
            <a:pPr algn="just">
              <a:lnSpc>
                <a:spcPct val="150000"/>
              </a:lnSpc>
            </a:pPr>
            <a:r>
              <a:rPr lang="en-US" sz="2400" dirty="0">
                <a:latin typeface="Times New Roman" panose="02020603050405020304" pitchFamily="18" charset="0"/>
                <a:cs typeface="Times New Roman" panose="02020603050405020304" pitchFamily="18" charset="0"/>
              </a:rPr>
              <a:t>Cost of Asset= </a:t>
            </a:r>
            <a:r>
              <a:rPr lang="en-US" sz="2400" i="1" dirty="0">
                <a:latin typeface="Times New Roman" pitchFamily="18" charset="0"/>
                <a:cs typeface="Times New Roman" panose="02020603050405020304" pitchFamily="18" charset="0"/>
              </a:rPr>
              <a:t>F</a:t>
            </a:r>
            <a:r>
              <a:rPr lang="en-US" sz="2400" baseline="-25000" dirty="0">
                <a:latin typeface="Times New Roman"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(F</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S</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i="1" baseline="-250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Basis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65 - (75 – 65) = 55</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2" name="Right Brace 1"/>
          <p:cNvSpPr/>
          <p:nvPr/>
        </p:nvSpPr>
        <p:spPr>
          <a:xfrm>
            <a:off x="5562600" y="2209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5562600" y="34290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5948318" y="2362200"/>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
        <p:nvSpPr>
          <p:cNvPr id="7" name="Rectangle 6"/>
          <p:cNvSpPr/>
          <p:nvPr/>
        </p:nvSpPr>
        <p:spPr>
          <a:xfrm>
            <a:off x="5943600" y="3593068"/>
            <a:ext cx="415498" cy="369332"/>
          </a:xfrm>
          <a:prstGeom prst="rect">
            <a:avLst/>
          </a:prstGeom>
        </p:spPr>
        <p:txBody>
          <a:bodyPr wrap="none">
            <a:spAutoFit/>
          </a:bodyPr>
          <a:lstStyle/>
          <a:p>
            <a:r>
              <a:rPr lang="en-US" dirty="0">
                <a:cs typeface="Times New Roman" panose="02020603050405020304" pitchFamily="18" charset="0"/>
              </a:rPr>
              <a:t>10</a:t>
            </a:r>
            <a:endParaRPr lang="en-US" dirty="0"/>
          </a:p>
        </p:txBody>
      </p:sp>
    </p:spTree>
    <p:extLst>
      <p:ext uri="{BB962C8B-B14F-4D97-AF65-F5344CB8AC3E}">
        <p14:creationId xmlns:p14="http://schemas.microsoft.com/office/powerpoint/2010/main" val="267100334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latin typeface="Times New Roman" panose="02020603050405020304" pitchFamily="18" charset="0"/>
                <a:cs typeface="Times New Roman" panose="02020603050405020304" pitchFamily="18" charset="0"/>
              </a:rPr>
              <a:t>Long Hedge case 4 (Increase in basis) </a:t>
            </a:r>
          </a:p>
        </p:txBody>
      </p:sp>
      <p:sp>
        <p:nvSpPr>
          <p:cNvPr id="164867" name="Rectangle 3"/>
          <p:cNvSpPr>
            <a:spLocks noGrp="1" noChangeArrowheads="1"/>
          </p:cNvSpPr>
          <p:nvPr>
            <p:ph type="body" idx="1"/>
          </p:nvPr>
        </p:nvSpPr>
        <p:spPr>
          <a:xfrm>
            <a:off x="990600" y="1295400"/>
            <a:ext cx="8153400" cy="55626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lnSpc>
                <a:spcPct val="150000"/>
              </a:lnSpc>
            </a:pPr>
            <a:r>
              <a:rPr lang="en-US" sz="2400" dirty="0">
                <a:latin typeface="Times New Roman" panose="02020603050405020304" pitchFamily="18" charset="0"/>
                <a:cs typeface="Times New Roman" panose="02020603050405020304" pitchFamily="18" charset="0"/>
              </a:rPr>
              <a:t>Suppose that</a:t>
            </a:r>
          </a:p>
          <a:p>
            <a:pPr lvl="2" algn="just">
              <a:lnSpc>
                <a:spcPct val="150000"/>
              </a:lnSpc>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(60)</a:t>
            </a:r>
          </a:p>
          <a:p>
            <a:pPr lvl="2" algn="just">
              <a:lnSpc>
                <a:spcPct val="150000"/>
              </a:lnSpc>
              <a:buFontTx/>
              <a:buNone/>
            </a:pPr>
            <a:r>
              <a:rPr lang="en-US" i="1" dirty="0">
                <a:latin typeface="Times New Roman"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Initial Futures Price  (65)</a:t>
            </a:r>
          </a:p>
          <a:p>
            <a:pPr lvl="2" algn="just">
              <a:lnSpc>
                <a:spcPct val="150000"/>
              </a:lnSpc>
              <a:buFontTx/>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2</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(40)</a:t>
            </a:r>
          </a:p>
          <a:p>
            <a:pPr lvl="2" algn="just">
              <a:lnSpc>
                <a:spcPct val="150000"/>
              </a:lnSpc>
              <a:buNone/>
            </a:pPr>
            <a:r>
              <a:rPr lang="en-US" i="1" dirty="0">
                <a:latin typeface="Times New Roman" pitchFamily="18" charset="0"/>
                <a:cs typeface="Times New Roman" panose="02020603050405020304" pitchFamily="18" charset="0"/>
              </a:rPr>
              <a:t>F</a:t>
            </a:r>
            <a:r>
              <a:rPr lang="en-US" baseline="-25000" dirty="0">
                <a:latin typeface="Times New Roman"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Futures Price   (50)</a:t>
            </a:r>
          </a:p>
          <a:p>
            <a:pPr algn="just">
              <a:lnSpc>
                <a:spcPct val="150000"/>
              </a:lnSpc>
            </a:pPr>
            <a:r>
              <a:rPr lang="en-US" sz="2400" dirty="0">
                <a:latin typeface="Times New Roman" panose="02020603050405020304" pitchFamily="18" charset="0"/>
                <a:cs typeface="Times New Roman" panose="02020603050405020304" pitchFamily="18" charset="0"/>
              </a:rPr>
              <a:t>You hedge the future purchase of an asset by entering into a long futures contract</a:t>
            </a:r>
          </a:p>
          <a:p>
            <a:pPr algn="just">
              <a:lnSpc>
                <a:spcPct val="150000"/>
              </a:lnSpc>
            </a:pPr>
            <a:r>
              <a:rPr lang="en-US" sz="2400" dirty="0">
                <a:latin typeface="Times New Roman" panose="02020603050405020304" pitchFamily="18" charset="0"/>
                <a:cs typeface="Times New Roman" panose="02020603050405020304" pitchFamily="18" charset="0"/>
              </a:rPr>
              <a:t>Cost of Asset= </a:t>
            </a:r>
            <a:r>
              <a:rPr lang="en-US" sz="2400" i="1" dirty="0">
                <a:latin typeface="Times New Roman" pitchFamily="18" charset="0"/>
                <a:cs typeface="Times New Roman" panose="02020603050405020304" pitchFamily="18" charset="0"/>
              </a:rPr>
              <a:t>F</a:t>
            </a:r>
            <a:r>
              <a:rPr lang="en-US" sz="2400" baseline="-25000" dirty="0">
                <a:latin typeface="Times New Roman"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(F</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S</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i="1" baseline="-250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Basis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65 - (50 – 40) = 55</a:t>
            </a:r>
          </a:p>
        </p:txBody>
      </p:sp>
      <p:sp>
        <p:nvSpPr>
          <p:cNvPr id="2" name="Right Brace 1"/>
          <p:cNvSpPr/>
          <p:nvPr/>
        </p:nvSpPr>
        <p:spPr>
          <a:xfrm>
            <a:off x="5562600" y="2209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5562600" y="34290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5948318" y="2362200"/>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
        <p:nvSpPr>
          <p:cNvPr id="7" name="Rectangle 6"/>
          <p:cNvSpPr/>
          <p:nvPr/>
        </p:nvSpPr>
        <p:spPr>
          <a:xfrm>
            <a:off x="5943600" y="3593068"/>
            <a:ext cx="415498" cy="369332"/>
          </a:xfrm>
          <a:prstGeom prst="rect">
            <a:avLst/>
          </a:prstGeom>
        </p:spPr>
        <p:txBody>
          <a:bodyPr wrap="none">
            <a:spAutoFit/>
          </a:bodyPr>
          <a:lstStyle/>
          <a:p>
            <a:r>
              <a:rPr lang="en-US" dirty="0">
                <a:cs typeface="Times New Roman" panose="02020603050405020304" pitchFamily="18" charset="0"/>
              </a:rPr>
              <a:t>10</a:t>
            </a:r>
            <a:endParaRPr lang="en-US" dirty="0"/>
          </a:p>
        </p:txBody>
      </p:sp>
    </p:spTree>
    <p:extLst>
      <p:ext uri="{BB962C8B-B14F-4D97-AF65-F5344CB8AC3E}">
        <p14:creationId xmlns:p14="http://schemas.microsoft.com/office/powerpoint/2010/main" val="25966593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026"/>
          <p:cNvGraphicFramePr>
            <a:graphicFrameLocks noChangeAspect="1"/>
          </p:cNvGraphicFramePr>
          <p:nvPr/>
        </p:nvGraphicFramePr>
        <p:xfrm>
          <a:off x="7116762" y="2087562"/>
          <a:ext cx="1646238" cy="3398838"/>
        </p:xfrm>
        <a:graphic>
          <a:graphicData uri="http://schemas.openxmlformats.org/presentationml/2006/ole">
            <mc:AlternateContent xmlns:mc="http://schemas.openxmlformats.org/markup-compatibility/2006">
              <mc:Choice xmlns:v="urn:schemas-microsoft-com:vml" Requires="v">
                <p:oleObj spid="_x0000_s2049" name="Clip" r:id="rId3" imgW="1645920" imgH="3398400" progId="">
                  <p:embed/>
                </p:oleObj>
              </mc:Choice>
              <mc:Fallback>
                <p:oleObj name="Clip" r:id="rId3" imgW="1645920" imgH="3398400" progId="">
                  <p:embed/>
                  <p:pic>
                    <p:nvPicPr>
                      <p:cNvPr id="1026"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762" y="2087562"/>
                        <a:ext cx="1646238" cy="339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AutoShape 1027"/>
          <p:cNvSpPr>
            <a:spLocks noChangeArrowheads="1"/>
          </p:cNvSpPr>
          <p:nvPr/>
        </p:nvSpPr>
        <p:spPr bwMode="auto">
          <a:xfrm>
            <a:off x="1066800" y="381000"/>
            <a:ext cx="5791200" cy="2819400"/>
          </a:xfrm>
          <a:prstGeom prst="wedgeEllipseCallout">
            <a:avLst>
              <a:gd name="adj1" fmla="val 59518"/>
              <a:gd name="adj2" fmla="val 49552"/>
            </a:avLst>
          </a:prstGeom>
          <a:solidFill>
            <a:srgbClr val="FFCCCC">
              <a:alpha val="50195"/>
            </a:srgbClr>
          </a:solidFill>
          <a:ln w="9525">
            <a:solidFill>
              <a:srgbClr val="A50021"/>
            </a:solid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6600"/>
                </a:solidFill>
                <a:effectLst/>
                <a:uLnTx/>
                <a:uFillTx/>
                <a:latin typeface="Bookman Old Style"/>
                <a:ea typeface="+mn-ea"/>
                <a:cs typeface="+mn-cs"/>
              </a:rPr>
              <a:t>Look!!! I am having lot of money with me and want to invest. I really do not know - should I look for investment in bonds or equity? </a:t>
            </a:r>
            <a:r>
              <a:rPr kumimoji="0" lang="en-US" sz="2400" b="0" i="1" u="none" strike="noStrike" kern="1200" cap="none" spc="0" normalizeH="0" baseline="0" noProof="0" dirty="0">
                <a:ln>
                  <a:noFill/>
                </a:ln>
                <a:solidFill>
                  <a:srgbClr val="A50021"/>
                </a:solidFill>
                <a:effectLst/>
                <a:uLnTx/>
                <a:uFillTx/>
                <a:latin typeface="Bookman Old Style"/>
                <a:ea typeface="+mn-ea"/>
                <a:cs typeface="+mn-cs"/>
              </a:rPr>
              <a:t>Can you help me?</a:t>
            </a:r>
            <a:endParaRPr kumimoji="0" lang="en-US" sz="2400" b="0" i="1" u="none" strike="noStrike" kern="1200" cap="none" spc="0" normalizeH="0" baseline="0" noProof="0" dirty="0">
              <a:ln>
                <a:noFill/>
              </a:ln>
              <a:solidFill>
                <a:srgbClr val="006600"/>
              </a:solidFill>
              <a:effectLst/>
              <a:uLnTx/>
              <a:uFillTx/>
              <a:latin typeface="Bookman Old Style"/>
              <a:ea typeface="+mn-ea"/>
              <a:cs typeface="+mn-cs"/>
            </a:endParaRPr>
          </a:p>
        </p:txBody>
      </p:sp>
      <p:sp>
        <p:nvSpPr>
          <p:cNvPr id="408580" name="Oval 1028"/>
          <p:cNvSpPr>
            <a:spLocks noChangeArrowheads="1"/>
          </p:cNvSpPr>
          <p:nvPr/>
        </p:nvSpPr>
        <p:spPr bwMode="auto">
          <a:xfrm>
            <a:off x="1295400" y="4419600"/>
            <a:ext cx="4724400" cy="2133600"/>
          </a:xfrm>
          <a:prstGeom prst="ellipse">
            <a:avLst/>
          </a:prstGeom>
          <a:solidFill>
            <a:srgbClr val="800000"/>
          </a:solidFill>
          <a:ln w="9525">
            <a:solidFill>
              <a:srgbClr val="A5002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Bookman Old Style"/>
                <a:ea typeface="+mn-ea"/>
                <a:cs typeface="+mn-cs"/>
              </a:rPr>
              <a:t>He is a high net worth person and looking for some who can manage his wealth.</a:t>
            </a:r>
          </a:p>
        </p:txBody>
      </p:sp>
    </p:spTree>
    <p:extLst>
      <p:ext uri="{BB962C8B-B14F-4D97-AF65-F5344CB8AC3E}">
        <p14:creationId xmlns:p14="http://schemas.microsoft.com/office/powerpoint/2010/main" val="4098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08580"/>
                                        </p:tgtEl>
                                        <p:attrNameLst>
                                          <p:attrName>style.visibility</p:attrName>
                                        </p:attrNameLst>
                                      </p:cBhvr>
                                      <p:to>
                                        <p:strVal val="visible"/>
                                      </p:to>
                                    </p:set>
                                    <p:animEffect transition="in" filter="strips(downLeft)">
                                      <p:cBhvr>
                                        <p:cTn id="7" dur="2000"/>
                                        <p:tgtEl>
                                          <p:spTgt spid="408580"/>
                                        </p:tgtEl>
                                      </p:cBhvr>
                                    </p:animEffect>
                                  </p:childTnLst>
                                </p:cTn>
                              </p:par>
                              <p:par>
                                <p:cTn id="8" presetID="19" presetClass="entr" presetSubtype="10" fill="hold" grpId="1" nodeType="withEffect">
                                  <p:stCondLst>
                                    <p:cond delay="0"/>
                                  </p:stCondLst>
                                  <p:childTnLst>
                                    <p:set>
                                      <p:cBhvr>
                                        <p:cTn id="9" dur="1" fill="hold">
                                          <p:stCondLst>
                                            <p:cond delay="0"/>
                                          </p:stCondLst>
                                        </p:cTn>
                                        <p:tgtEl>
                                          <p:spTgt spid="408580"/>
                                        </p:tgtEl>
                                        <p:attrNameLst>
                                          <p:attrName>style.visibility</p:attrName>
                                        </p:attrNameLst>
                                      </p:cBhvr>
                                      <p:to>
                                        <p:strVal val="visible"/>
                                      </p:to>
                                    </p:set>
                                    <p:anim calcmode="lin" valueType="num">
                                      <p:cBhvr>
                                        <p:cTn id="10" dur="5000" fill="hold"/>
                                        <p:tgtEl>
                                          <p:spTgt spid="408580"/>
                                        </p:tgtEl>
                                        <p:attrNameLst>
                                          <p:attrName>ppt_w</p:attrName>
                                        </p:attrNameLst>
                                      </p:cBhvr>
                                      <p:tavLst>
                                        <p:tav tm="0" fmla="#ppt_w*sin(2.5*pi*$)">
                                          <p:val>
                                            <p:fltVal val="0"/>
                                          </p:val>
                                        </p:tav>
                                        <p:tav tm="100000">
                                          <p:val>
                                            <p:fltVal val="1"/>
                                          </p:val>
                                        </p:tav>
                                      </p:tavLst>
                                    </p:anim>
                                    <p:anim calcmode="lin" valueType="num">
                                      <p:cBhvr>
                                        <p:cTn id="11" dur="5000" fill="hold"/>
                                        <p:tgtEl>
                                          <p:spTgt spid="4085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animBg="1"/>
      <p:bldP spid="408580"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latin typeface="Times New Roman" panose="02020603050405020304" pitchFamily="18" charset="0"/>
                <a:cs typeface="Times New Roman" panose="02020603050405020304" pitchFamily="18" charset="0"/>
              </a:rPr>
              <a:t>Long Hedge case 5 (Decrease in basis) </a:t>
            </a:r>
          </a:p>
        </p:txBody>
      </p:sp>
      <p:sp>
        <p:nvSpPr>
          <p:cNvPr id="164867" name="Rectangle 3"/>
          <p:cNvSpPr>
            <a:spLocks noGrp="1" noChangeArrowheads="1"/>
          </p:cNvSpPr>
          <p:nvPr>
            <p:ph type="body" idx="1"/>
          </p:nvPr>
        </p:nvSpPr>
        <p:spPr>
          <a:xfrm>
            <a:off x="990600" y="1295400"/>
            <a:ext cx="8153400" cy="55626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lnSpc>
                <a:spcPct val="150000"/>
              </a:lnSpc>
            </a:pPr>
            <a:r>
              <a:rPr lang="en-US" sz="2400" dirty="0">
                <a:latin typeface="Times New Roman" panose="02020603050405020304" pitchFamily="18" charset="0"/>
                <a:cs typeface="Times New Roman" panose="02020603050405020304" pitchFamily="18" charset="0"/>
              </a:rPr>
              <a:t>Suppose that</a:t>
            </a:r>
          </a:p>
          <a:p>
            <a:pPr lvl="2" algn="just">
              <a:lnSpc>
                <a:spcPct val="150000"/>
              </a:lnSpc>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(60)</a:t>
            </a:r>
          </a:p>
          <a:p>
            <a:pPr lvl="2" algn="just">
              <a:lnSpc>
                <a:spcPct val="150000"/>
              </a:lnSpc>
              <a:buFontTx/>
              <a:buNone/>
            </a:pPr>
            <a:r>
              <a:rPr lang="en-US" i="1" dirty="0">
                <a:latin typeface="Times New Roman"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Initial Futures Price  (65)</a:t>
            </a:r>
          </a:p>
          <a:p>
            <a:pPr lvl="2" algn="just">
              <a:lnSpc>
                <a:spcPct val="150000"/>
              </a:lnSpc>
              <a:buFontTx/>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2</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(65)</a:t>
            </a:r>
          </a:p>
          <a:p>
            <a:pPr lvl="2" algn="just">
              <a:lnSpc>
                <a:spcPct val="150000"/>
              </a:lnSpc>
              <a:buNone/>
            </a:pPr>
            <a:r>
              <a:rPr lang="en-US" i="1" dirty="0">
                <a:latin typeface="Times New Roman" pitchFamily="18" charset="0"/>
                <a:cs typeface="Times New Roman" panose="02020603050405020304" pitchFamily="18" charset="0"/>
              </a:rPr>
              <a:t>F</a:t>
            </a:r>
            <a:r>
              <a:rPr lang="en-US" baseline="-25000" dirty="0">
                <a:latin typeface="Times New Roman"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Futures Price   (67)</a:t>
            </a:r>
          </a:p>
          <a:p>
            <a:pPr algn="just">
              <a:lnSpc>
                <a:spcPct val="150000"/>
              </a:lnSpc>
            </a:pPr>
            <a:r>
              <a:rPr lang="en-US" sz="2400" dirty="0">
                <a:latin typeface="Times New Roman" panose="02020603050405020304" pitchFamily="18" charset="0"/>
                <a:cs typeface="Times New Roman" panose="02020603050405020304" pitchFamily="18" charset="0"/>
              </a:rPr>
              <a:t>You hedge the future purchase of an asset by entering into a long futures contract</a:t>
            </a:r>
          </a:p>
          <a:p>
            <a:pPr algn="just">
              <a:lnSpc>
                <a:spcPct val="150000"/>
              </a:lnSpc>
            </a:pPr>
            <a:r>
              <a:rPr lang="en-US" sz="2400" dirty="0">
                <a:latin typeface="Times New Roman" panose="02020603050405020304" pitchFamily="18" charset="0"/>
                <a:cs typeface="Times New Roman" panose="02020603050405020304" pitchFamily="18" charset="0"/>
              </a:rPr>
              <a:t>Cost of Asset= </a:t>
            </a:r>
            <a:r>
              <a:rPr lang="en-US" sz="2400" i="1" dirty="0">
                <a:latin typeface="Times New Roman" pitchFamily="18" charset="0"/>
                <a:cs typeface="Times New Roman" panose="02020603050405020304" pitchFamily="18" charset="0"/>
              </a:rPr>
              <a:t>F</a:t>
            </a:r>
            <a:r>
              <a:rPr lang="en-US" sz="2400" baseline="-25000" dirty="0">
                <a:latin typeface="Times New Roman"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(F</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S</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i="1" baseline="-250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Basis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65 - (67 – 65) = 63</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2" name="Right Brace 1"/>
          <p:cNvSpPr/>
          <p:nvPr/>
        </p:nvSpPr>
        <p:spPr>
          <a:xfrm>
            <a:off x="5562600" y="2209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5562600" y="34290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5948318" y="2362200"/>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
        <p:nvSpPr>
          <p:cNvPr id="7" name="Rectangle 6"/>
          <p:cNvSpPr/>
          <p:nvPr/>
        </p:nvSpPr>
        <p:spPr>
          <a:xfrm>
            <a:off x="5943600" y="3593068"/>
            <a:ext cx="300082" cy="369332"/>
          </a:xfrm>
          <a:prstGeom prst="rect">
            <a:avLst/>
          </a:prstGeom>
        </p:spPr>
        <p:txBody>
          <a:bodyPr wrap="none">
            <a:spAutoFit/>
          </a:bodyPr>
          <a:lstStyle/>
          <a:p>
            <a:r>
              <a:rPr lang="en-US" dirty="0">
                <a:cs typeface="Times New Roman" panose="02020603050405020304" pitchFamily="18" charset="0"/>
              </a:rPr>
              <a:t>2</a:t>
            </a:r>
            <a:endParaRPr lang="en-US" dirty="0"/>
          </a:p>
        </p:txBody>
      </p:sp>
    </p:spTree>
    <p:extLst>
      <p:ext uri="{BB962C8B-B14F-4D97-AF65-F5344CB8AC3E}">
        <p14:creationId xmlns:p14="http://schemas.microsoft.com/office/powerpoint/2010/main" val="136957174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dirty="0">
                <a:latin typeface="Times New Roman" panose="02020603050405020304" pitchFamily="18" charset="0"/>
                <a:cs typeface="Times New Roman" panose="02020603050405020304" pitchFamily="18" charset="0"/>
              </a:rPr>
              <a:t>Long Hedge case 6 (Decrease in basis) </a:t>
            </a:r>
          </a:p>
        </p:txBody>
      </p:sp>
      <p:sp>
        <p:nvSpPr>
          <p:cNvPr id="164867" name="Rectangle 3"/>
          <p:cNvSpPr>
            <a:spLocks noGrp="1" noChangeArrowheads="1"/>
          </p:cNvSpPr>
          <p:nvPr>
            <p:ph type="body" idx="1"/>
          </p:nvPr>
        </p:nvSpPr>
        <p:spPr>
          <a:xfrm>
            <a:off x="990600" y="1295400"/>
            <a:ext cx="8153400" cy="55626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lnSpc>
                <a:spcPct val="150000"/>
              </a:lnSpc>
            </a:pPr>
            <a:r>
              <a:rPr lang="en-US" sz="2400" dirty="0">
                <a:latin typeface="Times New Roman" panose="02020603050405020304" pitchFamily="18" charset="0"/>
                <a:cs typeface="Times New Roman" panose="02020603050405020304" pitchFamily="18" charset="0"/>
              </a:rPr>
              <a:t>Suppose that</a:t>
            </a:r>
          </a:p>
          <a:p>
            <a:pPr lvl="2" algn="just">
              <a:lnSpc>
                <a:spcPct val="150000"/>
              </a:lnSpc>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(60)</a:t>
            </a:r>
          </a:p>
          <a:p>
            <a:pPr lvl="2" algn="just">
              <a:lnSpc>
                <a:spcPct val="150000"/>
              </a:lnSpc>
              <a:buFontTx/>
              <a:buNone/>
            </a:pPr>
            <a:r>
              <a:rPr lang="en-US" i="1" dirty="0">
                <a:latin typeface="Times New Roman"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1</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Initial Futures Price  (65)</a:t>
            </a:r>
          </a:p>
          <a:p>
            <a:pPr lvl="2" algn="just">
              <a:lnSpc>
                <a:spcPct val="150000"/>
              </a:lnSpc>
              <a:buFontTx/>
              <a:buNone/>
            </a:pPr>
            <a:r>
              <a:rPr lang="en-US" i="1" dirty="0">
                <a:latin typeface="Times New Roman" pitchFamily="18" charset="0"/>
                <a:cs typeface="Times New Roman" panose="02020603050405020304" pitchFamily="18" charset="0"/>
              </a:rPr>
              <a:t>S</a:t>
            </a:r>
            <a:r>
              <a:rPr lang="en-US" baseline="-25000" dirty="0">
                <a:latin typeface="Times New Roman" panose="02020603050405020304" pitchFamily="18" charset="0"/>
                <a:cs typeface="Times New Roman" panose="02020603050405020304" pitchFamily="18" charset="0"/>
              </a:rPr>
              <a:t>2</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Asset Price      (40)</a:t>
            </a:r>
          </a:p>
          <a:p>
            <a:pPr lvl="2" algn="just">
              <a:lnSpc>
                <a:spcPct val="150000"/>
              </a:lnSpc>
              <a:buNone/>
            </a:pPr>
            <a:r>
              <a:rPr lang="en-US" i="1" dirty="0">
                <a:latin typeface="Times New Roman" pitchFamily="18" charset="0"/>
                <a:cs typeface="Times New Roman" panose="02020603050405020304" pitchFamily="18" charset="0"/>
              </a:rPr>
              <a:t>F</a:t>
            </a:r>
            <a:r>
              <a:rPr lang="en-US" baseline="-25000" dirty="0">
                <a:latin typeface="Times New Roman"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Final Futures Price   (42)</a:t>
            </a:r>
          </a:p>
          <a:p>
            <a:pPr algn="just">
              <a:lnSpc>
                <a:spcPct val="150000"/>
              </a:lnSpc>
            </a:pPr>
            <a:r>
              <a:rPr lang="en-US" sz="2400" dirty="0">
                <a:latin typeface="Times New Roman" panose="02020603050405020304" pitchFamily="18" charset="0"/>
                <a:cs typeface="Times New Roman" panose="02020603050405020304" pitchFamily="18" charset="0"/>
              </a:rPr>
              <a:t>You hedge the future purchase of an asset by entering into a long futures contract</a:t>
            </a:r>
          </a:p>
          <a:p>
            <a:pPr algn="just">
              <a:lnSpc>
                <a:spcPct val="150000"/>
              </a:lnSpc>
            </a:pPr>
            <a:r>
              <a:rPr lang="en-US" sz="2400" dirty="0">
                <a:latin typeface="Times New Roman" panose="02020603050405020304" pitchFamily="18" charset="0"/>
                <a:cs typeface="Times New Roman" panose="02020603050405020304" pitchFamily="18" charset="0"/>
              </a:rPr>
              <a:t>Cost of Asset= </a:t>
            </a:r>
            <a:r>
              <a:rPr lang="en-US" sz="2400" i="1" dirty="0">
                <a:latin typeface="Times New Roman" pitchFamily="18" charset="0"/>
                <a:cs typeface="Times New Roman" panose="02020603050405020304" pitchFamily="18" charset="0"/>
              </a:rPr>
              <a:t>F</a:t>
            </a:r>
            <a:r>
              <a:rPr lang="en-US" sz="2400" baseline="-25000" dirty="0">
                <a:latin typeface="Times New Roman"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(F</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S</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i="1" dirty="0">
                <a:latin typeface="Times New Roman"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i="1" baseline="-250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Basis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65 - (67 – 65) = 63</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2" name="Right Brace 1"/>
          <p:cNvSpPr/>
          <p:nvPr/>
        </p:nvSpPr>
        <p:spPr>
          <a:xfrm>
            <a:off x="5562600" y="2209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5562600" y="34290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5948318" y="2362200"/>
            <a:ext cx="300082" cy="369332"/>
          </a:xfrm>
          <a:prstGeom prst="rect">
            <a:avLst/>
          </a:prstGeom>
        </p:spPr>
        <p:txBody>
          <a:bodyPr wrap="none">
            <a:spAutoFit/>
          </a:bodyPr>
          <a:lstStyle/>
          <a:p>
            <a:r>
              <a:rPr lang="en-US" dirty="0">
                <a:cs typeface="Times New Roman" panose="02020603050405020304" pitchFamily="18" charset="0"/>
              </a:rPr>
              <a:t>5</a:t>
            </a:r>
            <a:endParaRPr lang="en-US" dirty="0"/>
          </a:p>
        </p:txBody>
      </p:sp>
      <p:sp>
        <p:nvSpPr>
          <p:cNvPr id="7" name="Rectangle 6"/>
          <p:cNvSpPr/>
          <p:nvPr/>
        </p:nvSpPr>
        <p:spPr>
          <a:xfrm>
            <a:off x="5943600" y="3593068"/>
            <a:ext cx="300082" cy="369332"/>
          </a:xfrm>
          <a:prstGeom prst="rect">
            <a:avLst/>
          </a:prstGeom>
        </p:spPr>
        <p:txBody>
          <a:bodyPr wrap="none">
            <a:spAutoFit/>
          </a:bodyPr>
          <a:lstStyle/>
          <a:p>
            <a:r>
              <a:rPr lang="en-US" dirty="0">
                <a:cs typeface="Times New Roman" panose="02020603050405020304" pitchFamily="18" charset="0"/>
              </a:rPr>
              <a:t>2</a:t>
            </a:r>
            <a:endParaRPr lang="en-US" dirty="0"/>
          </a:p>
        </p:txBody>
      </p:sp>
    </p:spTree>
    <p:extLst>
      <p:ext uri="{BB962C8B-B14F-4D97-AF65-F5344CB8AC3E}">
        <p14:creationId xmlns:p14="http://schemas.microsoft.com/office/powerpoint/2010/main" val="334931534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t>Short hedge</a:t>
            </a:r>
          </a:p>
        </p:txBody>
      </p:sp>
      <p:sp>
        <p:nvSpPr>
          <p:cNvPr id="169987" name="Rectangle 3"/>
          <p:cNvSpPr>
            <a:spLocks noGrp="1" noChangeArrowheads="1"/>
          </p:cNvSpPr>
          <p:nvPr>
            <p:ph type="body" idx="1"/>
          </p:nvPr>
        </p:nvSpPr>
        <p:spPr/>
        <p:txBody>
          <a:bodyPr/>
          <a:lstStyle/>
          <a:p>
            <a:pPr algn="just">
              <a:lnSpc>
                <a:spcPct val="150000"/>
              </a:lnSpc>
              <a:buFontTx/>
              <a:buNone/>
            </a:pPr>
            <a:r>
              <a:rPr lang="en-US" sz="2400" dirty="0">
                <a:latin typeface="Times New Roman" panose="02020603050405020304" pitchFamily="18" charset="0"/>
                <a:cs typeface="Times New Roman" panose="02020603050405020304" pitchFamily="18" charset="0"/>
              </a:rPr>
              <a:t>Today  is March 1. A US company expects to get 50 million Japanese yen at the end of July.</a:t>
            </a:r>
          </a:p>
          <a:p>
            <a:pPr algn="just">
              <a:lnSpc>
                <a:spcPct val="150000"/>
              </a:lnSpc>
              <a:buFontTx/>
              <a:buNone/>
            </a:pPr>
            <a:r>
              <a:rPr lang="en-US" sz="2400" dirty="0">
                <a:latin typeface="Times New Roman" panose="02020603050405020304" pitchFamily="18" charset="0"/>
                <a:cs typeface="Times New Roman" panose="02020603050405020304" pitchFamily="18" charset="0"/>
              </a:rPr>
              <a:t>Contract size= 12.5 million yen</a:t>
            </a:r>
          </a:p>
          <a:p>
            <a:pPr algn="just">
              <a:lnSpc>
                <a:spcPct val="150000"/>
              </a:lnSpc>
              <a:buFontTx/>
              <a:buNone/>
            </a:pPr>
            <a:r>
              <a:rPr lang="en-US" sz="2400" dirty="0">
                <a:latin typeface="Times New Roman" panose="02020603050405020304" pitchFamily="18" charset="0"/>
                <a:cs typeface="Times New Roman" panose="02020603050405020304" pitchFamily="18" charset="0"/>
              </a:rPr>
              <a:t>Future price (September ) on March 1= 0.7800 cents/yen</a:t>
            </a:r>
          </a:p>
          <a:p>
            <a:pPr algn="just">
              <a:lnSpc>
                <a:spcPct val="150000"/>
              </a:lnSpc>
              <a:buFontTx/>
              <a:buNone/>
            </a:pPr>
            <a:r>
              <a:rPr lang="en-US" sz="2400" dirty="0">
                <a:latin typeface="Times New Roman" panose="02020603050405020304" pitchFamily="18" charset="0"/>
                <a:cs typeface="Times New Roman" panose="02020603050405020304" pitchFamily="18" charset="0"/>
              </a:rPr>
              <a:t>Company enters September Future.</a:t>
            </a:r>
          </a:p>
          <a:p>
            <a:pPr algn="just">
              <a:lnSpc>
                <a:spcPct val="150000"/>
              </a:lnSpc>
              <a:buFontTx/>
              <a:buNone/>
            </a:pPr>
            <a:r>
              <a:rPr lang="en-US" sz="2400" dirty="0">
                <a:latin typeface="Times New Roman" panose="02020603050405020304" pitchFamily="18" charset="0"/>
                <a:cs typeface="Times New Roman" panose="02020603050405020304" pitchFamily="18" charset="0"/>
              </a:rPr>
              <a:t> In July when the Yen is received the spot and futures price are 0.7200 and 0.7250 cents/Yen respectively.</a:t>
            </a:r>
          </a:p>
          <a:p>
            <a:pPr algn="just">
              <a:lnSpc>
                <a:spcPct val="150000"/>
              </a:lnSpc>
              <a:buFontTx/>
              <a:buNone/>
            </a:pPr>
            <a:r>
              <a:rPr lang="en-US" sz="2400" dirty="0">
                <a:latin typeface="Times New Roman" panose="02020603050405020304" pitchFamily="18" charset="0"/>
                <a:cs typeface="Times New Roman" panose="02020603050405020304" pitchFamily="18" charset="0"/>
              </a:rPr>
              <a:t>Payoff?</a:t>
            </a:r>
          </a:p>
          <a:p>
            <a:pPr algn="just">
              <a:lnSpc>
                <a:spcPct val="150000"/>
              </a:lnSpc>
              <a:buFontTx/>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3468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xfrm>
            <a:off x="990600" y="1"/>
            <a:ext cx="8001000" cy="6705600"/>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Short 4 contracts</a:t>
            </a:r>
          </a:p>
          <a:p>
            <a:pPr algn="just">
              <a:lnSpc>
                <a:spcPct val="150000"/>
              </a:lnSpc>
              <a:buFontTx/>
              <a:buNone/>
            </a:pPr>
            <a:r>
              <a:rPr lang="en-US" sz="2400" dirty="0">
                <a:latin typeface="Times New Roman" panose="02020603050405020304" pitchFamily="18" charset="0"/>
                <a:cs typeface="Times New Roman" panose="02020603050405020304" pitchFamily="18" charset="0"/>
              </a:rPr>
              <a:t>In the spot market sell Yen @ 0.7200 cents /yen</a:t>
            </a:r>
          </a:p>
          <a:p>
            <a:pPr algn="just">
              <a:lnSpc>
                <a:spcPct val="150000"/>
              </a:lnSpc>
              <a:buFontTx/>
              <a:buNone/>
            </a:pPr>
            <a:r>
              <a:rPr lang="en-US" sz="2400" dirty="0">
                <a:latin typeface="Times New Roman" panose="02020603050405020304" pitchFamily="18" charset="0"/>
                <a:cs typeface="Times New Roman" panose="02020603050405020304" pitchFamily="18" charset="0"/>
              </a:rPr>
              <a:t>Gain from futures contract= 0.7800-0.7250 cents/Yen=0.0550 cents/ Yen</a:t>
            </a:r>
          </a:p>
          <a:p>
            <a:pPr algn="just">
              <a:lnSpc>
                <a:spcPct val="150000"/>
              </a:lnSpc>
              <a:buFontTx/>
              <a:buNone/>
            </a:pPr>
            <a:r>
              <a:rPr lang="en-US" sz="2400" dirty="0">
                <a:latin typeface="Times New Roman" panose="02020603050405020304" pitchFamily="18" charset="0"/>
                <a:cs typeface="Times New Roman" panose="02020603050405020304" pitchFamily="18" charset="0"/>
              </a:rPr>
              <a:t>Therefore effective price obtained per yen = 0.7200 + 0.0550 = </a:t>
            </a:r>
            <a:r>
              <a:rPr lang="en-US" sz="2400" dirty="0">
                <a:solidFill>
                  <a:srgbClr val="FF3300"/>
                </a:solidFill>
                <a:latin typeface="Times New Roman" panose="02020603050405020304" pitchFamily="18" charset="0"/>
                <a:cs typeface="Times New Roman" panose="02020603050405020304" pitchFamily="18" charset="0"/>
              </a:rPr>
              <a:t>0.7750</a:t>
            </a:r>
            <a:r>
              <a:rPr lang="en-US" sz="2400" dirty="0">
                <a:latin typeface="Times New Roman" panose="02020603050405020304" pitchFamily="18" charset="0"/>
                <a:cs typeface="Times New Roman" panose="02020603050405020304" pitchFamily="18" charset="0"/>
              </a:rPr>
              <a:t> cents/Yen</a:t>
            </a:r>
          </a:p>
          <a:p>
            <a:pPr algn="just">
              <a:lnSpc>
                <a:spcPct val="150000"/>
              </a:lnSpc>
              <a:buFontTx/>
              <a:buNone/>
            </a:pPr>
            <a:r>
              <a:rPr lang="en-US" sz="2400" dirty="0">
                <a:latin typeface="Times New Roman" panose="02020603050405020304" pitchFamily="18" charset="0"/>
                <a:cs typeface="Times New Roman" panose="02020603050405020304" pitchFamily="18" charset="0"/>
              </a:rPr>
              <a:t>______________________</a:t>
            </a:r>
          </a:p>
          <a:p>
            <a:pPr algn="just">
              <a:lnSpc>
                <a:spcPct val="150000"/>
              </a:lnSpc>
              <a:buFontTx/>
              <a:buNone/>
            </a:pPr>
            <a:r>
              <a:rPr lang="en-US" sz="2400" dirty="0">
                <a:latin typeface="Times New Roman" panose="02020603050405020304" pitchFamily="18" charset="0"/>
                <a:cs typeface="Times New Roman" panose="02020603050405020304" pitchFamily="18" charset="0"/>
              </a:rPr>
              <a:t>Alternatively.</a:t>
            </a:r>
          </a:p>
          <a:p>
            <a:pPr algn="just">
              <a:lnSpc>
                <a:spcPct val="150000"/>
              </a:lnSpc>
              <a:buFontTx/>
              <a:buNone/>
            </a:pPr>
            <a:r>
              <a:rPr lang="en-US" sz="2400" dirty="0">
                <a:latin typeface="Times New Roman" panose="02020603050405020304" pitchFamily="18" charset="0"/>
                <a:cs typeface="Times New Roman" panose="02020603050405020304" pitchFamily="18" charset="0"/>
              </a:rPr>
              <a:t>Basis when the contract is closed out = 0.7250 - 0.7200 = 0.0050</a:t>
            </a:r>
          </a:p>
          <a:p>
            <a:pPr algn="just">
              <a:lnSpc>
                <a:spcPct val="150000"/>
              </a:lnSpc>
              <a:buFontTx/>
              <a:buNone/>
            </a:pPr>
            <a:r>
              <a:rPr lang="en-US" sz="2400" dirty="0">
                <a:latin typeface="Times New Roman" panose="02020603050405020304"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0.7800-0.0050=</a:t>
            </a:r>
            <a:r>
              <a:rPr lang="en-US" sz="2400" dirty="0">
                <a:solidFill>
                  <a:srgbClr val="FF3300"/>
                </a:solidFill>
                <a:latin typeface="Times New Roman" panose="02020603050405020304" pitchFamily="18" charset="0"/>
                <a:cs typeface="Times New Roman" panose="02020603050405020304" pitchFamily="18" charset="0"/>
              </a:rPr>
              <a:t>0.7750 </a:t>
            </a:r>
            <a:r>
              <a:rPr lang="en-US" sz="2400" dirty="0">
                <a:latin typeface="Times New Roman" panose="02020603050405020304" pitchFamily="18" charset="0"/>
                <a:cs typeface="Times New Roman" panose="02020603050405020304" pitchFamily="18" charset="0"/>
              </a:rPr>
              <a:t>cents/Yen</a:t>
            </a:r>
          </a:p>
          <a:p>
            <a:pPr algn="just">
              <a:lnSpc>
                <a:spcPct val="150000"/>
              </a:lnSpc>
              <a:buFontTx/>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214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t>Long hedge</a:t>
            </a:r>
          </a:p>
        </p:txBody>
      </p:sp>
      <p:sp>
        <p:nvSpPr>
          <p:cNvPr id="172035" name="Rectangle 3"/>
          <p:cNvSpPr>
            <a:spLocks noGrp="1" noChangeArrowheads="1"/>
          </p:cNvSpPr>
          <p:nvPr>
            <p:ph type="body" idx="1"/>
          </p:nvPr>
        </p:nvSpPr>
        <p:spPr/>
        <p:txBody>
          <a:bodyPr/>
          <a:lstStyle/>
          <a:p>
            <a:pPr algn="just">
              <a:lnSpc>
                <a:spcPct val="150000"/>
              </a:lnSpc>
            </a:pPr>
            <a:r>
              <a:rPr lang="en-US" sz="2400" dirty="0">
                <a:latin typeface="Times New Roman" pitchFamily="18" charset="0"/>
                <a:cs typeface="Times New Roman" pitchFamily="18" charset="0"/>
              </a:rPr>
              <a:t>Its June 8. A company needs to purchase 20,000 barrels of crude in Oct/Nov. Contract size is 1000 barrels</a:t>
            </a:r>
          </a:p>
          <a:p>
            <a:pPr algn="just">
              <a:lnSpc>
                <a:spcPct val="150000"/>
              </a:lnSpc>
            </a:pPr>
            <a:r>
              <a:rPr lang="en-US" sz="2400" dirty="0">
                <a:latin typeface="Times New Roman" pitchFamily="18" charset="0"/>
                <a:cs typeface="Times New Roman" pitchFamily="18" charset="0"/>
              </a:rPr>
              <a:t>On June 8, December contract future price is $18.00 per barrel. Company buys 20 contracts (long)</a:t>
            </a:r>
          </a:p>
          <a:p>
            <a:pPr algn="just">
              <a:lnSpc>
                <a:spcPct val="150000"/>
              </a:lnSpc>
            </a:pPr>
            <a:r>
              <a:rPr lang="en-US" sz="2400" dirty="0">
                <a:latin typeface="Times New Roman" pitchFamily="18" charset="0"/>
                <a:cs typeface="Times New Roman" pitchFamily="18" charset="0"/>
              </a:rPr>
              <a:t>On Nov 10 company decides to purchase the crude oil. The spot and futures price are $20.00 and $19.10 per barrel respectively.</a:t>
            </a:r>
          </a:p>
          <a:p>
            <a:pPr algn="just">
              <a:lnSpc>
                <a:spcPct val="150000"/>
              </a:lnSpc>
            </a:pPr>
            <a:r>
              <a:rPr lang="en-US" sz="2400" dirty="0">
                <a:latin typeface="Times New Roman" pitchFamily="18" charset="0"/>
                <a:cs typeface="Times New Roman" pitchFamily="18" charset="0"/>
              </a:rPr>
              <a:t>payoff</a:t>
            </a:r>
          </a:p>
        </p:txBody>
      </p:sp>
    </p:spTree>
    <p:extLst>
      <p:ext uri="{BB962C8B-B14F-4D97-AF65-F5344CB8AC3E}">
        <p14:creationId xmlns:p14="http://schemas.microsoft.com/office/powerpoint/2010/main" val="32499964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body" idx="1"/>
          </p:nvPr>
        </p:nvSpPr>
        <p:spPr>
          <a:xfrm>
            <a:off x="1066800" y="1"/>
            <a:ext cx="8001000" cy="6705600"/>
          </a:xfrm>
        </p:spPr>
        <p:txBody>
          <a:bodyPr/>
          <a:lstStyle/>
          <a:p>
            <a:pPr algn="just">
              <a:lnSpc>
                <a:spcPct val="150000"/>
              </a:lnSpc>
              <a:buFontTx/>
              <a:buNone/>
            </a:pPr>
            <a:r>
              <a:rPr lang="en-US" sz="2400" dirty="0">
                <a:latin typeface="Times New Roman" panose="02020603050405020304" pitchFamily="18" charset="0"/>
                <a:cs typeface="Times New Roman" panose="02020603050405020304" pitchFamily="18" charset="0"/>
              </a:rPr>
              <a:t>In the spot market buy crude  @ $20.00 per barrel </a:t>
            </a:r>
          </a:p>
          <a:p>
            <a:pPr algn="just">
              <a:lnSpc>
                <a:spcPct val="150000"/>
              </a:lnSpc>
              <a:buFontTx/>
              <a:buNone/>
            </a:pPr>
            <a:r>
              <a:rPr lang="en-US" sz="2400" dirty="0">
                <a:latin typeface="Times New Roman" panose="02020603050405020304" pitchFamily="18" charset="0"/>
                <a:cs typeface="Times New Roman" panose="02020603050405020304" pitchFamily="18" charset="0"/>
              </a:rPr>
              <a:t>Gain from futures contract= $19.10-$18.00$ per barrel = $1.10 per barrel </a:t>
            </a:r>
          </a:p>
          <a:p>
            <a:pPr algn="just">
              <a:lnSpc>
                <a:spcPct val="150000"/>
              </a:lnSpc>
              <a:buFontTx/>
              <a:buNone/>
            </a:pPr>
            <a:r>
              <a:rPr lang="en-US" sz="2400" dirty="0">
                <a:latin typeface="Times New Roman" panose="02020603050405020304" pitchFamily="18" charset="0"/>
                <a:cs typeface="Times New Roman" panose="02020603050405020304" pitchFamily="18" charset="0"/>
              </a:rPr>
              <a:t>Therefore effective price paid per barrel = $20.00 - $1.10= </a:t>
            </a:r>
            <a:r>
              <a:rPr lang="en-US" sz="2400" dirty="0">
                <a:solidFill>
                  <a:srgbClr val="FF3300"/>
                </a:solidFill>
                <a:latin typeface="Times New Roman" panose="02020603050405020304" pitchFamily="18" charset="0"/>
                <a:cs typeface="Times New Roman" panose="02020603050405020304" pitchFamily="18" charset="0"/>
              </a:rPr>
              <a:t>$ 18.90</a:t>
            </a:r>
            <a:r>
              <a:rPr lang="en-US" sz="2400" dirty="0">
                <a:latin typeface="Times New Roman" panose="02020603050405020304" pitchFamily="18" charset="0"/>
                <a:cs typeface="Times New Roman" panose="02020603050405020304" pitchFamily="18" charset="0"/>
              </a:rPr>
              <a:t> per barrel </a:t>
            </a:r>
          </a:p>
          <a:p>
            <a:pPr algn="just">
              <a:lnSpc>
                <a:spcPct val="150000"/>
              </a:lnSpc>
              <a:buFontTx/>
              <a:buNone/>
            </a:pPr>
            <a:r>
              <a:rPr lang="en-US" sz="2400" dirty="0">
                <a:latin typeface="Times New Roman" panose="02020603050405020304" pitchFamily="18" charset="0"/>
                <a:cs typeface="Times New Roman" panose="02020603050405020304" pitchFamily="18" charset="0"/>
              </a:rPr>
              <a:t>_____________________________</a:t>
            </a:r>
          </a:p>
          <a:p>
            <a:pPr algn="just">
              <a:lnSpc>
                <a:spcPct val="150000"/>
              </a:lnSpc>
              <a:buFontTx/>
              <a:buNone/>
            </a:pPr>
            <a:r>
              <a:rPr lang="en-US" sz="2400" dirty="0">
                <a:latin typeface="Times New Roman" panose="02020603050405020304" pitchFamily="18" charset="0"/>
                <a:cs typeface="Times New Roman" panose="02020603050405020304" pitchFamily="18" charset="0"/>
              </a:rPr>
              <a:t>Alternatively.</a:t>
            </a:r>
          </a:p>
          <a:p>
            <a:pPr algn="just">
              <a:lnSpc>
                <a:spcPct val="150000"/>
              </a:lnSpc>
              <a:buFontTx/>
              <a:buNone/>
            </a:pPr>
            <a:r>
              <a:rPr lang="en-US" sz="2400" dirty="0">
                <a:latin typeface="Times New Roman" panose="02020603050405020304" pitchFamily="18" charset="0"/>
                <a:cs typeface="Times New Roman" panose="02020603050405020304" pitchFamily="18" charset="0"/>
              </a:rPr>
              <a:t>Basis when the contract is closed out = $19.10 - $20.00 =</a:t>
            </a:r>
          </a:p>
          <a:p>
            <a:pPr algn="just">
              <a:lnSpc>
                <a:spcPct val="150000"/>
              </a:lnSpc>
              <a:buFontTx/>
              <a:buNone/>
            </a:pPr>
            <a:r>
              <a:rPr lang="en-US" sz="2400" dirty="0">
                <a:latin typeface="Times New Roman" panose="02020603050405020304" pitchFamily="18" charset="0"/>
                <a:cs typeface="Times New Roman" panose="02020603050405020304" pitchFamily="18" charset="0"/>
              </a:rPr>
              <a:t>-$0.90</a:t>
            </a:r>
          </a:p>
          <a:p>
            <a:pPr algn="just">
              <a:lnSpc>
                <a:spcPct val="150000"/>
              </a:lnSpc>
              <a:buFontTx/>
              <a:buNone/>
            </a:pPr>
            <a:r>
              <a:rPr lang="en-US" sz="2400" dirty="0">
                <a:latin typeface="Times New Roman" panose="02020603050405020304"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b</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$18 + $0.90 =</a:t>
            </a:r>
            <a:r>
              <a:rPr lang="en-US" sz="2400" dirty="0">
                <a:solidFill>
                  <a:srgbClr val="FF3300"/>
                </a:solidFill>
                <a:latin typeface="Times New Roman" panose="02020603050405020304" pitchFamily="18" charset="0"/>
                <a:cs typeface="Times New Roman" panose="02020603050405020304" pitchFamily="18" charset="0"/>
              </a:rPr>
              <a:t>$ 18.90</a:t>
            </a:r>
            <a:r>
              <a:rPr lang="en-US" sz="2400" dirty="0">
                <a:latin typeface="Times New Roman" panose="02020603050405020304" pitchFamily="18" charset="0"/>
                <a:cs typeface="Times New Roman" panose="02020603050405020304" pitchFamily="18" charset="0"/>
              </a:rPr>
              <a:t> per barrel </a:t>
            </a:r>
          </a:p>
        </p:txBody>
      </p:sp>
    </p:spTree>
    <p:extLst>
      <p:ext uri="{BB962C8B-B14F-4D97-AF65-F5344CB8AC3E}">
        <p14:creationId xmlns:p14="http://schemas.microsoft.com/office/powerpoint/2010/main" val="23481860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68E7-19DA-4CE7-A2AB-2FA19AEB1E2A}"/>
              </a:ext>
            </a:extLst>
          </p:cNvPr>
          <p:cNvSpPr>
            <a:spLocks noGrp="1"/>
          </p:cNvSpPr>
          <p:nvPr>
            <p:ph type="title"/>
          </p:nvPr>
        </p:nvSpPr>
        <p:spPr/>
        <p:txBody>
          <a:bodyPr/>
          <a:lstStyle/>
          <a:p>
            <a:r>
              <a:rPr lang="en-US" dirty="0" err="1"/>
              <a:t>Contango</a:t>
            </a:r>
            <a:endParaRPr lang="en-US" dirty="0"/>
          </a:p>
        </p:txBody>
      </p:sp>
      <p:sp>
        <p:nvSpPr>
          <p:cNvPr id="3" name="Content Placeholder 2">
            <a:extLst>
              <a:ext uri="{FF2B5EF4-FFF2-40B4-BE49-F238E27FC236}">
                <a16:creationId xmlns:a16="http://schemas.microsoft.com/office/drawing/2014/main" id="{26F690D2-7559-4ACB-8880-65C355CCDAF0}"/>
              </a:ext>
            </a:extLst>
          </p:cNvPr>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On account of the cost of carry, futures price is higher than the spot price of the same underlying i.e. basis is positive. Such a relative price position is called </a:t>
            </a:r>
            <a:r>
              <a:rPr lang="en-US" dirty="0" err="1">
                <a:latin typeface="Times New Roman" panose="02020603050405020304" pitchFamily="18" charset="0"/>
                <a:cs typeface="Times New Roman" panose="02020603050405020304" pitchFamily="18" charset="0"/>
              </a:rPr>
              <a:t>contango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090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68E7-19DA-4CE7-A2AB-2FA19AEB1E2A}"/>
              </a:ext>
            </a:extLst>
          </p:cNvPr>
          <p:cNvSpPr>
            <a:spLocks noGrp="1"/>
          </p:cNvSpPr>
          <p:nvPr>
            <p:ph type="title"/>
          </p:nvPr>
        </p:nvSpPr>
        <p:spPr/>
        <p:txBody>
          <a:bodyPr/>
          <a:lstStyle/>
          <a:p>
            <a:r>
              <a:rPr lang="en-US" dirty="0"/>
              <a:t>Backwardation </a:t>
            </a:r>
          </a:p>
        </p:txBody>
      </p:sp>
      <p:sp>
        <p:nvSpPr>
          <p:cNvPr id="3" name="Content Placeholder 2">
            <a:extLst>
              <a:ext uri="{FF2B5EF4-FFF2-40B4-BE49-F238E27FC236}">
                <a16:creationId xmlns:a16="http://schemas.microsoft.com/office/drawing/2014/main" id="{26F690D2-7559-4ACB-8880-65C355CCDAF0}"/>
              </a:ext>
            </a:extLst>
          </p:cNvPr>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Some times, extremely bearish market situations or any technical factors, the futures price may be trading lower than the spot price of the same underlying. In such situations, the stock is said to be in backwardation</a:t>
            </a:r>
          </a:p>
        </p:txBody>
      </p:sp>
    </p:spTree>
    <p:extLst>
      <p:ext uri="{BB962C8B-B14F-4D97-AF65-F5344CB8AC3E}">
        <p14:creationId xmlns:p14="http://schemas.microsoft.com/office/powerpoint/2010/main" val="14938366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Hedging</a:t>
            </a:r>
          </a:p>
        </p:txBody>
      </p:sp>
      <p:sp>
        <p:nvSpPr>
          <p:cNvPr id="3" name="Subtitle 2"/>
          <p:cNvSpPr>
            <a:spLocks noGrp="1"/>
          </p:cNvSpPr>
          <p:nvPr>
            <p:ph type="subTitle" idx="1"/>
          </p:nvPr>
        </p:nvSpPr>
        <p:spPr/>
        <p:txBody>
          <a:bodyPr/>
          <a:lstStyle/>
          <a:p>
            <a:r>
              <a:rPr lang="en-US" sz="3600" dirty="0"/>
              <a:t>Long security, sell futures</a:t>
            </a:r>
          </a:p>
        </p:txBody>
      </p:sp>
    </p:spTree>
    <p:extLst>
      <p:ext uri="{BB962C8B-B14F-4D97-AF65-F5344CB8AC3E}">
        <p14:creationId xmlns:p14="http://schemas.microsoft.com/office/powerpoint/2010/main" val="34165017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Hedging: Long security, sell futures</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Lets take an example:</a:t>
            </a:r>
          </a:p>
          <a:p>
            <a:pPr algn="just">
              <a:lnSpc>
                <a:spcPct val="150000"/>
              </a:lnSpc>
            </a:pPr>
            <a:r>
              <a:rPr lang="en-US" sz="2400" dirty="0">
                <a:latin typeface="Times New Roman" pitchFamily="18" charset="0"/>
                <a:cs typeface="Times New Roman" pitchFamily="18" charset="0"/>
              </a:rPr>
              <a:t>An investor who holds the shares of a company and gets uncomfortable with market movements in the short run.</a:t>
            </a:r>
          </a:p>
          <a:p>
            <a:pPr algn="just">
              <a:lnSpc>
                <a:spcPct val="150000"/>
              </a:lnSpc>
            </a:pPr>
            <a:r>
              <a:rPr lang="en-US" sz="2400" dirty="0">
                <a:latin typeface="Times New Roman" pitchFamily="18" charset="0"/>
                <a:cs typeface="Times New Roman" pitchFamily="18" charset="0"/>
              </a:rPr>
              <a:t>He expects that security falling from Rs.450 to Rs.390.</a:t>
            </a:r>
          </a:p>
          <a:p>
            <a:pPr lvl="1" algn="just">
              <a:lnSpc>
                <a:spcPct val="150000"/>
              </a:lnSpc>
            </a:pPr>
            <a:r>
              <a:rPr lang="en-US" sz="2400" dirty="0">
                <a:latin typeface="Times New Roman" pitchFamily="18" charset="0"/>
                <a:cs typeface="Times New Roman" pitchFamily="18" charset="0"/>
              </a:rPr>
              <a:t>In the absence of stock futures, he would either suffer the discomfort of a price fall or sell the security in anticipation of a market upheaval</a:t>
            </a:r>
          </a:p>
          <a:p>
            <a:pPr algn="just">
              <a:lnSpc>
                <a:spcPct val="150000"/>
              </a:lnSpc>
            </a:pPr>
            <a:r>
              <a:rPr lang="en-US" sz="2400" dirty="0">
                <a:latin typeface="Times New Roman" pitchFamily="18" charset="0"/>
                <a:cs typeface="Times New Roman" pitchFamily="18" charset="0"/>
              </a:rPr>
              <a:t>With security futures he can minimize his price risk.</a:t>
            </a:r>
          </a:p>
        </p:txBody>
      </p:sp>
    </p:spTree>
    <p:extLst>
      <p:ext uri="{BB962C8B-B14F-4D97-AF65-F5344CB8AC3E}">
        <p14:creationId xmlns:p14="http://schemas.microsoft.com/office/powerpoint/2010/main" val="216036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a:xfrm>
            <a:off x="990600" y="0"/>
            <a:ext cx="8153400" cy="2667000"/>
          </a:xfrm>
          <a:solidFill>
            <a:schemeClr val="tx2"/>
          </a:solidFill>
        </p:spPr>
        <p:txBody>
          <a:bodyPr/>
          <a:lstStyle/>
          <a:p>
            <a:pPr>
              <a:lnSpc>
                <a:spcPct val="150000"/>
              </a:lnSpc>
            </a:pPr>
            <a:r>
              <a:rPr lang="en-US" sz="2800" b="0" dirty="0">
                <a:solidFill>
                  <a:schemeClr val="bg1"/>
                </a:solidFill>
                <a:effectLst/>
              </a:rPr>
              <a:t>If you are given a sum of Rs. 10 lakhs, then how you will decide where to put the money? - in Bonds? In Shares? In both? How much in each?</a:t>
            </a:r>
          </a:p>
        </p:txBody>
      </p:sp>
      <p:grpSp>
        <p:nvGrpSpPr>
          <p:cNvPr id="2" name="Group 1027"/>
          <p:cNvGrpSpPr>
            <a:grpSpLocks/>
          </p:cNvGrpSpPr>
          <p:nvPr/>
        </p:nvGrpSpPr>
        <p:grpSpPr bwMode="auto">
          <a:xfrm>
            <a:off x="6346825" y="4572000"/>
            <a:ext cx="1577975" cy="2133600"/>
            <a:chOff x="3288" y="926"/>
            <a:chExt cx="994" cy="2472"/>
          </a:xfrm>
        </p:grpSpPr>
        <p:sp>
          <p:nvSpPr>
            <p:cNvPr id="26633" name="Freeform 1028"/>
            <p:cNvSpPr>
              <a:spLocks/>
            </p:cNvSpPr>
            <p:nvPr/>
          </p:nvSpPr>
          <p:spPr bwMode="auto">
            <a:xfrm>
              <a:off x="3536" y="1050"/>
              <a:ext cx="574" cy="557"/>
            </a:xfrm>
            <a:custGeom>
              <a:avLst/>
              <a:gdLst>
                <a:gd name="T0" fmla="*/ 175 w 574"/>
                <a:gd name="T1" fmla="*/ 236 h 557"/>
                <a:gd name="T2" fmla="*/ 225 w 574"/>
                <a:gd name="T3" fmla="*/ 161 h 557"/>
                <a:gd name="T4" fmla="*/ 281 w 574"/>
                <a:gd name="T5" fmla="*/ 105 h 557"/>
                <a:gd name="T6" fmla="*/ 337 w 574"/>
                <a:gd name="T7" fmla="*/ 37 h 557"/>
                <a:gd name="T8" fmla="*/ 405 w 574"/>
                <a:gd name="T9" fmla="*/ 6 h 557"/>
                <a:gd name="T10" fmla="*/ 461 w 574"/>
                <a:gd name="T11" fmla="*/ 0 h 557"/>
                <a:gd name="T12" fmla="*/ 518 w 574"/>
                <a:gd name="T13" fmla="*/ 19 h 557"/>
                <a:gd name="T14" fmla="*/ 550 w 574"/>
                <a:gd name="T15" fmla="*/ 62 h 557"/>
                <a:gd name="T16" fmla="*/ 574 w 574"/>
                <a:gd name="T17" fmla="*/ 142 h 557"/>
                <a:gd name="T18" fmla="*/ 568 w 574"/>
                <a:gd name="T19" fmla="*/ 230 h 557"/>
                <a:gd name="T20" fmla="*/ 543 w 574"/>
                <a:gd name="T21" fmla="*/ 304 h 557"/>
                <a:gd name="T22" fmla="*/ 481 w 574"/>
                <a:gd name="T23" fmla="*/ 390 h 557"/>
                <a:gd name="T24" fmla="*/ 412 w 574"/>
                <a:gd name="T25" fmla="*/ 452 h 557"/>
                <a:gd name="T26" fmla="*/ 337 w 574"/>
                <a:gd name="T27" fmla="*/ 508 h 557"/>
                <a:gd name="T28" fmla="*/ 256 w 574"/>
                <a:gd name="T29" fmla="*/ 545 h 557"/>
                <a:gd name="T30" fmla="*/ 187 w 574"/>
                <a:gd name="T31" fmla="*/ 557 h 557"/>
                <a:gd name="T32" fmla="*/ 156 w 574"/>
                <a:gd name="T33" fmla="*/ 538 h 557"/>
                <a:gd name="T34" fmla="*/ 131 w 574"/>
                <a:gd name="T35" fmla="*/ 464 h 557"/>
                <a:gd name="T36" fmla="*/ 138 w 574"/>
                <a:gd name="T37" fmla="*/ 365 h 557"/>
                <a:gd name="T38" fmla="*/ 19 w 574"/>
                <a:gd name="T39" fmla="*/ 372 h 557"/>
                <a:gd name="T40" fmla="*/ 0 w 574"/>
                <a:gd name="T41" fmla="*/ 353 h 557"/>
                <a:gd name="T42" fmla="*/ 19 w 574"/>
                <a:gd name="T43" fmla="*/ 316 h 557"/>
                <a:gd name="T44" fmla="*/ 144 w 574"/>
                <a:gd name="T45" fmla="*/ 310 h 557"/>
                <a:gd name="T46" fmla="*/ 175 w 574"/>
                <a:gd name="T47" fmla="*/ 236 h 5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4"/>
                <a:gd name="T73" fmla="*/ 0 h 557"/>
                <a:gd name="T74" fmla="*/ 574 w 574"/>
                <a:gd name="T75" fmla="*/ 557 h 5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4" h="557">
                  <a:moveTo>
                    <a:pt x="175" y="236"/>
                  </a:moveTo>
                  <a:lnTo>
                    <a:pt x="225" y="161"/>
                  </a:lnTo>
                  <a:lnTo>
                    <a:pt x="281" y="105"/>
                  </a:lnTo>
                  <a:lnTo>
                    <a:pt x="337" y="37"/>
                  </a:lnTo>
                  <a:lnTo>
                    <a:pt x="405" y="6"/>
                  </a:lnTo>
                  <a:lnTo>
                    <a:pt x="461" y="0"/>
                  </a:lnTo>
                  <a:lnTo>
                    <a:pt x="518" y="19"/>
                  </a:lnTo>
                  <a:lnTo>
                    <a:pt x="550" y="62"/>
                  </a:lnTo>
                  <a:lnTo>
                    <a:pt x="574" y="142"/>
                  </a:lnTo>
                  <a:lnTo>
                    <a:pt x="568" y="230"/>
                  </a:lnTo>
                  <a:lnTo>
                    <a:pt x="543" y="304"/>
                  </a:lnTo>
                  <a:lnTo>
                    <a:pt x="481" y="390"/>
                  </a:lnTo>
                  <a:lnTo>
                    <a:pt x="412" y="452"/>
                  </a:lnTo>
                  <a:lnTo>
                    <a:pt x="337" y="508"/>
                  </a:lnTo>
                  <a:lnTo>
                    <a:pt x="256" y="545"/>
                  </a:lnTo>
                  <a:lnTo>
                    <a:pt x="187" y="557"/>
                  </a:lnTo>
                  <a:lnTo>
                    <a:pt x="156" y="538"/>
                  </a:lnTo>
                  <a:lnTo>
                    <a:pt x="131" y="464"/>
                  </a:lnTo>
                  <a:lnTo>
                    <a:pt x="138" y="365"/>
                  </a:lnTo>
                  <a:lnTo>
                    <a:pt x="19" y="372"/>
                  </a:lnTo>
                  <a:lnTo>
                    <a:pt x="0" y="353"/>
                  </a:lnTo>
                  <a:lnTo>
                    <a:pt x="19" y="316"/>
                  </a:lnTo>
                  <a:lnTo>
                    <a:pt x="144" y="310"/>
                  </a:lnTo>
                  <a:lnTo>
                    <a:pt x="175" y="236"/>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4" name="Freeform 1029"/>
            <p:cNvSpPr>
              <a:spLocks/>
            </p:cNvSpPr>
            <p:nvPr/>
          </p:nvSpPr>
          <p:spPr bwMode="auto">
            <a:xfrm>
              <a:off x="3508" y="1639"/>
              <a:ext cx="396" cy="821"/>
            </a:xfrm>
            <a:custGeom>
              <a:avLst/>
              <a:gdLst>
                <a:gd name="T0" fmla="*/ 111 w 396"/>
                <a:gd name="T1" fmla="*/ 68 h 821"/>
                <a:gd name="T2" fmla="*/ 167 w 396"/>
                <a:gd name="T3" fmla="*/ 19 h 821"/>
                <a:gd name="T4" fmla="*/ 254 w 396"/>
                <a:gd name="T5" fmla="*/ 0 h 821"/>
                <a:gd name="T6" fmla="*/ 328 w 396"/>
                <a:gd name="T7" fmla="*/ 12 h 821"/>
                <a:gd name="T8" fmla="*/ 384 w 396"/>
                <a:gd name="T9" fmla="*/ 62 h 821"/>
                <a:gd name="T10" fmla="*/ 396 w 396"/>
                <a:gd name="T11" fmla="*/ 99 h 821"/>
                <a:gd name="T12" fmla="*/ 396 w 396"/>
                <a:gd name="T13" fmla="*/ 149 h 821"/>
                <a:gd name="T14" fmla="*/ 371 w 396"/>
                <a:gd name="T15" fmla="*/ 193 h 821"/>
                <a:gd name="T16" fmla="*/ 328 w 396"/>
                <a:gd name="T17" fmla="*/ 268 h 821"/>
                <a:gd name="T18" fmla="*/ 309 w 396"/>
                <a:gd name="T19" fmla="*/ 355 h 821"/>
                <a:gd name="T20" fmla="*/ 303 w 396"/>
                <a:gd name="T21" fmla="*/ 430 h 821"/>
                <a:gd name="T22" fmla="*/ 322 w 396"/>
                <a:gd name="T23" fmla="*/ 510 h 821"/>
                <a:gd name="T24" fmla="*/ 371 w 396"/>
                <a:gd name="T25" fmla="*/ 585 h 821"/>
                <a:gd name="T26" fmla="*/ 390 w 396"/>
                <a:gd name="T27" fmla="*/ 659 h 821"/>
                <a:gd name="T28" fmla="*/ 384 w 396"/>
                <a:gd name="T29" fmla="*/ 728 h 821"/>
                <a:gd name="T30" fmla="*/ 347 w 396"/>
                <a:gd name="T31" fmla="*/ 784 h 821"/>
                <a:gd name="T32" fmla="*/ 297 w 396"/>
                <a:gd name="T33" fmla="*/ 815 h 821"/>
                <a:gd name="T34" fmla="*/ 235 w 396"/>
                <a:gd name="T35" fmla="*/ 821 h 821"/>
                <a:gd name="T36" fmla="*/ 161 w 396"/>
                <a:gd name="T37" fmla="*/ 821 h 821"/>
                <a:gd name="T38" fmla="*/ 105 w 396"/>
                <a:gd name="T39" fmla="*/ 790 h 821"/>
                <a:gd name="T40" fmla="*/ 50 w 396"/>
                <a:gd name="T41" fmla="*/ 697 h 821"/>
                <a:gd name="T42" fmla="*/ 12 w 396"/>
                <a:gd name="T43" fmla="*/ 616 h 821"/>
                <a:gd name="T44" fmla="*/ 0 w 396"/>
                <a:gd name="T45" fmla="*/ 492 h 821"/>
                <a:gd name="T46" fmla="*/ 12 w 396"/>
                <a:gd name="T47" fmla="*/ 380 h 821"/>
                <a:gd name="T48" fmla="*/ 37 w 396"/>
                <a:gd name="T49" fmla="*/ 262 h 821"/>
                <a:gd name="T50" fmla="*/ 74 w 396"/>
                <a:gd name="T51" fmla="*/ 143 h 821"/>
                <a:gd name="T52" fmla="*/ 111 w 396"/>
                <a:gd name="T53" fmla="*/ 68 h 8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96"/>
                <a:gd name="T82" fmla="*/ 0 h 821"/>
                <a:gd name="T83" fmla="*/ 396 w 396"/>
                <a:gd name="T84" fmla="*/ 821 h 8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96" h="821">
                  <a:moveTo>
                    <a:pt x="111" y="68"/>
                  </a:moveTo>
                  <a:lnTo>
                    <a:pt x="167" y="19"/>
                  </a:lnTo>
                  <a:lnTo>
                    <a:pt x="254" y="0"/>
                  </a:lnTo>
                  <a:lnTo>
                    <a:pt x="328" y="12"/>
                  </a:lnTo>
                  <a:lnTo>
                    <a:pt x="384" y="62"/>
                  </a:lnTo>
                  <a:lnTo>
                    <a:pt x="396" y="99"/>
                  </a:lnTo>
                  <a:lnTo>
                    <a:pt x="396" y="149"/>
                  </a:lnTo>
                  <a:lnTo>
                    <a:pt x="371" y="193"/>
                  </a:lnTo>
                  <a:lnTo>
                    <a:pt x="328" y="268"/>
                  </a:lnTo>
                  <a:lnTo>
                    <a:pt x="309" y="355"/>
                  </a:lnTo>
                  <a:lnTo>
                    <a:pt x="303" y="430"/>
                  </a:lnTo>
                  <a:lnTo>
                    <a:pt x="322" y="510"/>
                  </a:lnTo>
                  <a:lnTo>
                    <a:pt x="371" y="585"/>
                  </a:lnTo>
                  <a:lnTo>
                    <a:pt x="390" y="659"/>
                  </a:lnTo>
                  <a:lnTo>
                    <a:pt x="384" y="728"/>
                  </a:lnTo>
                  <a:lnTo>
                    <a:pt x="347" y="784"/>
                  </a:lnTo>
                  <a:lnTo>
                    <a:pt x="297" y="815"/>
                  </a:lnTo>
                  <a:lnTo>
                    <a:pt x="235" y="821"/>
                  </a:lnTo>
                  <a:lnTo>
                    <a:pt x="161" y="821"/>
                  </a:lnTo>
                  <a:lnTo>
                    <a:pt x="105" y="790"/>
                  </a:lnTo>
                  <a:lnTo>
                    <a:pt x="50" y="697"/>
                  </a:lnTo>
                  <a:lnTo>
                    <a:pt x="12" y="616"/>
                  </a:lnTo>
                  <a:lnTo>
                    <a:pt x="0" y="492"/>
                  </a:lnTo>
                  <a:lnTo>
                    <a:pt x="12" y="380"/>
                  </a:lnTo>
                  <a:lnTo>
                    <a:pt x="37" y="262"/>
                  </a:lnTo>
                  <a:lnTo>
                    <a:pt x="74" y="143"/>
                  </a:lnTo>
                  <a:lnTo>
                    <a:pt x="111" y="68"/>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5" name="Freeform 1030"/>
            <p:cNvSpPr>
              <a:spLocks/>
            </p:cNvSpPr>
            <p:nvPr/>
          </p:nvSpPr>
          <p:spPr bwMode="auto">
            <a:xfrm>
              <a:off x="3822" y="1665"/>
              <a:ext cx="442" cy="737"/>
            </a:xfrm>
            <a:custGeom>
              <a:avLst/>
              <a:gdLst>
                <a:gd name="T0" fmla="*/ 0 w 442"/>
                <a:gd name="T1" fmla="*/ 37 h 737"/>
                <a:gd name="T2" fmla="*/ 7 w 442"/>
                <a:gd name="T3" fmla="*/ 6 h 737"/>
                <a:gd name="T4" fmla="*/ 75 w 442"/>
                <a:gd name="T5" fmla="*/ 0 h 737"/>
                <a:gd name="T6" fmla="*/ 112 w 442"/>
                <a:gd name="T7" fmla="*/ 31 h 737"/>
                <a:gd name="T8" fmla="*/ 168 w 442"/>
                <a:gd name="T9" fmla="*/ 111 h 737"/>
                <a:gd name="T10" fmla="*/ 244 w 442"/>
                <a:gd name="T11" fmla="*/ 217 h 737"/>
                <a:gd name="T12" fmla="*/ 312 w 442"/>
                <a:gd name="T13" fmla="*/ 292 h 737"/>
                <a:gd name="T14" fmla="*/ 436 w 442"/>
                <a:gd name="T15" fmla="*/ 428 h 737"/>
                <a:gd name="T16" fmla="*/ 442 w 442"/>
                <a:gd name="T17" fmla="*/ 459 h 737"/>
                <a:gd name="T18" fmla="*/ 418 w 442"/>
                <a:gd name="T19" fmla="*/ 477 h 737"/>
                <a:gd name="T20" fmla="*/ 356 w 442"/>
                <a:gd name="T21" fmla="*/ 502 h 737"/>
                <a:gd name="T22" fmla="*/ 269 w 442"/>
                <a:gd name="T23" fmla="*/ 521 h 737"/>
                <a:gd name="T24" fmla="*/ 162 w 442"/>
                <a:gd name="T25" fmla="*/ 527 h 737"/>
                <a:gd name="T26" fmla="*/ 125 w 442"/>
                <a:gd name="T27" fmla="*/ 533 h 737"/>
                <a:gd name="T28" fmla="*/ 112 w 442"/>
                <a:gd name="T29" fmla="*/ 558 h 737"/>
                <a:gd name="T30" fmla="*/ 137 w 442"/>
                <a:gd name="T31" fmla="*/ 601 h 737"/>
                <a:gd name="T32" fmla="*/ 225 w 442"/>
                <a:gd name="T33" fmla="*/ 675 h 737"/>
                <a:gd name="T34" fmla="*/ 287 w 442"/>
                <a:gd name="T35" fmla="*/ 694 h 737"/>
                <a:gd name="T36" fmla="*/ 300 w 442"/>
                <a:gd name="T37" fmla="*/ 718 h 737"/>
                <a:gd name="T38" fmla="*/ 275 w 442"/>
                <a:gd name="T39" fmla="*/ 737 h 737"/>
                <a:gd name="T40" fmla="*/ 219 w 442"/>
                <a:gd name="T41" fmla="*/ 737 h 737"/>
                <a:gd name="T42" fmla="*/ 143 w 442"/>
                <a:gd name="T43" fmla="*/ 694 h 737"/>
                <a:gd name="T44" fmla="*/ 81 w 442"/>
                <a:gd name="T45" fmla="*/ 632 h 737"/>
                <a:gd name="T46" fmla="*/ 44 w 442"/>
                <a:gd name="T47" fmla="*/ 576 h 737"/>
                <a:gd name="T48" fmla="*/ 44 w 442"/>
                <a:gd name="T49" fmla="*/ 533 h 737"/>
                <a:gd name="T50" fmla="*/ 69 w 442"/>
                <a:gd name="T51" fmla="*/ 502 h 737"/>
                <a:gd name="T52" fmla="*/ 106 w 442"/>
                <a:gd name="T53" fmla="*/ 490 h 737"/>
                <a:gd name="T54" fmla="*/ 162 w 442"/>
                <a:gd name="T55" fmla="*/ 483 h 737"/>
                <a:gd name="T56" fmla="*/ 225 w 442"/>
                <a:gd name="T57" fmla="*/ 483 h 737"/>
                <a:gd name="T58" fmla="*/ 300 w 442"/>
                <a:gd name="T59" fmla="*/ 471 h 737"/>
                <a:gd name="T60" fmla="*/ 337 w 442"/>
                <a:gd name="T61" fmla="*/ 459 h 737"/>
                <a:gd name="T62" fmla="*/ 356 w 442"/>
                <a:gd name="T63" fmla="*/ 440 h 737"/>
                <a:gd name="T64" fmla="*/ 349 w 442"/>
                <a:gd name="T65" fmla="*/ 422 h 737"/>
                <a:gd name="T66" fmla="*/ 293 w 442"/>
                <a:gd name="T67" fmla="*/ 372 h 737"/>
                <a:gd name="T68" fmla="*/ 206 w 442"/>
                <a:gd name="T69" fmla="*/ 286 h 737"/>
                <a:gd name="T70" fmla="*/ 125 w 442"/>
                <a:gd name="T71" fmla="*/ 211 h 737"/>
                <a:gd name="T72" fmla="*/ 38 w 442"/>
                <a:gd name="T73" fmla="*/ 130 h 737"/>
                <a:gd name="T74" fmla="*/ 7 w 442"/>
                <a:gd name="T75" fmla="*/ 74 h 737"/>
                <a:gd name="T76" fmla="*/ 0 w 442"/>
                <a:gd name="T77" fmla="*/ 37 h 7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2"/>
                <a:gd name="T118" fmla="*/ 0 h 737"/>
                <a:gd name="T119" fmla="*/ 442 w 442"/>
                <a:gd name="T120" fmla="*/ 737 h 7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2" h="737">
                  <a:moveTo>
                    <a:pt x="0" y="37"/>
                  </a:moveTo>
                  <a:lnTo>
                    <a:pt x="7" y="6"/>
                  </a:lnTo>
                  <a:lnTo>
                    <a:pt x="75" y="0"/>
                  </a:lnTo>
                  <a:lnTo>
                    <a:pt x="112" y="31"/>
                  </a:lnTo>
                  <a:lnTo>
                    <a:pt x="168" y="111"/>
                  </a:lnTo>
                  <a:lnTo>
                    <a:pt x="244" y="217"/>
                  </a:lnTo>
                  <a:lnTo>
                    <a:pt x="312" y="292"/>
                  </a:lnTo>
                  <a:lnTo>
                    <a:pt x="436" y="428"/>
                  </a:lnTo>
                  <a:lnTo>
                    <a:pt x="442" y="459"/>
                  </a:lnTo>
                  <a:lnTo>
                    <a:pt x="418" y="477"/>
                  </a:lnTo>
                  <a:lnTo>
                    <a:pt x="356" y="502"/>
                  </a:lnTo>
                  <a:lnTo>
                    <a:pt x="269" y="521"/>
                  </a:lnTo>
                  <a:lnTo>
                    <a:pt x="162" y="527"/>
                  </a:lnTo>
                  <a:lnTo>
                    <a:pt x="125" y="533"/>
                  </a:lnTo>
                  <a:lnTo>
                    <a:pt x="112" y="558"/>
                  </a:lnTo>
                  <a:lnTo>
                    <a:pt x="137" y="601"/>
                  </a:lnTo>
                  <a:lnTo>
                    <a:pt x="225" y="675"/>
                  </a:lnTo>
                  <a:lnTo>
                    <a:pt x="287" y="694"/>
                  </a:lnTo>
                  <a:lnTo>
                    <a:pt x="300" y="718"/>
                  </a:lnTo>
                  <a:lnTo>
                    <a:pt x="275" y="737"/>
                  </a:lnTo>
                  <a:lnTo>
                    <a:pt x="219" y="737"/>
                  </a:lnTo>
                  <a:lnTo>
                    <a:pt x="143" y="694"/>
                  </a:lnTo>
                  <a:lnTo>
                    <a:pt x="81" y="632"/>
                  </a:lnTo>
                  <a:lnTo>
                    <a:pt x="44" y="576"/>
                  </a:lnTo>
                  <a:lnTo>
                    <a:pt x="44" y="533"/>
                  </a:lnTo>
                  <a:lnTo>
                    <a:pt x="69" y="502"/>
                  </a:lnTo>
                  <a:lnTo>
                    <a:pt x="106" y="490"/>
                  </a:lnTo>
                  <a:lnTo>
                    <a:pt x="162" y="483"/>
                  </a:lnTo>
                  <a:lnTo>
                    <a:pt x="225" y="483"/>
                  </a:lnTo>
                  <a:lnTo>
                    <a:pt x="300" y="471"/>
                  </a:lnTo>
                  <a:lnTo>
                    <a:pt x="337" y="459"/>
                  </a:lnTo>
                  <a:lnTo>
                    <a:pt x="356" y="440"/>
                  </a:lnTo>
                  <a:lnTo>
                    <a:pt x="349" y="422"/>
                  </a:lnTo>
                  <a:lnTo>
                    <a:pt x="293" y="372"/>
                  </a:lnTo>
                  <a:lnTo>
                    <a:pt x="206" y="286"/>
                  </a:lnTo>
                  <a:lnTo>
                    <a:pt x="125" y="211"/>
                  </a:lnTo>
                  <a:lnTo>
                    <a:pt x="38" y="130"/>
                  </a:lnTo>
                  <a:lnTo>
                    <a:pt x="7" y="74"/>
                  </a:lnTo>
                  <a:lnTo>
                    <a:pt x="0" y="37"/>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6" name="Freeform 1031"/>
            <p:cNvSpPr>
              <a:spLocks/>
            </p:cNvSpPr>
            <p:nvPr/>
          </p:nvSpPr>
          <p:spPr bwMode="auto">
            <a:xfrm>
              <a:off x="3537" y="2286"/>
              <a:ext cx="480" cy="1112"/>
            </a:xfrm>
            <a:custGeom>
              <a:avLst/>
              <a:gdLst>
                <a:gd name="T0" fmla="*/ 236 w 480"/>
                <a:gd name="T1" fmla="*/ 0 h 1112"/>
                <a:gd name="T2" fmla="*/ 304 w 480"/>
                <a:gd name="T3" fmla="*/ 13 h 1112"/>
                <a:gd name="T4" fmla="*/ 335 w 480"/>
                <a:gd name="T5" fmla="*/ 62 h 1112"/>
                <a:gd name="T6" fmla="*/ 329 w 480"/>
                <a:gd name="T7" fmla="*/ 180 h 1112"/>
                <a:gd name="T8" fmla="*/ 317 w 480"/>
                <a:gd name="T9" fmla="*/ 305 h 1112"/>
                <a:gd name="T10" fmla="*/ 317 w 480"/>
                <a:gd name="T11" fmla="*/ 435 h 1112"/>
                <a:gd name="T12" fmla="*/ 379 w 480"/>
                <a:gd name="T13" fmla="*/ 590 h 1112"/>
                <a:gd name="T14" fmla="*/ 429 w 480"/>
                <a:gd name="T15" fmla="*/ 702 h 1112"/>
                <a:gd name="T16" fmla="*/ 454 w 480"/>
                <a:gd name="T17" fmla="*/ 814 h 1112"/>
                <a:gd name="T18" fmla="*/ 447 w 480"/>
                <a:gd name="T19" fmla="*/ 913 h 1112"/>
                <a:gd name="T20" fmla="*/ 447 w 480"/>
                <a:gd name="T21" fmla="*/ 950 h 1112"/>
                <a:gd name="T22" fmla="*/ 473 w 480"/>
                <a:gd name="T23" fmla="*/ 988 h 1112"/>
                <a:gd name="T24" fmla="*/ 480 w 480"/>
                <a:gd name="T25" fmla="*/ 1025 h 1112"/>
                <a:gd name="T26" fmla="*/ 460 w 480"/>
                <a:gd name="T27" fmla="*/ 1043 h 1112"/>
                <a:gd name="T28" fmla="*/ 410 w 480"/>
                <a:gd name="T29" fmla="*/ 1031 h 1112"/>
                <a:gd name="T30" fmla="*/ 317 w 480"/>
                <a:gd name="T31" fmla="*/ 1019 h 1112"/>
                <a:gd name="T32" fmla="*/ 205 w 480"/>
                <a:gd name="T33" fmla="*/ 1043 h 1112"/>
                <a:gd name="T34" fmla="*/ 130 w 480"/>
                <a:gd name="T35" fmla="*/ 1087 h 1112"/>
                <a:gd name="T36" fmla="*/ 93 w 480"/>
                <a:gd name="T37" fmla="*/ 1112 h 1112"/>
                <a:gd name="T38" fmla="*/ 55 w 480"/>
                <a:gd name="T39" fmla="*/ 1112 h 1112"/>
                <a:gd name="T40" fmla="*/ 0 w 480"/>
                <a:gd name="T41" fmla="*/ 1031 h 1112"/>
                <a:gd name="T42" fmla="*/ 6 w 480"/>
                <a:gd name="T43" fmla="*/ 1019 h 1112"/>
                <a:gd name="T44" fmla="*/ 118 w 480"/>
                <a:gd name="T45" fmla="*/ 981 h 1112"/>
                <a:gd name="T46" fmla="*/ 248 w 480"/>
                <a:gd name="T47" fmla="*/ 963 h 1112"/>
                <a:gd name="T48" fmla="*/ 342 w 480"/>
                <a:gd name="T49" fmla="*/ 957 h 1112"/>
                <a:gd name="T50" fmla="*/ 398 w 480"/>
                <a:gd name="T51" fmla="*/ 957 h 1112"/>
                <a:gd name="T52" fmla="*/ 410 w 480"/>
                <a:gd name="T53" fmla="*/ 919 h 1112"/>
                <a:gd name="T54" fmla="*/ 391 w 480"/>
                <a:gd name="T55" fmla="*/ 814 h 1112"/>
                <a:gd name="T56" fmla="*/ 348 w 480"/>
                <a:gd name="T57" fmla="*/ 702 h 1112"/>
                <a:gd name="T58" fmla="*/ 279 w 480"/>
                <a:gd name="T59" fmla="*/ 559 h 1112"/>
                <a:gd name="T60" fmla="*/ 223 w 480"/>
                <a:gd name="T61" fmla="*/ 435 h 1112"/>
                <a:gd name="T62" fmla="*/ 199 w 480"/>
                <a:gd name="T63" fmla="*/ 324 h 1112"/>
                <a:gd name="T64" fmla="*/ 192 w 480"/>
                <a:gd name="T65" fmla="*/ 200 h 1112"/>
                <a:gd name="T66" fmla="*/ 192 w 480"/>
                <a:gd name="T67" fmla="*/ 81 h 1112"/>
                <a:gd name="T68" fmla="*/ 217 w 480"/>
                <a:gd name="T69" fmla="*/ 31 h 1112"/>
                <a:gd name="T70" fmla="*/ 236 w 480"/>
                <a:gd name="T71" fmla="*/ 0 h 11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0"/>
                <a:gd name="T109" fmla="*/ 0 h 1112"/>
                <a:gd name="T110" fmla="*/ 480 w 480"/>
                <a:gd name="T111" fmla="*/ 1112 h 11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0" h="1112">
                  <a:moveTo>
                    <a:pt x="236" y="0"/>
                  </a:moveTo>
                  <a:lnTo>
                    <a:pt x="304" y="13"/>
                  </a:lnTo>
                  <a:lnTo>
                    <a:pt x="335" y="62"/>
                  </a:lnTo>
                  <a:lnTo>
                    <a:pt x="329" y="180"/>
                  </a:lnTo>
                  <a:lnTo>
                    <a:pt x="317" y="305"/>
                  </a:lnTo>
                  <a:lnTo>
                    <a:pt x="317" y="435"/>
                  </a:lnTo>
                  <a:lnTo>
                    <a:pt x="379" y="590"/>
                  </a:lnTo>
                  <a:lnTo>
                    <a:pt x="429" y="702"/>
                  </a:lnTo>
                  <a:lnTo>
                    <a:pt x="454" y="814"/>
                  </a:lnTo>
                  <a:lnTo>
                    <a:pt x="447" y="913"/>
                  </a:lnTo>
                  <a:lnTo>
                    <a:pt x="447" y="950"/>
                  </a:lnTo>
                  <a:lnTo>
                    <a:pt x="473" y="988"/>
                  </a:lnTo>
                  <a:lnTo>
                    <a:pt x="480" y="1025"/>
                  </a:lnTo>
                  <a:lnTo>
                    <a:pt x="460" y="1043"/>
                  </a:lnTo>
                  <a:lnTo>
                    <a:pt x="410" y="1031"/>
                  </a:lnTo>
                  <a:lnTo>
                    <a:pt x="317" y="1019"/>
                  </a:lnTo>
                  <a:lnTo>
                    <a:pt x="205" y="1043"/>
                  </a:lnTo>
                  <a:lnTo>
                    <a:pt x="130" y="1087"/>
                  </a:lnTo>
                  <a:lnTo>
                    <a:pt x="93" y="1112"/>
                  </a:lnTo>
                  <a:lnTo>
                    <a:pt x="55" y="1112"/>
                  </a:lnTo>
                  <a:lnTo>
                    <a:pt x="0" y="1031"/>
                  </a:lnTo>
                  <a:lnTo>
                    <a:pt x="6" y="1019"/>
                  </a:lnTo>
                  <a:lnTo>
                    <a:pt x="118" y="981"/>
                  </a:lnTo>
                  <a:lnTo>
                    <a:pt x="248" y="963"/>
                  </a:lnTo>
                  <a:lnTo>
                    <a:pt x="342" y="957"/>
                  </a:lnTo>
                  <a:lnTo>
                    <a:pt x="398" y="957"/>
                  </a:lnTo>
                  <a:lnTo>
                    <a:pt x="410" y="919"/>
                  </a:lnTo>
                  <a:lnTo>
                    <a:pt x="391" y="814"/>
                  </a:lnTo>
                  <a:lnTo>
                    <a:pt x="348" y="702"/>
                  </a:lnTo>
                  <a:lnTo>
                    <a:pt x="279" y="559"/>
                  </a:lnTo>
                  <a:lnTo>
                    <a:pt x="223" y="435"/>
                  </a:lnTo>
                  <a:lnTo>
                    <a:pt x="199" y="324"/>
                  </a:lnTo>
                  <a:lnTo>
                    <a:pt x="192" y="200"/>
                  </a:lnTo>
                  <a:lnTo>
                    <a:pt x="192" y="81"/>
                  </a:lnTo>
                  <a:lnTo>
                    <a:pt x="217" y="31"/>
                  </a:lnTo>
                  <a:lnTo>
                    <a:pt x="236" y="0"/>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7" name="Freeform 1032"/>
            <p:cNvSpPr>
              <a:spLocks/>
            </p:cNvSpPr>
            <p:nvPr/>
          </p:nvSpPr>
          <p:spPr bwMode="auto">
            <a:xfrm>
              <a:off x="3301" y="2315"/>
              <a:ext cx="397" cy="929"/>
            </a:xfrm>
            <a:custGeom>
              <a:avLst/>
              <a:gdLst>
                <a:gd name="T0" fmla="*/ 298 w 397"/>
                <a:gd name="T1" fmla="*/ 0 h 929"/>
                <a:gd name="T2" fmla="*/ 354 w 397"/>
                <a:gd name="T3" fmla="*/ 0 h 929"/>
                <a:gd name="T4" fmla="*/ 372 w 397"/>
                <a:gd name="T5" fmla="*/ 37 h 929"/>
                <a:gd name="T6" fmla="*/ 385 w 397"/>
                <a:gd name="T7" fmla="*/ 118 h 929"/>
                <a:gd name="T8" fmla="*/ 372 w 397"/>
                <a:gd name="T9" fmla="*/ 206 h 929"/>
                <a:gd name="T10" fmla="*/ 341 w 397"/>
                <a:gd name="T11" fmla="*/ 380 h 929"/>
                <a:gd name="T12" fmla="*/ 348 w 397"/>
                <a:gd name="T13" fmla="*/ 455 h 929"/>
                <a:gd name="T14" fmla="*/ 385 w 397"/>
                <a:gd name="T15" fmla="*/ 604 h 929"/>
                <a:gd name="T16" fmla="*/ 397 w 397"/>
                <a:gd name="T17" fmla="*/ 710 h 929"/>
                <a:gd name="T18" fmla="*/ 397 w 397"/>
                <a:gd name="T19" fmla="*/ 792 h 929"/>
                <a:gd name="T20" fmla="*/ 378 w 397"/>
                <a:gd name="T21" fmla="*/ 810 h 929"/>
                <a:gd name="T22" fmla="*/ 323 w 397"/>
                <a:gd name="T23" fmla="*/ 823 h 929"/>
                <a:gd name="T24" fmla="*/ 249 w 397"/>
                <a:gd name="T25" fmla="*/ 841 h 929"/>
                <a:gd name="T26" fmla="*/ 174 w 397"/>
                <a:gd name="T27" fmla="*/ 879 h 929"/>
                <a:gd name="T28" fmla="*/ 99 w 397"/>
                <a:gd name="T29" fmla="*/ 929 h 929"/>
                <a:gd name="T30" fmla="*/ 68 w 397"/>
                <a:gd name="T31" fmla="*/ 929 h 929"/>
                <a:gd name="T32" fmla="*/ 0 w 397"/>
                <a:gd name="T33" fmla="*/ 873 h 929"/>
                <a:gd name="T34" fmla="*/ 6 w 397"/>
                <a:gd name="T35" fmla="*/ 848 h 929"/>
                <a:gd name="T36" fmla="*/ 93 w 397"/>
                <a:gd name="T37" fmla="*/ 810 h 929"/>
                <a:gd name="T38" fmla="*/ 242 w 397"/>
                <a:gd name="T39" fmla="*/ 772 h 929"/>
                <a:gd name="T40" fmla="*/ 310 w 397"/>
                <a:gd name="T41" fmla="*/ 747 h 929"/>
                <a:gd name="T42" fmla="*/ 323 w 397"/>
                <a:gd name="T43" fmla="*/ 722 h 929"/>
                <a:gd name="T44" fmla="*/ 323 w 397"/>
                <a:gd name="T45" fmla="*/ 616 h 929"/>
                <a:gd name="T46" fmla="*/ 298 w 397"/>
                <a:gd name="T47" fmla="*/ 480 h 929"/>
                <a:gd name="T48" fmla="*/ 286 w 397"/>
                <a:gd name="T49" fmla="*/ 392 h 929"/>
                <a:gd name="T50" fmla="*/ 273 w 397"/>
                <a:gd name="T51" fmla="*/ 256 h 929"/>
                <a:gd name="T52" fmla="*/ 267 w 397"/>
                <a:gd name="T53" fmla="*/ 105 h 929"/>
                <a:gd name="T54" fmla="*/ 273 w 397"/>
                <a:gd name="T55" fmla="*/ 37 h 929"/>
                <a:gd name="T56" fmla="*/ 298 w 397"/>
                <a:gd name="T57" fmla="*/ 0 h 9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7"/>
                <a:gd name="T88" fmla="*/ 0 h 929"/>
                <a:gd name="T89" fmla="*/ 397 w 397"/>
                <a:gd name="T90" fmla="*/ 929 h 9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7" h="929">
                  <a:moveTo>
                    <a:pt x="298" y="0"/>
                  </a:moveTo>
                  <a:lnTo>
                    <a:pt x="354" y="0"/>
                  </a:lnTo>
                  <a:lnTo>
                    <a:pt x="372" y="37"/>
                  </a:lnTo>
                  <a:lnTo>
                    <a:pt x="385" y="118"/>
                  </a:lnTo>
                  <a:lnTo>
                    <a:pt x="372" y="206"/>
                  </a:lnTo>
                  <a:lnTo>
                    <a:pt x="341" y="380"/>
                  </a:lnTo>
                  <a:lnTo>
                    <a:pt x="348" y="455"/>
                  </a:lnTo>
                  <a:lnTo>
                    <a:pt x="385" y="604"/>
                  </a:lnTo>
                  <a:lnTo>
                    <a:pt x="397" y="710"/>
                  </a:lnTo>
                  <a:lnTo>
                    <a:pt x="397" y="792"/>
                  </a:lnTo>
                  <a:lnTo>
                    <a:pt x="378" y="810"/>
                  </a:lnTo>
                  <a:lnTo>
                    <a:pt x="323" y="823"/>
                  </a:lnTo>
                  <a:lnTo>
                    <a:pt x="249" y="841"/>
                  </a:lnTo>
                  <a:lnTo>
                    <a:pt x="174" y="879"/>
                  </a:lnTo>
                  <a:lnTo>
                    <a:pt x="99" y="929"/>
                  </a:lnTo>
                  <a:lnTo>
                    <a:pt x="68" y="929"/>
                  </a:lnTo>
                  <a:lnTo>
                    <a:pt x="0" y="873"/>
                  </a:lnTo>
                  <a:lnTo>
                    <a:pt x="6" y="848"/>
                  </a:lnTo>
                  <a:lnTo>
                    <a:pt x="93" y="810"/>
                  </a:lnTo>
                  <a:lnTo>
                    <a:pt x="242" y="772"/>
                  </a:lnTo>
                  <a:lnTo>
                    <a:pt x="310" y="747"/>
                  </a:lnTo>
                  <a:lnTo>
                    <a:pt x="323" y="722"/>
                  </a:lnTo>
                  <a:lnTo>
                    <a:pt x="323" y="616"/>
                  </a:lnTo>
                  <a:lnTo>
                    <a:pt x="298" y="480"/>
                  </a:lnTo>
                  <a:lnTo>
                    <a:pt x="286" y="392"/>
                  </a:lnTo>
                  <a:lnTo>
                    <a:pt x="273" y="256"/>
                  </a:lnTo>
                  <a:lnTo>
                    <a:pt x="267" y="105"/>
                  </a:lnTo>
                  <a:lnTo>
                    <a:pt x="273" y="37"/>
                  </a:lnTo>
                  <a:lnTo>
                    <a:pt x="298" y="0"/>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8" name="Freeform 1033"/>
            <p:cNvSpPr>
              <a:spLocks/>
            </p:cNvSpPr>
            <p:nvPr/>
          </p:nvSpPr>
          <p:spPr bwMode="auto">
            <a:xfrm>
              <a:off x="3824" y="945"/>
              <a:ext cx="458" cy="544"/>
            </a:xfrm>
            <a:custGeom>
              <a:avLst/>
              <a:gdLst>
                <a:gd name="T0" fmla="*/ 121 w 458"/>
                <a:gd name="T1" fmla="*/ 386 h 544"/>
                <a:gd name="T2" fmla="*/ 59 w 458"/>
                <a:gd name="T3" fmla="*/ 276 h 544"/>
                <a:gd name="T4" fmla="*/ 22 w 458"/>
                <a:gd name="T5" fmla="*/ 183 h 544"/>
                <a:gd name="T6" fmla="*/ 0 w 458"/>
                <a:gd name="T7" fmla="*/ 81 h 544"/>
                <a:gd name="T8" fmla="*/ 9 w 458"/>
                <a:gd name="T9" fmla="*/ 40 h 544"/>
                <a:gd name="T10" fmla="*/ 40 w 458"/>
                <a:gd name="T11" fmla="*/ 40 h 544"/>
                <a:gd name="T12" fmla="*/ 78 w 458"/>
                <a:gd name="T13" fmla="*/ 71 h 544"/>
                <a:gd name="T14" fmla="*/ 115 w 458"/>
                <a:gd name="T15" fmla="*/ 115 h 544"/>
                <a:gd name="T16" fmla="*/ 228 w 458"/>
                <a:gd name="T17" fmla="*/ 53 h 544"/>
                <a:gd name="T18" fmla="*/ 287 w 458"/>
                <a:gd name="T19" fmla="*/ 0 h 544"/>
                <a:gd name="T20" fmla="*/ 340 w 458"/>
                <a:gd name="T21" fmla="*/ 34 h 544"/>
                <a:gd name="T22" fmla="*/ 399 w 458"/>
                <a:gd name="T23" fmla="*/ 112 h 544"/>
                <a:gd name="T24" fmla="*/ 443 w 458"/>
                <a:gd name="T25" fmla="*/ 223 h 544"/>
                <a:gd name="T26" fmla="*/ 458 w 458"/>
                <a:gd name="T27" fmla="*/ 296 h 544"/>
                <a:gd name="T28" fmla="*/ 458 w 458"/>
                <a:gd name="T29" fmla="*/ 321 h 544"/>
                <a:gd name="T30" fmla="*/ 399 w 458"/>
                <a:gd name="T31" fmla="*/ 339 h 544"/>
                <a:gd name="T32" fmla="*/ 318 w 458"/>
                <a:gd name="T33" fmla="*/ 389 h 544"/>
                <a:gd name="T34" fmla="*/ 281 w 458"/>
                <a:gd name="T35" fmla="*/ 411 h 544"/>
                <a:gd name="T36" fmla="*/ 312 w 458"/>
                <a:gd name="T37" fmla="*/ 498 h 544"/>
                <a:gd name="T38" fmla="*/ 300 w 458"/>
                <a:gd name="T39" fmla="*/ 538 h 544"/>
                <a:gd name="T40" fmla="*/ 275 w 458"/>
                <a:gd name="T41" fmla="*/ 544 h 544"/>
                <a:gd name="T42" fmla="*/ 206 w 458"/>
                <a:gd name="T43" fmla="*/ 488 h 544"/>
                <a:gd name="T44" fmla="*/ 121 w 458"/>
                <a:gd name="T45" fmla="*/ 386 h 5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8"/>
                <a:gd name="T70" fmla="*/ 0 h 544"/>
                <a:gd name="T71" fmla="*/ 458 w 458"/>
                <a:gd name="T72" fmla="*/ 544 h 5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8" h="544">
                  <a:moveTo>
                    <a:pt x="121" y="386"/>
                  </a:moveTo>
                  <a:lnTo>
                    <a:pt x="59" y="276"/>
                  </a:lnTo>
                  <a:lnTo>
                    <a:pt x="22" y="183"/>
                  </a:lnTo>
                  <a:lnTo>
                    <a:pt x="0" y="81"/>
                  </a:lnTo>
                  <a:lnTo>
                    <a:pt x="9" y="40"/>
                  </a:lnTo>
                  <a:lnTo>
                    <a:pt x="40" y="40"/>
                  </a:lnTo>
                  <a:lnTo>
                    <a:pt x="78" y="71"/>
                  </a:lnTo>
                  <a:lnTo>
                    <a:pt x="115" y="115"/>
                  </a:lnTo>
                  <a:lnTo>
                    <a:pt x="228" y="53"/>
                  </a:lnTo>
                  <a:lnTo>
                    <a:pt x="287" y="0"/>
                  </a:lnTo>
                  <a:lnTo>
                    <a:pt x="340" y="34"/>
                  </a:lnTo>
                  <a:lnTo>
                    <a:pt x="399" y="112"/>
                  </a:lnTo>
                  <a:lnTo>
                    <a:pt x="443" y="223"/>
                  </a:lnTo>
                  <a:lnTo>
                    <a:pt x="458" y="296"/>
                  </a:lnTo>
                  <a:lnTo>
                    <a:pt x="458" y="321"/>
                  </a:lnTo>
                  <a:lnTo>
                    <a:pt x="399" y="339"/>
                  </a:lnTo>
                  <a:lnTo>
                    <a:pt x="318" y="389"/>
                  </a:lnTo>
                  <a:lnTo>
                    <a:pt x="281" y="411"/>
                  </a:lnTo>
                  <a:lnTo>
                    <a:pt x="312" y="498"/>
                  </a:lnTo>
                  <a:lnTo>
                    <a:pt x="300" y="538"/>
                  </a:lnTo>
                  <a:lnTo>
                    <a:pt x="275" y="544"/>
                  </a:lnTo>
                  <a:lnTo>
                    <a:pt x="206" y="488"/>
                  </a:lnTo>
                  <a:lnTo>
                    <a:pt x="121" y="386"/>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9" name="Freeform 1034"/>
            <p:cNvSpPr>
              <a:spLocks/>
            </p:cNvSpPr>
            <p:nvPr/>
          </p:nvSpPr>
          <p:spPr bwMode="auto">
            <a:xfrm>
              <a:off x="3288" y="926"/>
              <a:ext cx="567" cy="850"/>
            </a:xfrm>
            <a:custGeom>
              <a:avLst/>
              <a:gdLst>
                <a:gd name="T0" fmla="*/ 349 w 567"/>
                <a:gd name="T1" fmla="*/ 850 h 850"/>
                <a:gd name="T2" fmla="*/ 380 w 567"/>
                <a:gd name="T3" fmla="*/ 813 h 850"/>
                <a:gd name="T4" fmla="*/ 368 w 567"/>
                <a:gd name="T5" fmla="*/ 758 h 850"/>
                <a:gd name="T6" fmla="*/ 343 w 567"/>
                <a:gd name="T7" fmla="*/ 683 h 850"/>
                <a:gd name="T8" fmla="*/ 250 w 567"/>
                <a:gd name="T9" fmla="*/ 596 h 850"/>
                <a:gd name="T10" fmla="*/ 156 w 567"/>
                <a:gd name="T11" fmla="*/ 516 h 850"/>
                <a:gd name="T12" fmla="*/ 112 w 567"/>
                <a:gd name="T13" fmla="*/ 429 h 850"/>
                <a:gd name="T14" fmla="*/ 93 w 567"/>
                <a:gd name="T15" fmla="*/ 292 h 850"/>
                <a:gd name="T16" fmla="*/ 200 w 567"/>
                <a:gd name="T17" fmla="*/ 255 h 850"/>
                <a:gd name="T18" fmla="*/ 368 w 567"/>
                <a:gd name="T19" fmla="*/ 236 h 850"/>
                <a:gd name="T20" fmla="*/ 436 w 567"/>
                <a:gd name="T21" fmla="*/ 242 h 850"/>
                <a:gd name="T22" fmla="*/ 455 w 567"/>
                <a:gd name="T23" fmla="*/ 261 h 850"/>
                <a:gd name="T24" fmla="*/ 486 w 567"/>
                <a:gd name="T25" fmla="*/ 230 h 850"/>
                <a:gd name="T26" fmla="*/ 474 w 567"/>
                <a:gd name="T27" fmla="*/ 199 h 850"/>
                <a:gd name="T28" fmla="*/ 505 w 567"/>
                <a:gd name="T29" fmla="*/ 118 h 850"/>
                <a:gd name="T30" fmla="*/ 517 w 567"/>
                <a:gd name="T31" fmla="*/ 87 h 850"/>
                <a:gd name="T32" fmla="*/ 542 w 567"/>
                <a:gd name="T33" fmla="*/ 38 h 850"/>
                <a:gd name="T34" fmla="*/ 567 w 567"/>
                <a:gd name="T35" fmla="*/ 38 h 850"/>
                <a:gd name="T36" fmla="*/ 567 w 567"/>
                <a:gd name="T37" fmla="*/ 13 h 850"/>
                <a:gd name="T38" fmla="*/ 517 w 567"/>
                <a:gd name="T39" fmla="*/ 0 h 850"/>
                <a:gd name="T40" fmla="*/ 486 w 567"/>
                <a:gd name="T41" fmla="*/ 56 h 850"/>
                <a:gd name="T42" fmla="*/ 443 w 567"/>
                <a:gd name="T43" fmla="*/ 137 h 850"/>
                <a:gd name="T44" fmla="*/ 387 w 567"/>
                <a:gd name="T45" fmla="*/ 174 h 850"/>
                <a:gd name="T46" fmla="*/ 300 w 567"/>
                <a:gd name="T47" fmla="*/ 186 h 850"/>
                <a:gd name="T48" fmla="*/ 143 w 567"/>
                <a:gd name="T49" fmla="*/ 205 h 850"/>
                <a:gd name="T50" fmla="*/ 19 w 567"/>
                <a:gd name="T51" fmla="*/ 242 h 850"/>
                <a:gd name="T52" fmla="*/ 0 w 567"/>
                <a:gd name="T53" fmla="*/ 273 h 850"/>
                <a:gd name="T54" fmla="*/ 12 w 567"/>
                <a:gd name="T55" fmla="*/ 373 h 850"/>
                <a:gd name="T56" fmla="*/ 56 w 567"/>
                <a:gd name="T57" fmla="*/ 510 h 850"/>
                <a:gd name="T58" fmla="*/ 118 w 567"/>
                <a:gd name="T59" fmla="*/ 621 h 850"/>
                <a:gd name="T60" fmla="*/ 181 w 567"/>
                <a:gd name="T61" fmla="*/ 720 h 850"/>
                <a:gd name="T62" fmla="*/ 237 w 567"/>
                <a:gd name="T63" fmla="*/ 789 h 850"/>
                <a:gd name="T64" fmla="*/ 293 w 567"/>
                <a:gd name="T65" fmla="*/ 838 h 850"/>
                <a:gd name="T66" fmla="*/ 349 w 567"/>
                <a:gd name="T67" fmla="*/ 850 h 8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7"/>
                <a:gd name="T103" fmla="*/ 0 h 850"/>
                <a:gd name="T104" fmla="*/ 567 w 567"/>
                <a:gd name="T105" fmla="*/ 850 h 8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7" h="850">
                  <a:moveTo>
                    <a:pt x="349" y="850"/>
                  </a:moveTo>
                  <a:lnTo>
                    <a:pt x="380" y="813"/>
                  </a:lnTo>
                  <a:lnTo>
                    <a:pt x="368" y="758"/>
                  </a:lnTo>
                  <a:lnTo>
                    <a:pt x="343" y="683"/>
                  </a:lnTo>
                  <a:lnTo>
                    <a:pt x="250" y="596"/>
                  </a:lnTo>
                  <a:lnTo>
                    <a:pt x="156" y="516"/>
                  </a:lnTo>
                  <a:lnTo>
                    <a:pt x="112" y="429"/>
                  </a:lnTo>
                  <a:lnTo>
                    <a:pt x="93" y="292"/>
                  </a:lnTo>
                  <a:lnTo>
                    <a:pt x="200" y="255"/>
                  </a:lnTo>
                  <a:lnTo>
                    <a:pt x="368" y="236"/>
                  </a:lnTo>
                  <a:lnTo>
                    <a:pt x="436" y="242"/>
                  </a:lnTo>
                  <a:lnTo>
                    <a:pt x="455" y="261"/>
                  </a:lnTo>
                  <a:lnTo>
                    <a:pt x="486" y="230"/>
                  </a:lnTo>
                  <a:lnTo>
                    <a:pt x="474" y="199"/>
                  </a:lnTo>
                  <a:lnTo>
                    <a:pt x="505" y="118"/>
                  </a:lnTo>
                  <a:lnTo>
                    <a:pt x="517" y="87"/>
                  </a:lnTo>
                  <a:lnTo>
                    <a:pt x="542" y="38"/>
                  </a:lnTo>
                  <a:lnTo>
                    <a:pt x="567" y="38"/>
                  </a:lnTo>
                  <a:lnTo>
                    <a:pt x="567" y="13"/>
                  </a:lnTo>
                  <a:lnTo>
                    <a:pt x="517" y="0"/>
                  </a:lnTo>
                  <a:lnTo>
                    <a:pt x="486" y="56"/>
                  </a:lnTo>
                  <a:lnTo>
                    <a:pt x="443" y="137"/>
                  </a:lnTo>
                  <a:lnTo>
                    <a:pt x="387" y="174"/>
                  </a:lnTo>
                  <a:lnTo>
                    <a:pt x="300" y="186"/>
                  </a:lnTo>
                  <a:lnTo>
                    <a:pt x="143" y="205"/>
                  </a:lnTo>
                  <a:lnTo>
                    <a:pt x="19" y="242"/>
                  </a:lnTo>
                  <a:lnTo>
                    <a:pt x="0" y="273"/>
                  </a:lnTo>
                  <a:lnTo>
                    <a:pt x="12" y="373"/>
                  </a:lnTo>
                  <a:lnTo>
                    <a:pt x="56" y="510"/>
                  </a:lnTo>
                  <a:lnTo>
                    <a:pt x="118" y="621"/>
                  </a:lnTo>
                  <a:lnTo>
                    <a:pt x="181" y="720"/>
                  </a:lnTo>
                  <a:lnTo>
                    <a:pt x="237" y="789"/>
                  </a:lnTo>
                  <a:lnTo>
                    <a:pt x="293" y="838"/>
                  </a:lnTo>
                  <a:lnTo>
                    <a:pt x="349" y="850"/>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grpSp>
      <p:grpSp>
        <p:nvGrpSpPr>
          <p:cNvPr id="3" name="Group 1035"/>
          <p:cNvGrpSpPr>
            <a:grpSpLocks/>
          </p:cNvGrpSpPr>
          <p:nvPr/>
        </p:nvGrpSpPr>
        <p:grpSpPr bwMode="auto">
          <a:xfrm>
            <a:off x="7239000" y="2971800"/>
            <a:ext cx="1143000" cy="1219200"/>
            <a:chOff x="4560" y="1872"/>
            <a:chExt cx="720" cy="768"/>
          </a:xfrm>
        </p:grpSpPr>
        <p:sp>
          <p:nvSpPr>
            <p:cNvPr id="26630" name="AutoShape 1036"/>
            <p:cNvSpPr>
              <a:spLocks noChangeArrowheads="1"/>
            </p:cNvSpPr>
            <p:nvPr/>
          </p:nvSpPr>
          <p:spPr bwMode="auto">
            <a:xfrm>
              <a:off x="4560" y="1872"/>
              <a:ext cx="720" cy="768"/>
            </a:xfrm>
            <a:prstGeom prst="cloudCallout">
              <a:avLst>
                <a:gd name="adj1" fmla="val -7083"/>
                <a:gd name="adj2" fmla="val 76301"/>
              </a:avLst>
            </a:prstGeom>
            <a:solidFill>
              <a:srgbClr val="FFCCCC">
                <a:alpha val="50195"/>
              </a:srgbClr>
            </a:solidFill>
            <a:ln w="9525">
              <a:solidFill>
                <a:schemeClr val="tx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1" name="Freeform 1037"/>
            <p:cNvSpPr>
              <a:spLocks/>
            </p:cNvSpPr>
            <p:nvPr/>
          </p:nvSpPr>
          <p:spPr bwMode="auto">
            <a:xfrm>
              <a:off x="4800" y="2016"/>
              <a:ext cx="312" cy="384"/>
            </a:xfrm>
            <a:custGeom>
              <a:avLst/>
              <a:gdLst>
                <a:gd name="T0" fmla="*/ 111 w 626"/>
                <a:gd name="T1" fmla="*/ 768 h 768"/>
                <a:gd name="T2" fmla="*/ 111 w 626"/>
                <a:gd name="T3" fmla="*/ 637 h 768"/>
                <a:gd name="T4" fmla="*/ 115 w 626"/>
                <a:gd name="T5" fmla="*/ 609 h 768"/>
                <a:gd name="T6" fmla="*/ 125 w 626"/>
                <a:gd name="T7" fmla="*/ 589 h 768"/>
                <a:gd name="T8" fmla="*/ 137 w 626"/>
                <a:gd name="T9" fmla="*/ 570 h 768"/>
                <a:gd name="T10" fmla="*/ 153 w 626"/>
                <a:gd name="T11" fmla="*/ 549 h 768"/>
                <a:gd name="T12" fmla="*/ 171 w 626"/>
                <a:gd name="T13" fmla="*/ 528 h 768"/>
                <a:gd name="T14" fmla="*/ 189 w 626"/>
                <a:gd name="T15" fmla="*/ 508 h 768"/>
                <a:gd name="T16" fmla="*/ 210 w 626"/>
                <a:gd name="T17" fmla="*/ 487 h 768"/>
                <a:gd name="T18" fmla="*/ 231 w 626"/>
                <a:gd name="T19" fmla="*/ 466 h 768"/>
                <a:gd name="T20" fmla="*/ 251 w 626"/>
                <a:gd name="T21" fmla="*/ 444 h 768"/>
                <a:gd name="T22" fmla="*/ 270 w 626"/>
                <a:gd name="T23" fmla="*/ 423 h 768"/>
                <a:gd name="T24" fmla="*/ 288 w 626"/>
                <a:gd name="T25" fmla="*/ 402 h 768"/>
                <a:gd name="T26" fmla="*/ 303 w 626"/>
                <a:gd name="T27" fmla="*/ 380 h 768"/>
                <a:gd name="T28" fmla="*/ 316 w 626"/>
                <a:gd name="T29" fmla="*/ 359 h 768"/>
                <a:gd name="T30" fmla="*/ 325 w 626"/>
                <a:gd name="T31" fmla="*/ 338 h 768"/>
                <a:gd name="T32" fmla="*/ 331 w 626"/>
                <a:gd name="T33" fmla="*/ 306 h 768"/>
                <a:gd name="T34" fmla="*/ 324 w 626"/>
                <a:gd name="T35" fmla="*/ 268 h 768"/>
                <a:gd name="T36" fmla="*/ 314 w 626"/>
                <a:gd name="T37" fmla="*/ 247 h 768"/>
                <a:gd name="T38" fmla="*/ 281 w 626"/>
                <a:gd name="T39" fmla="*/ 216 h 768"/>
                <a:gd name="T40" fmla="*/ 261 w 626"/>
                <a:gd name="T41" fmla="*/ 206 h 768"/>
                <a:gd name="T42" fmla="*/ 238 w 626"/>
                <a:gd name="T43" fmla="*/ 198 h 768"/>
                <a:gd name="T44" fmla="*/ 211 w 626"/>
                <a:gd name="T45" fmla="*/ 193 h 768"/>
                <a:gd name="T46" fmla="*/ 185 w 626"/>
                <a:gd name="T47" fmla="*/ 190 h 768"/>
                <a:gd name="T48" fmla="*/ 157 w 626"/>
                <a:gd name="T49" fmla="*/ 188 h 768"/>
                <a:gd name="T50" fmla="*/ 129 w 626"/>
                <a:gd name="T51" fmla="*/ 188 h 768"/>
                <a:gd name="T52" fmla="*/ 102 w 626"/>
                <a:gd name="T53" fmla="*/ 191 h 768"/>
                <a:gd name="T54" fmla="*/ 76 w 626"/>
                <a:gd name="T55" fmla="*/ 193 h 768"/>
                <a:gd name="T56" fmla="*/ 51 w 626"/>
                <a:gd name="T57" fmla="*/ 198 h 768"/>
                <a:gd name="T58" fmla="*/ 28 w 626"/>
                <a:gd name="T59" fmla="*/ 201 h 768"/>
                <a:gd name="T60" fmla="*/ 0 w 626"/>
                <a:gd name="T61" fmla="*/ 207 h 768"/>
                <a:gd name="T62" fmla="*/ 0 w 626"/>
                <a:gd name="T63" fmla="*/ 20 h 768"/>
                <a:gd name="T64" fmla="*/ 35 w 626"/>
                <a:gd name="T65" fmla="*/ 15 h 768"/>
                <a:gd name="T66" fmla="*/ 102 w 626"/>
                <a:gd name="T67" fmla="*/ 6 h 768"/>
                <a:gd name="T68" fmla="*/ 166 w 626"/>
                <a:gd name="T69" fmla="*/ 1 h 768"/>
                <a:gd name="T70" fmla="*/ 227 w 626"/>
                <a:gd name="T71" fmla="*/ 0 h 768"/>
                <a:gd name="T72" fmla="*/ 284 w 626"/>
                <a:gd name="T73" fmla="*/ 1 h 768"/>
                <a:gd name="T74" fmla="*/ 338 w 626"/>
                <a:gd name="T75" fmla="*/ 6 h 768"/>
                <a:gd name="T76" fmla="*/ 387 w 626"/>
                <a:gd name="T77" fmla="*/ 16 h 768"/>
                <a:gd name="T78" fmla="*/ 471 w 626"/>
                <a:gd name="T79" fmla="*/ 44 h 768"/>
                <a:gd name="T80" fmla="*/ 508 w 626"/>
                <a:gd name="T81" fmla="*/ 63 h 768"/>
                <a:gd name="T82" fmla="*/ 541 w 626"/>
                <a:gd name="T83" fmla="*/ 86 h 768"/>
                <a:gd name="T84" fmla="*/ 568 w 626"/>
                <a:gd name="T85" fmla="*/ 112 h 768"/>
                <a:gd name="T86" fmla="*/ 590 w 626"/>
                <a:gd name="T87" fmla="*/ 142 h 768"/>
                <a:gd name="T88" fmla="*/ 607 w 626"/>
                <a:gd name="T89" fmla="*/ 176 h 768"/>
                <a:gd name="T90" fmla="*/ 619 w 626"/>
                <a:gd name="T91" fmla="*/ 213 h 768"/>
                <a:gd name="T92" fmla="*/ 626 w 626"/>
                <a:gd name="T93" fmla="*/ 273 h 768"/>
                <a:gd name="T94" fmla="*/ 625 w 626"/>
                <a:gd name="T95" fmla="*/ 293 h 768"/>
                <a:gd name="T96" fmla="*/ 619 w 626"/>
                <a:gd name="T97" fmla="*/ 330 h 768"/>
                <a:gd name="T98" fmla="*/ 607 w 626"/>
                <a:gd name="T99" fmla="*/ 365 h 768"/>
                <a:gd name="T100" fmla="*/ 591 w 626"/>
                <a:gd name="T101" fmla="*/ 395 h 768"/>
                <a:gd name="T102" fmla="*/ 572 w 626"/>
                <a:gd name="T103" fmla="*/ 422 h 768"/>
                <a:gd name="T104" fmla="*/ 550 w 626"/>
                <a:gd name="T105" fmla="*/ 448 h 768"/>
                <a:gd name="T106" fmla="*/ 526 w 626"/>
                <a:gd name="T107" fmla="*/ 471 h 768"/>
                <a:gd name="T108" fmla="*/ 500 w 626"/>
                <a:gd name="T109" fmla="*/ 491 h 768"/>
                <a:gd name="T110" fmla="*/ 475 w 626"/>
                <a:gd name="T111" fmla="*/ 511 h 768"/>
                <a:gd name="T112" fmla="*/ 450 w 626"/>
                <a:gd name="T113" fmla="*/ 529 h 768"/>
                <a:gd name="T114" fmla="*/ 425 w 626"/>
                <a:gd name="T115" fmla="*/ 548 h 768"/>
                <a:gd name="T116" fmla="*/ 386 w 626"/>
                <a:gd name="T117" fmla="*/ 582 h 768"/>
                <a:gd name="T118" fmla="*/ 359 w 626"/>
                <a:gd name="T119" fmla="*/ 618 h 768"/>
                <a:gd name="T120" fmla="*/ 353 w 626"/>
                <a:gd name="T121" fmla="*/ 647 h 768"/>
                <a:gd name="T122" fmla="*/ 353 w 626"/>
                <a:gd name="T123" fmla="*/ 768 h 768"/>
                <a:gd name="T124" fmla="*/ 111 w 626"/>
                <a:gd name="T125" fmla="*/ 768 h 7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26"/>
                <a:gd name="T190" fmla="*/ 0 h 768"/>
                <a:gd name="T191" fmla="*/ 626 w 626"/>
                <a:gd name="T192" fmla="*/ 768 h 76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26" h="768">
                  <a:moveTo>
                    <a:pt x="111" y="768"/>
                  </a:moveTo>
                  <a:lnTo>
                    <a:pt x="111" y="637"/>
                  </a:lnTo>
                  <a:lnTo>
                    <a:pt x="115" y="609"/>
                  </a:lnTo>
                  <a:lnTo>
                    <a:pt x="125" y="589"/>
                  </a:lnTo>
                  <a:lnTo>
                    <a:pt x="137" y="570"/>
                  </a:lnTo>
                  <a:lnTo>
                    <a:pt x="153" y="549"/>
                  </a:lnTo>
                  <a:lnTo>
                    <a:pt x="171" y="528"/>
                  </a:lnTo>
                  <a:lnTo>
                    <a:pt x="189" y="508"/>
                  </a:lnTo>
                  <a:lnTo>
                    <a:pt x="210" y="487"/>
                  </a:lnTo>
                  <a:lnTo>
                    <a:pt x="231" y="466"/>
                  </a:lnTo>
                  <a:lnTo>
                    <a:pt x="251" y="444"/>
                  </a:lnTo>
                  <a:lnTo>
                    <a:pt x="270" y="423"/>
                  </a:lnTo>
                  <a:lnTo>
                    <a:pt x="288" y="402"/>
                  </a:lnTo>
                  <a:lnTo>
                    <a:pt x="303" y="380"/>
                  </a:lnTo>
                  <a:lnTo>
                    <a:pt x="316" y="359"/>
                  </a:lnTo>
                  <a:lnTo>
                    <a:pt x="325" y="338"/>
                  </a:lnTo>
                  <a:lnTo>
                    <a:pt x="331" y="306"/>
                  </a:lnTo>
                  <a:lnTo>
                    <a:pt x="324" y="268"/>
                  </a:lnTo>
                  <a:lnTo>
                    <a:pt x="314" y="247"/>
                  </a:lnTo>
                  <a:lnTo>
                    <a:pt x="281" y="216"/>
                  </a:lnTo>
                  <a:lnTo>
                    <a:pt x="261" y="206"/>
                  </a:lnTo>
                  <a:lnTo>
                    <a:pt x="238" y="198"/>
                  </a:lnTo>
                  <a:lnTo>
                    <a:pt x="211" y="193"/>
                  </a:lnTo>
                  <a:lnTo>
                    <a:pt x="185" y="190"/>
                  </a:lnTo>
                  <a:lnTo>
                    <a:pt x="157" y="188"/>
                  </a:lnTo>
                  <a:lnTo>
                    <a:pt x="129" y="188"/>
                  </a:lnTo>
                  <a:lnTo>
                    <a:pt x="102" y="191"/>
                  </a:lnTo>
                  <a:lnTo>
                    <a:pt x="76" y="193"/>
                  </a:lnTo>
                  <a:lnTo>
                    <a:pt x="51" y="198"/>
                  </a:lnTo>
                  <a:lnTo>
                    <a:pt x="28" y="201"/>
                  </a:lnTo>
                  <a:lnTo>
                    <a:pt x="0" y="207"/>
                  </a:lnTo>
                  <a:lnTo>
                    <a:pt x="0" y="20"/>
                  </a:lnTo>
                  <a:lnTo>
                    <a:pt x="35" y="15"/>
                  </a:lnTo>
                  <a:lnTo>
                    <a:pt x="102" y="6"/>
                  </a:lnTo>
                  <a:lnTo>
                    <a:pt x="166" y="1"/>
                  </a:lnTo>
                  <a:lnTo>
                    <a:pt x="227" y="0"/>
                  </a:lnTo>
                  <a:lnTo>
                    <a:pt x="284" y="1"/>
                  </a:lnTo>
                  <a:lnTo>
                    <a:pt x="338" y="6"/>
                  </a:lnTo>
                  <a:lnTo>
                    <a:pt x="387" y="16"/>
                  </a:lnTo>
                  <a:lnTo>
                    <a:pt x="471" y="44"/>
                  </a:lnTo>
                  <a:lnTo>
                    <a:pt x="508" y="63"/>
                  </a:lnTo>
                  <a:lnTo>
                    <a:pt x="541" y="86"/>
                  </a:lnTo>
                  <a:lnTo>
                    <a:pt x="568" y="112"/>
                  </a:lnTo>
                  <a:lnTo>
                    <a:pt x="590" y="142"/>
                  </a:lnTo>
                  <a:lnTo>
                    <a:pt x="607" y="176"/>
                  </a:lnTo>
                  <a:lnTo>
                    <a:pt x="619" y="213"/>
                  </a:lnTo>
                  <a:lnTo>
                    <a:pt x="626" y="273"/>
                  </a:lnTo>
                  <a:lnTo>
                    <a:pt x="625" y="293"/>
                  </a:lnTo>
                  <a:lnTo>
                    <a:pt x="619" y="330"/>
                  </a:lnTo>
                  <a:lnTo>
                    <a:pt x="607" y="365"/>
                  </a:lnTo>
                  <a:lnTo>
                    <a:pt x="591" y="395"/>
                  </a:lnTo>
                  <a:lnTo>
                    <a:pt x="572" y="422"/>
                  </a:lnTo>
                  <a:lnTo>
                    <a:pt x="550" y="448"/>
                  </a:lnTo>
                  <a:lnTo>
                    <a:pt x="526" y="471"/>
                  </a:lnTo>
                  <a:lnTo>
                    <a:pt x="500" y="491"/>
                  </a:lnTo>
                  <a:lnTo>
                    <a:pt x="475" y="511"/>
                  </a:lnTo>
                  <a:lnTo>
                    <a:pt x="450" y="529"/>
                  </a:lnTo>
                  <a:lnTo>
                    <a:pt x="425" y="548"/>
                  </a:lnTo>
                  <a:lnTo>
                    <a:pt x="386" y="582"/>
                  </a:lnTo>
                  <a:lnTo>
                    <a:pt x="359" y="618"/>
                  </a:lnTo>
                  <a:lnTo>
                    <a:pt x="353" y="647"/>
                  </a:lnTo>
                  <a:lnTo>
                    <a:pt x="353" y="768"/>
                  </a:lnTo>
                  <a:lnTo>
                    <a:pt x="111" y="768"/>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26632" name="Rectangle 1038"/>
            <p:cNvSpPr>
              <a:spLocks noChangeArrowheads="1"/>
            </p:cNvSpPr>
            <p:nvPr/>
          </p:nvSpPr>
          <p:spPr bwMode="auto">
            <a:xfrm>
              <a:off x="4848" y="2440"/>
              <a:ext cx="133" cy="104"/>
            </a:xfrm>
            <a:prstGeom prst="rect">
              <a:avLst/>
            </a:prstGeom>
            <a:solidFill>
              <a:srgbClr val="000000"/>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grpSp>
    </p:spTree>
    <p:extLst>
      <p:ext uri="{BB962C8B-B14F-4D97-AF65-F5344CB8AC3E}">
        <p14:creationId xmlns:p14="http://schemas.microsoft.com/office/powerpoint/2010/main" val="15526546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Hedging: Long security, sell futures</a:t>
            </a:r>
          </a:p>
        </p:txBody>
      </p:sp>
      <p:sp>
        <p:nvSpPr>
          <p:cNvPr id="3" name="Content Placeholder 2"/>
          <p:cNvSpPr>
            <a:spLocks noGrp="1"/>
          </p:cNvSpPr>
          <p:nvPr>
            <p:ph idx="1"/>
          </p:nvPr>
        </p:nvSpPr>
        <p:spPr/>
        <p:txBody>
          <a:bodyPr/>
          <a:lstStyle/>
          <a:p>
            <a:r>
              <a:rPr lang="en-US" sz="2400" dirty="0"/>
              <a:t>Take offsetting stock futures position. Means a short futures position.</a:t>
            </a:r>
          </a:p>
          <a:p>
            <a:r>
              <a:rPr lang="en-US" sz="2400" dirty="0">
                <a:latin typeface="Times New Roman" pitchFamily="18" charset="0"/>
                <a:cs typeface="Times New Roman" pitchFamily="18" charset="0"/>
              </a:rPr>
              <a:t>Assume that spot price is 450 and two month futures is 490.</a:t>
            </a:r>
          </a:p>
          <a:p>
            <a:r>
              <a:rPr lang="en-US" sz="2400" dirty="0">
                <a:latin typeface="Times New Roman" pitchFamily="18" charset="0"/>
                <a:cs typeface="Times New Roman" pitchFamily="18" charset="0"/>
              </a:rPr>
              <a:t>Current position of investor is long security @ 450 and sell futures @ 490.</a:t>
            </a:r>
          </a:p>
          <a:p>
            <a:r>
              <a:rPr lang="en-US" sz="2400" dirty="0">
                <a:latin typeface="Times New Roman" pitchFamily="18" charset="0"/>
                <a:cs typeface="Times New Roman" pitchFamily="18" charset="0"/>
              </a:rPr>
              <a:t>Lets take a case </a:t>
            </a:r>
            <a:r>
              <a:rPr lang="en-US" sz="2400" dirty="0"/>
              <a:t>price of his security falls to Rs.390, The fall in the price of the security will result in a fall in the price of futures</a:t>
            </a:r>
          </a:p>
          <a:p>
            <a:r>
              <a:rPr lang="en-US" sz="2400" dirty="0">
                <a:latin typeface="Times New Roman" pitchFamily="18" charset="0"/>
                <a:cs typeface="Times New Roman" pitchFamily="18" charset="0"/>
              </a:rPr>
              <a:t>Futures price will be 430 (</a:t>
            </a:r>
            <a:r>
              <a:rPr lang="en-US" sz="2400" dirty="0" err="1">
                <a:latin typeface="Times New Roman" pitchFamily="18" charset="0"/>
                <a:cs typeface="Times New Roman" pitchFamily="18" charset="0"/>
              </a:rPr>
              <a:t>Approx</a:t>
            </a:r>
            <a:r>
              <a:rPr lang="en-US" sz="2400" dirty="0">
                <a:latin typeface="Times New Roman" pitchFamily="18" charset="0"/>
                <a:cs typeface="Times New Roman" pitchFamily="18" charset="0"/>
              </a:rPr>
              <a:t>)</a:t>
            </a:r>
          </a:p>
          <a:p>
            <a:r>
              <a:rPr lang="en-US" sz="2400" dirty="0">
                <a:latin typeface="Times New Roman" pitchFamily="18" charset="0"/>
                <a:cs typeface="Times New Roman" pitchFamily="18" charset="0"/>
              </a:rPr>
              <a:t>Loss in spot hedge by futures</a:t>
            </a:r>
          </a:p>
          <a:p>
            <a:r>
              <a:rPr lang="en-US" sz="2400" dirty="0"/>
              <a:t>Warning: it also stop our profit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7212715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Speculation</a:t>
            </a:r>
          </a:p>
        </p:txBody>
      </p:sp>
      <p:sp>
        <p:nvSpPr>
          <p:cNvPr id="3" name="Subtitle 2"/>
          <p:cNvSpPr>
            <a:spLocks noGrp="1"/>
          </p:cNvSpPr>
          <p:nvPr>
            <p:ph type="subTitle" idx="1"/>
          </p:nvPr>
        </p:nvSpPr>
        <p:spPr/>
        <p:txBody>
          <a:bodyPr/>
          <a:lstStyle/>
          <a:p>
            <a:r>
              <a:rPr lang="en-US" sz="3600" dirty="0"/>
              <a:t>Bullish security, buy futures</a:t>
            </a:r>
          </a:p>
        </p:txBody>
      </p:sp>
    </p:spTree>
    <p:extLst>
      <p:ext uri="{BB962C8B-B14F-4D97-AF65-F5344CB8AC3E}">
        <p14:creationId xmlns:p14="http://schemas.microsoft.com/office/powerpoint/2010/main" val="28473731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A speculator who has a view on the direction of the market.</a:t>
            </a:r>
          </a:p>
          <a:p>
            <a:pPr algn="just">
              <a:lnSpc>
                <a:spcPct val="150000"/>
              </a:lnSpc>
            </a:pPr>
            <a:r>
              <a:rPr lang="en-US" sz="2400" dirty="0">
                <a:latin typeface="Times New Roman" pitchFamily="18" charset="0"/>
                <a:cs typeface="Times New Roman" pitchFamily="18" charset="0"/>
              </a:rPr>
              <a:t>He would like to trade based on this view. </a:t>
            </a:r>
          </a:p>
          <a:p>
            <a:pPr algn="just">
              <a:lnSpc>
                <a:spcPct val="150000"/>
              </a:lnSpc>
            </a:pPr>
            <a:r>
              <a:rPr lang="en-US" sz="2400" dirty="0">
                <a:latin typeface="Times New Roman" pitchFamily="18" charset="0"/>
                <a:cs typeface="Times New Roman" pitchFamily="18" charset="0"/>
              </a:rPr>
              <a:t>He believes that a particular security that trades at Rs.1000 is undervalued and expect its price to go up in the next two-three months.</a:t>
            </a:r>
          </a:p>
          <a:p>
            <a:pPr algn="just">
              <a:lnSpc>
                <a:spcPct val="150000"/>
              </a:lnSpc>
            </a:pPr>
            <a:r>
              <a:rPr lang="en-US" sz="2400" dirty="0">
                <a:latin typeface="Times New Roman" pitchFamily="18" charset="0"/>
                <a:cs typeface="Times New Roman" pitchFamily="18" charset="0"/>
              </a:rPr>
              <a:t>In the absence of a derivatives product, he would have to buy the security and hold on to it.</a:t>
            </a:r>
          </a:p>
          <a:p>
            <a:pPr algn="just">
              <a:lnSpc>
                <a:spcPct val="150000"/>
              </a:lnSpc>
            </a:pPr>
            <a:r>
              <a:rPr lang="en-US" sz="2400" dirty="0">
                <a:latin typeface="Times New Roman" pitchFamily="18" charset="0"/>
                <a:cs typeface="Times New Roman" pitchFamily="18" charset="0"/>
              </a:rPr>
              <a:t>Lets see how its works</a:t>
            </a:r>
          </a:p>
        </p:txBody>
      </p:sp>
    </p:spTree>
    <p:extLst>
      <p:ext uri="{BB962C8B-B14F-4D97-AF65-F5344CB8AC3E}">
        <p14:creationId xmlns:p14="http://schemas.microsoft.com/office/powerpoint/2010/main" val="24376393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derivative</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Assume he buys a 100 shares which cost him one lakh rupees. </a:t>
            </a:r>
          </a:p>
          <a:p>
            <a:pPr algn="just">
              <a:lnSpc>
                <a:spcPct val="150000"/>
              </a:lnSpc>
            </a:pPr>
            <a:r>
              <a:rPr lang="en-US" sz="2400" dirty="0">
                <a:latin typeface="Times New Roman" pitchFamily="18" charset="0"/>
                <a:cs typeface="Times New Roman" pitchFamily="18" charset="0"/>
              </a:rPr>
              <a:t>His hunch proves correct and two months later the security closes at Rs.1010. </a:t>
            </a:r>
          </a:p>
          <a:p>
            <a:pPr algn="just">
              <a:lnSpc>
                <a:spcPct val="150000"/>
              </a:lnSpc>
            </a:pPr>
            <a:r>
              <a:rPr lang="en-US" sz="2400" dirty="0">
                <a:latin typeface="Times New Roman" pitchFamily="18" charset="0"/>
                <a:cs typeface="Times New Roman" pitchFamily="18" charset="0"/>
              </a:rPr>
              <a:t>He makes a profit of Rs.1000 on an investment of </a:t>
            </a:r>
            <a:r>
              <a:rPr lang="en-US" sz="2400" dirty="0" err="1">
                <a:latin typeface="Times New Roman" pitchFamily="18" charset="0"/>
                <a:cs typeface="Times New Roman" pitchFamily="18" charset="0"/>
              </a:rPr>
              <a:t>Rs</a:t>
            </a:r>
            <a:r>
              <a:rPr lang="en-US" sz="2400" dirty="0">
                <a:latin typeface="Times New Roman" pitchFamily="18" charset="0"/>
                <a:cs typeface="Times New Roman" pitchFamily="18" charset="0"/>
              </a:rPr>
              <a:t>. 1,00,000 for a period of two months. </a:t>
            </a:r>
          </a:p>
          <a:p>
            <a:pPr algn="just">
              <a:lnSpc>
                <a:spcPct val="150000"/>
              </a:lnSpc>
            </a:pPr>
            <a:r>
              <a:rPr lang="en-US" sz="2400" dirty="0">
                <a:latin typeface="Times New Roman" pitchFamily="18" charset="0"/>
                <a:cs typeface="Times New Roman" pitchFamily="18" charset="0"/>
              </a:rPr>
              <a:t>This works out to an annual return of 6 percent.</a:t>
            </a:r>
          </a:p>
        </p:txBody>
      </p:sp>
    </p:spTree>
    <p:extLst>
      <p:ext uri="{BB962C8B-B14F-4D97-AF65-F5344CB8AC3E}">
        <p14:creationId xmlns:p14="http://schemas.microsoft.com/office/powerpoint/2010/main" val="2104754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derivative</a:t>
            </a:r>
          </a:p>
        </p:txBody>
      </p:sp>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Today a speculator can take exactly the same position on the security by using futures contracts. </a:t>
            </a:r>
          </a:p>
          <a:p>
            <a:pPr algn="just">
              <a:lnSpc>
                <a:spcPct val="150000"/>
              </a:lnSpc>
            </a:pPr>
            <a:r>
              <a:rPr lang="en-US" sz="2000" dirty="0">
                <a:latin typeface="Times New Roman" pitchFamily="18" charset="0"/>
                <a:cs typeface="Times New Roman" pitchFamily="18" charset="0"/>
              </a:rPr>
              <a:t>Let us see how this works. The security trades at Rs.1000 and the two-month futures trades at 1006. </a:t>
            </a:r>
          </a:p>
          <a:p>
            <a:pPr algn="just">
              <a:lnSpc>
                <a:spcPct val="150000"/>
              </a:lnSpc>
            </a:pPr>
            <a:r>
              <a:rPr lang="en-US" sz="2000" dirty="0">
                <a:latin typeface="Times New Roman" pitchFamily="18" charset="0"/>
                <a:cs typeface="Times New Roman" pitchFamily="18" charset="0"/>
              </a:rPr>
              <a:t>He buys 100 security futures @ 1006 for which he pays a margin of Rs.20,000. </a:t>
            </a:r>
          </a:p>
          <a:p>
            <a:pPr algn="just">
              <a:lnSpc>
                <a:spcPct val="150000"/>
              </a:lnSpc>
            </a:pPr>
            <a:r>
              <a:rPr lang="en-US" sz="2000" dirty="0">
                <a:latin typeface="Times New Roman" pitchFamily="18" charset="0"/>
                <a:cs typeface="Times New Roman" pitchFamily="18" charset="0"/>
              </a:rPr>
              <a:t>Two months later the security closes at 1010. </a:t>
            </a:r>
          </a:p>
          <a:p>
            <a:pPr algn="just">
              <a:lnSpc>
                <a:spcPct val="150000"/>
              </a:lnSpc>
            </a:pPr>
            <a:r>
              <a:rPr lang="en-US" sz="2000" dirty="0">
                <a:latin typeface="Times New Roman" pitchFamily="18" charset="0"/>
                <a:cs typeface="Times New Roman" pitchFamily="18" charset="0"/>
              </a:rPr>
              <a:t>On the day of expiration, the futures price converges to the spot price and he makes a profit of Rs.400 on an investment of Rs.20,000. </a:t>
            </a:r>
          </a:p>
          <a:p>
            <a:pPr algn="just">
              <a:lnSpc>
                <a:spcPct val="150000"/>
              </a:lnSpc>
            </a:pPr>
            <a:r>
              <a:rPr lang="en-US" sz="2000" dirty="0">
                <a:latin typeface="Times New Roman" pitchFamily="18" charset="0"/>
                <a:cs typeface="Times New Roman" pitchFamily="18" charset="0"/>
              </a:rPr>
              <a:t>This works out to an annual return of 12 percent</a:t>
            </a:r>
          </a:p>
        </p:txBody>
      </p:sp>
    </p:spTree>
    <p:extLst>
      <p:ext uri="{BB962C8B-B14F-4D97-AF65-F5344CB8AC3E}">
        <p14:creationId xmlns:p14="http://schemas.microsoft.com/office/powerpoint/2010/main" val="11308241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Speculation</a:t>
            </a:r>
          </a:p>
        </p:txBody>
      </p:sp>
      <p:sp>
        <p:nvSpPr>
          <p:cNvPr id="3" name="Subtitle 2"/>
          <p:cNvSpPr>
            <a:spLocks noGrp="1"/>
          </p:cNvSpPr>
          <p:nvPr>
            <p:ph type="subTitle" idx="1"/>
          </p:nvPr>
        </p:nvSpPr>
        <p:spPr/>
        <p:txBody>
          <a:bodyPr/>
          <a:lstStyle/>
          <a:p>
            <a:r>
              <a:rPr lang="en-US" sz="3600" dirty="0"/>
              <a:t>Bearish security, sell futures</a:t>
            </a:r>
          </a:p>
        </p:txBody>
      </p:sp>
    </p:spTree>
    <p:extLst>
      <p:ext uri="{BB962C8B-B14F-4D97-AF65-F5344CB8AC3E}">
        <p14:creationId xmlns:p14="http://schemas.microsoft.com/office/powerpoint/2010/main" val="1367996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derivative</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Stock futures can be used by a speculator who believes that a particular security is over-valued and is likely to see a fall in price. </a:t>
            </a:r>
          </a:p>
          <a:p>
            <a:pPr algn="just">
              <a:lnSpc>
                <a:spcPct val="150000"/>
              </a:lnSpc>
            </a:pPr>
            <a:r>
              <a:rPr lang="en-US" sz="2400" dirty="0">
                <a:latin typeface="Times New Roman" pitchFamily="18" charset="0"/>
                <a:cs typeface="Times New Roman" pitchFamily="18" charset="0"/>
              </a:rPr>
              <a:t>How can he trade based on his opinion?</a:t>
            </a:r>
          </a:p>
          <a:p>
            <a:pPr algn="just">
              <a:lnSpc>
                <a:spcPct val="150000"/>
              </a:lnSpc>
            </a:pPr>
            <a:r>
              <a:rPr lang="en-US" sz="2400" dirty="0">
                <a:latin typeface="Times New Roman" pitchFamily="18" charset="0"/>
                <a:cs typeface="Times New Roman" pitchFamily="18" charset="0"/>
              </a:rPr>
              <a:t>In the absence of a derivatives product, he can earn profit only if he has shares, if yes he can sell shares now and but after 2 month at a cheaper price</a:t>
            </a:r>
          </a:p>
        </p:txBody>
      </p:sp>
    </p:spTree>
    <p:extLst>
      <p:ext uri="{BB962C8B-B14F-4D97-AF65-F5344CB8AC3E}">
        <p14:creationId xmlns:p14="http://schemas.microsoft.com/office/powerpoint/2010/main" val="26216238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derivative</a:t>
            </a:r>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He sells one two-month contract of futures on ABC at Rs.240 (each contact for 100 underlying shares). He pays a small margin on the same. </a:t>
            </a:r>
          </a:p>
          <a:p>
            <a:pPr algn="just">
              <a:lnSpc>
                <a:spcPct val="150000"/>
              </a:lnSpc>
            </a:pPr>
            <a:r>
              <a:rPr lang="en-US" sz="2400" dirty="0">
                <a:latin typeface="Times New Roman" pitchFamily="18" charset="0"/>
                <a:cs typeface="Times New Roman" pitchFamily="18" charset="0"/>
              </a:rPr>
              <a:t>Two months later, when the futures contract expires, ABC closes at 220. </a:t>
            </a:r>
          </a:p>
          <a:p>
            <a:pPr algn="just">
              <a:lnSpc>
                <a:spcPct val="150000"/>
              </a:lnSpc>
            </a:pPr>
            <a:r>
              <a:rPr lang="en-US" sz="2400" dirty="0">
                <a:latin typeface="Times New Roman" pitchFamily="18" charset="0"/>
                <a:cs typeface="Times New Roman" pitchFamily="18" charset="0"/>
              </a:rPr>
              <a:t>He has made a clean profit of Rs.20 per share. </a:t>
            </a:r>
          </a:p>
          <a:p>
            <a:pPr algn="just">
              <a:lnSpc>
                <a:spcPct val="150000"/>
              </a:lnSpc>
            </a:pPr>
            <a:r>
              <a:rPr lang="en-US" sz="2400" dirty="0">
                <a:latin typeface="Times New Roman" pitchFamily="18" charset="0"/>
                <a:cs typeface="Times New Roman" pitchFamily="18" charset="0"/>
              </a:rPr>
              <a:t>For the one contract that he bought, this works out to be Rs.2000.</a:t>
            </a:r>
          </a:p>
        </p:txBody>
      </p:sp>
    </p:spTree>
    <p:extLst>
      <p:ext uri="{BB962C8B-B14F-4D97-AF65-F5344CB8AC3E}">
        <p14:creationId xmlns:p14="http://schemas.microsoft.com/office/powerpoint/2010/main" val="3172025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Arbitrage</a:t>
            </a:r>
          </a:p>
        </p:txBody>
      </p:sp>
      <p:sp>
        <p:nvSpPr>
          <p:cNvPr id="3" name="Subtitle 2"/>
          <p:cNvSpPr>
            <a:spLocks noGrp="1"/>
          </p:cNvSpPr>
          <p:nvPr>
            <p:ph type="subTitle" idx="1"/>
          </p:nvPr>
        </p:nvSpPr>
        <p:spPr/>
        <p:txBody>
          <a:bodyPr/>
          <a:lstStyle/>
          <a:p>
            <a:r>
              <a:rPr lang="en-US" sz="3600" dirty="0"/>
              <a:t>Overpriced futures: buy spot, sell futures</a:t>
            </a:r>
          </a:p>
        </p:txBody>
      </p:sp>
    </p:spTree>
    <p:extLst>
      <p:ext uri="{BB962C8B-B14F-4D97-AF65-F5344CB8AC3E}">
        <p14:creationId xmlns:p14="http://schemas.microsoft.com/office/powerpoint/2010/main" val="22920490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If you notice that futures on a security that you have been observing seem overpriced, how can you cash in on this opportunity to earn riskless profits</a:t>
            </a:r>
          </a:p>
          <a:p>
            <a:pPr algn="just">
              <a:lnSpc>
                <a:spcPct val="150000"/>
              </a:lnSpc>
            </a:pPr>
            <a:r>
              <a:rPr lang="en-US" sz="2400" dirty="0">
                <a:latin typeface="Times New Roman" pitchFamily="18" charset="0"/>
                <a:cs typeface="Times New Roman" pitchFamily="18" charset="0"/>
              </a:rPr>
              <a:t>ABC Ltd. trades at Rs.1000. One-month ABC futures trade at Rs.1025 and seem overpriced. </a:t>
            </a:r>
          </a:p>
          <a:p>
            <a:pPr algn="just">
              <a:lnSpc>
                <a:spcPct val="150000"/>
              </a:lnSpc>
            </a:pPr>
            <a:r>
              <a:rPr lang="en-US" sz="2400" dirty="0">
                <a:latin typeface="Times New Roman" pitchFamily="18" charset="0"/>
                <a:cs typeface="Times New Roman" pitchFamily="18" charset="0"/>
              </a:rPr>
              <a:t>As an arbitrageur, you can make riskless profit by entering into the following set of transactions.</a:t>
            </a:r>
          </a:p>
        </p:txBody>
      </p:sp>
    </p:spTree>
    <p:extLst>
      <p:ext uri="{BB962C8B-B14F-4D97-AF65-F5344CB8AC3E}">
        <p14:creationId xmlns:p14="http://schemas.microsoft.com/office/powerpoint/2010/main" val="661707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275492"/>
            <a:ext cx="12700" cy="433196"/>
          </a:xfrm>
          <a:prstGeom prst="rect">
            <a:avLst/>
          </a:prstGeom>
          <a:noFill/>
        </p:spPr>
        <p:txBody>
          <a:bodyPr vert="horz" rtlCol="0">
            <a:spAutoFit/>
          </a:bodyPr>
          <a:lstStyle/>
          <a:p>
            <a:endParaRPr lang="en-US" sz="2215" dirty="0"/>
          </a:p>
        </p:txBody>
      </p:sp>
      <p:sp>
        <p:nvSpPr>
          <p:cNvPr id="4" name="Rectangle 3"/>
          <p:cNvSpPr/>
          <p:nvPr/>
        </p:nvSpPr>
        <p:spPr>
          <a:xfrm>
            <a:off x="1371600" y="263769"/>
            <a:ext cx="7239000" cy="1448937"/>
          </a:xfrm>
          <a:prstGeom prst="rect">
            <a:avLst/>
          </a:prstGeom>
          <a:noFill/>
        </p:spPr>
        <p:txBody>
          <a:bodyPr wrap="square" lIns="84406" tIns="42203" rIns="84406" bIns="4220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31" b="1" spc="46" dirty="0">
                <a:ln w="11430"/>
                <a:solidFill>
                  <a:srgbClr val="C00000"/>
                </a:solidFill>
                <a:effectLst>
                  <a:outerShdw blurRad="76200" dist="50800" dir="5400000" algn="tl" rotWithShape="0">
                    <a:srgbClr val="000000">
                      <a:alpha val="65000"/>
                    </a:srgbClr>
                  </a:outerShdw>
                </a:effectLst>
              </a:rPr>
              <a:t>IS 2022 a YEAR of Bonds or Equity?</a:t>
            </a:r>
          </a:p>
        </p:txBody>
      </p:sp>
      <p:sp>
        <p:nvSpPr>
          <p:cNvPr id="36866" name="AutoShape 2" descr="Image result for year 2017"/>
          <p:cNvSpPr>
            <a:spLocks noChangeAspect="1" noChangeArrowheads="1"/>
          </p:cNvSpPr>
          <p:nvPr/>
        </p:nvSpPr>
        <p:spPr bwMode="auto">
          <a:xfrm>
            <a:off x="143608" y="130419"/>
            <a:ext cx="281354" cy="281355"/>
          </a:xfrm>
          <a:prstGeom prst="rect">
            <a:avLst/>
          </a:prstGeom>
          <a:noFill/>
        </p:spPr>
        <p:txBody>
          <a:bodyPr vert="horz" wrap="square" lIns="84406" tIns="42203" rIns="84406" bIns="42203" numCol="1" anchor="t" anchorCtr="0" compatLnSpc="1">
            <a:prstTxWarp prst="textNoShape">
              <a:avLst/>
            </a:prstTxWarp>
          </a:bodyPr>
          <a:lstStyle/>
          <a:p>
            <a:endParaRPr lang="en-US" sz="2215" dirty="0"/>
          </a:p>
        </p:txBody>
      </p:sp>
      <p:sp>
        <p:nvSpPr>
          <p:cNvPr id="36868" name="AutoShape 4" descr="Year, 2017, Red, New Year'S Eve, Figures, Graphics"/>
          <p:cNvSpPr>
            <a:spLocks noChangeAspect="1" noChangeArrowheads="1"/>
          </p:cNvSpPr>
          <p:nvPr/>
        </p:nvSpPr>
        <p:spPr bwMode="auto">
          <a:xfrm>
            <a:off x="143608" y="130419"/>
            <a:ext cx="281354" cy="281355"/>
          </a:xfrm>
          <a:prstGeom prst="rect">
            <a:avLst/>
          </a:prstGeom>
          <a:noFill/>
        </p:spPr>
        <p:txBody>
          <a:bodyPr vert="horz" wrap="square" lIns="84406" tIns="42203" rIns="84406" bIns="42203" numCol="1" anchor="t" anchorCtr="0" compatLnSpc="1">
            <a:prstTxWarp prst="textNoShape">
              <a:avLst/>
            </a:prstTxWarp>
          </a:bodyPr>
          <a:lstStyle/>
          <a:p>
            <a:endParaRPr lang="en-US" sz="2215" dirty="0"/>
          </a:p>
        </p:txBody>
      </p:sp>
      <p:sp>
        <p:nvSpPr>
          <p:cNvPr id="36870" name="AutoShape 6" descr="Year, 2017, Red, New Year'S Eve, Figures, Graphics"/>
          <p:cNvSpPr>
            <a:spLocks noChangeAspect="1" noChangeArrowheads="1"/>
          </p:cNvSpPr>
          <p:nvPr/>
        </p:nvSpPr>
        <p:spPr bwMode="auto">
          <a:xfrm>
            <a:off x="143608" y="130419"/>
            <a:ext cx="281354" cy="281355"/>
          </a:xfrm>
          <a:prstGeom prst="rect">
            <a:avLst/>
          </a:prstGeom>
          <a:noFill/>
        </p:spPr>
        <p:txBody>
          <a:bodyPr vert="horz" wrap="square" lIns="84406" tIns="42203" rIns="84406" bIns="42203" numCol="1" anchor="t" anchorCtr="0" compatLnSpc="1">
            <a:prstTxWarp prst="textNoShape">
              <a:avLst/>
            </a:prstTxWarp>
          </a:bodyPr>
          <a:lstStyle/>
          <a:p>
            <a:endParaRPr lang="en-US" sz="2215" dirty="0"/>
          </a:p>
        </p:txBody>
      </p:sp>
      <p:sp>
        <p:nvSpPr>
          <p:cNvPr id="36872" name="AutoShape 8" descr="https://cdn.pixabay.com/photo/2016/10/22/11/33/year-1760489_960_720.png"/>
          <p:cNvSpPr>
            <a:spLocks noChangeAspect="1" noChangeArrowheads="1"/>
          </p:cNvSpPr>
          <p:nvPr/>
        </p:nvSpPr>
        <p:spPr bwMode="auto">
          <a:xfrm>
            <a:off x="143608" y="130419"/>
            <a:ext cx="281354" cy="281355"/>
          </a:xfrm>
          <a:prstGeom prst="rect">
            <a:avLst/>
          </a:prstGeom>
          <a:noFill/>
        </p:spPr>
        <p:txBody>
          <a:bodyPr vert="horz" wrap="square" lIns="84406" tIns="42203" rIns="84406" bIns="42203" numCol="1" anchor="t" anchorCtr="0" compatLnSpc="1">
            <a:prstTxWarp prst="textNoShape">
              <a:avLst/>
            </a:prstTxWarp>
          </a:bodyPr>
          <a:lstStyle/>
          <a:p>
            <a:endParaRPr lang="en-US" sz="2215" dirty="0"/>
          </a:p>
        </p:txBody>
      </p:sp>
      <p:pic>
        <p:nvPicPr>
          <p:cNvPr id="24580" name="Picture 4" descr="Numbers 2022 3d. stock illustration. Illustration of gold - 179755971">
            <a:extLst>
              <a:ext uri="{FF2B5EF4-FFF2-40B4-BE49-F238E27FC236}">
                <a16:creationId xmlns:a16="http://schemas.microsoft.com/office/drawing/2014/main" id="{B8630907-D0B5-728D-E2DC-645DEBC44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743200"/>
            <a:ext cx="4428428" cy="25669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610331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On day 1, borrow funds, buy the security on the spot market at 1000.</a:t>
            </a:r>
          </a:p>
          <a:p>
            <a:pPr algn="just">
              <a:lnSpc>
                <a:spcPct val="150000"/>
              </a:lnSpc>
            </a:pPr>
            <a:r>
              <a:rPr lang="en-US" sz="2000" dirty="0">
                <a:latin typeface="Times New Roman" pitchFamily="18" charset="0"/>
                <a:cs typeface="Times New Roman" pitchFamily="18" charset="0"/>
              </a:rPr>
              <a:t>Simultaneously, sell the futures on the security at 1025.</a:t>
            </a:r>
          </a:p>
          <a:p>
            <a:pPr algn="just">
              <a:lnSpc>
                <a:spcPct val="150000"/>
              </a:lnSpc>
            </a:pPr>
            <a:r>
              <a:rPr lang="en-US" sz="2000" dirty="0">
                <a:latin typeface="Times New Roman" pitchFamily="18" charset="0"/>
                <a:cs typeface="Times New Roman" pitchFamily="18" charset="0"/>
              </a:rPr>
              <a:t>Hold the security for a month.</a:t>
            </a:r>
          </a:p>
          <a:p>
            <a:pPr algn="just">
              <a:lnSpc>
                <a:spcPct val="150000"/>
              </a:lnSpc>
            </a:pPr>
            <a:r>
              <a:rPr lang="en-US" sz="2000" dirty="0">
                <a:latin typeface="Times New Roman" pitchFamily="18" charset="0"/>
                <a:cs typeface="Times New Roman" pitchFamily="18" charset="0"/>
              </a:rPr>
              <a:t>On the futures expiration date give delivery at Rs.1025. </a:t>
            </a:r>
          </a:p>
          <a:p>
            <a:pPr algn="just">
              <a:lnSpc>
                <a:spcPct val="150000"/>
              </a:lnSpc>
            </a:pPr>
            <a:r>
              <a:rPr lang="en-US" sz="2000" dirty="0">
                <a:latin typeface="Times New Roman" pitchFamily="18" charset="0"/>
                <a:cs typeface="Times New Roman" pitchFamily="18" charset="0"/>
              </a:rPr>
              <a:t>Return the borrowed funds @ 1000</a:t>
            </a:r>
          </a:p>
          <a:p>
            <a:pPr algn="just">
              <a:lnSpc>
                <a:spcPct val="150000"/>
              </a:lnSpc>
            </a:pPr>
            <a:r>
              <a:rPr lang="en-US" sz="2000" dirty="0">
                <a:latin typeface="Times New Roman" pitchFamily="18" charset="0"/>
                <a:cs typeface="Times New Roman" pitchFamily="18" charset="0"/>
              </a:rPr>
              <a:t>Profit of Rs.25.</a:t>
            </a:r>
          </a:p>
          <a:p>
            <a:pPr algn="just">
              <a:lnSpc>
                <a:spcPct val="150000"/>
              </a:lnSpc>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9382463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Arbitrage</a:t>
            </a:r>
          </a:p>
        </p:txBody>
      </p:sp>
      <p:sp>
        <p:nvSpPr>
          <p:cNvPr id="3" name="Subtitle 2"/>
          <p:cNvSpPr>
            <a:spLocks noGrp="1"/>
          </p:cNvSpPr>
          <p:nvPr>
            <p:ph type="subTitle" idx="1"/>
          </p:nvPr>
        </p:nvSpPr>
        <p:spPr/>
        <p:txBody>
          <a:bodyPr/>
          <a:lstStyle/>
          <a:p>
            <a:r>
              <a:rPr lang="en-US" sz="3600" dirty="0"/>
              <a:t>Underpriced futures: buy futures, sell spot</a:t>
            </a:r>
          </a:p>
        </p:txBody>
      </p:sp>
    </p:spTree>
    <p:extLst>
      <p:ext uri="{BB962C8B-B14F-4D97-AF65-F5344CB8AC3E}">
        <p14:creationId xmlns:p14="http://schemas.microsoft.com/office/powerpoint/2010/main" val="42287014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sz="2400" dirty="0">
                <a:latin typeface="Times New Roman" pitchFamily="18" charset="0"/>
                <a:cs typeface="Times New Roman" pitchFamily="18" charset="0"/>
              </a:rPr>
              <a:t>If you notice that futures on a security that you have been observing seem underpriced, how can you cash in on this opportunity to earn riskless profits</a:t>
            </a:r>
          </a:p>
          <a:p>
            <a:pPr algn="just">
              <a:lnSpc>
                <a:spcPct val="150000"/>
              </a:lnSpc>
            </a:pPr>
            <a:r>
              <a:rPr lang="en-US" sz="2400" dirty="0">
                <a:latin typeface="Times New Roman" pitchFamily="18" charset="0"/>
                <a:cs typeface="Times New Roman" pitchFamily="18" charset="0"/>
              </a:rPr>
              <a:t>ABC Ltd. trades at Rs.1000. One-month ABC futures trade at Rs.965 and seem underpriced. </a:t>
            </a:r>
          </a:p>
          <a:p>
            <a:pPr algn="just">
              <a:lnSpc>
                <a:spcPct val="150000"/>
              </a:lnSpc>
            </a:pPr>
            <a:r>
              <a:rPr lang="en-US" sz="2400" dirty="0">
                <a:latin typeface="Times New Roman" pitchFamily="18" charset="0"/>
                <a:cs typeface="Times New Roman" pitchFamily="18" charset="0"/>
              </a:rPr>
              <a:t>As an arbitrageur, you can make riskless profit by entering into the following set of transactions.</a:t>
            </a:r>
          </a:p>
          <a:p>
            <a:pPr algn="just">
              <a:lnSpc>
                <a:spcPct val="150000"/>
              </a:lnSpc>
            </a:pPr>
            <a:r>
              <a:rPr lang="en-US" sz="2400" dirty="0">
                <a:latin typeface="Times New Roman" pitchFamily="18" charset="0"/>
                <a:cs typeface="Times New Roman" pitchFamily="18" charset="0"/>
              </a:rPr>
              <a:t>Arbitrager can earn profit only if he has shares/commodity</a:t>
            </a:r>
          </a:p>
        </p:txBody>
      </p:sp>
    </p:spTree>
    <p:extLst>
      <p:ext uri="{BB962C8B-B14F-4D97-AF65-F5344CB8AC3E}">
        <p14:creationId xmlns:p14="http://schemas.microsoft.com/office/powerpoint/2010/main" val="18627787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sz="2000" dirty="0">
                <a:latin typeface="Times New Roman" pitchFamily="18" charset="0"/>
                <a:cs typeface="Times New Roman" pitchFamily="18" charset="0"/>
              </a:rPr>
              <a:t>On day 1, sell the security on the spot market at 1000.</a:t>
            </a:r>
          </a:p>
          <a:p>
            <a:pPr algn="just">
              <a:lnSpc>
                <a:spcPct val="150000"/>
              </a:lnSpc>
            </a:pPr>
            <a:r>
              <a:rPr lang="en-US" sz="2000" dirty="0">
                <a:latin typeface="Times New Roman" pitchFamily="18" charset="0"/>
                <a:cs typeface="Times New Roman" pitchFamily="18" charset="0"/>
              </a:rPr>
              <a:t>Simultaneously, buy the futures on the security at 965.</a:t>
            </a:r>
          </a:p>
          <a:p>
            <a:pPr algn="just">
              <a:lnSpc>
                <a:spcPct val="150000"/>
              </a:lnSpc>
            </a:pPr>
            <a:r>
              <a:rPr lang="en-US" sz="2000" dirty="0">
                <a:latin typeface="Times New Roman" pitchFamily="18" charset="0"/>
                <a:cs typeface="Times New Roman" pitchFamily="18" charset="0"/>
              </a:rPr>
              <a:t>Invest 1000 rupee in debt market and earn 10 rupee interest (assumed)</a:t>
            </a:r>
          </a:p>
          <a:p>
            <a:pPr algn="just">
              <a:lnSpc>
                <a:spcPct val="150000"/>
              </a:lnSpc>
            </a:pPr>
            <a:r>
              <a:rPr lang="en-US" sz="2000" dirty="0">
                <a:latin typeface="Times New Roman" pitchFamily="18" charset="0"/>
                <a:cs typeface="Times New Roman" pitchFamily="18" charset="0"/>
              </a:rPr>
              <a:t>Hold the security for a month.</a:t>
            </a:r>
          </a:p>
          <a:p>
            <a:pPr algn="just">
              <a:lnSpc>
                <a:spcPct val="150000"/>
              </a:lnSpc>
            </a:pPr>
            <a:r>
              <a:rPr lang="en-US" sz="2000" dirty="0">
                <a:latin typeface="Times New Roman" pitchFamily="18" charset="0"/>
                <a:cs typeface="Times New Roman" pitchFamily="18" charset="0"/>
              </a:rPr>
              <a:t>On the futures expiration date take delivery at Rs.965. and make a payment of 965</a:t>
            </a:r>
          </a:p>
          <a:p>
            <a:pPr algn="just">
              <a:lnSpc>
                <a:spcPct val="150000"/>
              </a:lnSpc>
            </a:pPr>
            <a:r>
              <a:rPr lang="en-US" sz="2000" dirty="0">
                <a:latin typeface="Times New Roman" pitchFamily="18" charset="0"/>
                <a:cs typeface="Times New Roman" pitchFamily="18" charset="0"/>
              </a:rPr>
              <a:t>Profit of Rs.45.</a:t>
            </a:r>
          </a:p>
          <a:p>
            <a:pPr algn="just">
              <a:lnSpc>
                <a:spcPct val="150000"/>
              </a:lnSpc>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4671218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8" name="Picture 1078"/>
          <p:cNvPicPr>
            <a:picLocks noChangeAspect="1" noChangeArrowheads="1"/>
          </p:cNvPicPr>
          <p:nvPr/>
        </p:nvPicPr>
        <p:blipFill>
          <a:blip r:embed="rId3"/>
          <a:srcRect/>
          <a:stretch>
            <a:fillRect/>
          </a:stretch>
        </p:blipFill>
        <p:spPr bwMode="auto">
          <a:xfrm>
            <a:off x="3175" y="0"/>
            <a:ext cx="9140825" cy="6858000"/>
          </a:xfrm>
          <a:prstGeom prst="rect">
            <a:avLst/>
          </a:prstGeom>
          <a:noFill/>
          <a:ln w="12700" cap="sq">
            <a:noFill/>
            <a:miter lim="800000"/>
            <a:headEnd type="none" w="sm" len="sm"/>
            <a:tailEnd type="none" w="sm" len="sm"/>
          </a:ln>
          <a:effectLst/>
        </p:spPr>
      </p:pic>
      <p:grpSp>
        <p:nvGrpSpPr>
          <p:cNvPr id="2" name="Group 13"/>
          <p:cNvGrpSpPr/>
          <p:nvPr/>
        </p:nvGrpSpPr>
        <p:grpSpPr>
          <a:xfrm>
            <a:off x="5791200" y="4851532"/>
            <a:ext cx="3327722" cy="1930268"/>
            <a:chOff x="5791200" y="4851532"/>
            <a:chExt cx="3327722" cy="1930268"/>
          </a:xfrm>
        </p:grpSpPr>
        <p:grpSp>
          <p:nvGrpSpPr>
            <p:cNvPr id="3" name="Group 11"/>
            <p:cNvGrpSpPr/>
            <p:nvPr/>
          </p:nvGrpSpPr>
          <p:grpSpPr>
            <a:xfrm>
              <a:off x="5791200" y="4851532"/>
              <a:ext cx="3327722" cy="1930268"/>
              <a:chOff x="5949387" y="5159226"/>
              <a:chExt cx="3327722" cy="1930268"/>
            </a:xfrm>
          </p:grpSpPr>
          <p:sp>
            <p:nvSpPr>
              <p:cNvPr id="8" name="Freeform 7"/>
              <p:cNvSpPr/>
              <p:nvPr/>
            </p:nvSpPr>
            <p:spPr bwMode="auto">
              <a:xfrm>
                <a:off x="5949387" y="5159226"/>
                <a:ext cx="2870522" cy="1473068"/>
              </a:xfrm>
              <a:custGeom>
                <a:avLst/>
                <a:gdLst>
                  <a:gd name="connsiteX0" fmla="*/ 0 w 2870522"/>
                  <a:gd name="connsiteY0" fmla="*/ 1473068 h 1473068"/>
                  <a:gd name="connsiteX1" fmla="*/ 11575 w 2870522"/>
                  <a:gd name="connsiteY1" fmla="*/ 1438344 h 1473068"/>
                  <a:gd name="connsiteX2" fmla="*/ 57874 w 2870522"/>
                  <a:gd name="connsiteY2" fmla="*/ 1380470 h 1473068"/>
                  <a:gd name="connsiteX3" fmla="*/ 81023 w 2870522"/>
                  <a:gd name="connsiteY3" fmla="*/ 1334171 h 1473068"/>
                  <a:gd name="connsiteX4" fmla="*/ 92598 w 2870522"/>
                  <a:gd name="connsiteY4" fmla="*/ 1299447 h 1473068"/>
                  <a:gd name="connsiteX5" fmla="*/ 127322 w 2870522"/>
                  <a:gd name="connsiteY5" fmla="*/ 1264723 h 1473068"/>
                  <a:gd name="connsiteX6" fmla="*/ 150471 w 2870522"/>
                  <a:gd name="connsiteY6" fmla="*/ 1229999 h 1473068"/>
                  <a:gd name="connsiteX7" fmla="*/ 173621 w 2870522"/>
                  <a:gd name="connsiteY7" fmla="*/ 1206850 h 1473068"/>
                  <a:gd name="connsiteX8" fmla="*/ 196770 w 2870522"/>
                  <a:gd name="connsiteY8" fmla="*/ 1172126 h 1473068"/>
                  <a:gd name="connsiteX9" fmla="*/ 231494 w 2870522"/>
                  <a:gd name="connsiteY9" fmla="*/ 1125827 h 1473068"/>
                  <a:gd name="connsiteX10" fmla="*/ 254643 w 2870522"/>
                  <a:gd name="connsiteY10" fmla="*/ 1079528 h 1473068"/>
                  <a:gd name="connsiteX11" fmla="*/ 277793 w 2870522"/>
                  <a:gd name="connsiteY11" fmla="*/ 1056379 h 1473068"/>
                  <a:gd name="connsiteX12" fmla="*/ 300942 w 2870522"/>
                  <a:gd name="connsiteY12" fmla="*/ 1021655 h 1473068"/>
                  <a:gd name="connsiteX13" fmla="*/ 370390 w 2870522"/>
                  <a:gd name="connsiteY13" fmla="*/ 952207 h 1473068"/>
                  <a:gd name="connsiteX14" fmla="*/ 428264 w 2870522"/>
                  <a:gd name="connsiteY14" fmla="*/ 894333 h 1473068"/>
                  <a:gd name="connsiteX15" fmla="*/ 497712 w 2870522"/>
                  <a:gd name="connsiteY15" fmla="*/ 824885 h 1473068"/>
                  <a:gd name="connsiteX16" fmla="*/ 532436 w 2870522"/>
                  <a:gd name="connsiteY16" fmla="*/ 790161 h 1473068"/>
                  <a:gd name="connsiteX17" fmla="*/ 625033 w 2870522"/>
                  <a:gd name="connsiteY17" fmla="*/ 732288 h 1473068"/>
                  <a:gd name="connsiteX18" fmla="*/ 659757 w 2870522"/>
                  <a:gd name="connsiteY18" fmla="*/ 709139 h 1473068"/>
                  <a:gd name="connsiteX19" fmla="*/ 682907 w 2870522"/>
                  <a:gd name="connsiteY19" fmla="*/ 685989 h 1473068"/>
                  <a:gd name="connsiteX20" fmla="*/ 740780 w 2870522"/>
                  <a:gd name="connsiteY20" fmla="*/ 651265 h 1473068"/>
                  <a:gd name="connsiteX21" fmla="*/ 775504 w 2870522"/>
                  <a:gd name="connsiteY21" fmla="*/ 628116 h 1473068"/>
                  <a:gd name="connsiteX22" fmla="*/ 810228 w 2870522"/>
                  <a:gd name="connsiteY22" fmla="*/ 616541 h 1473068"/>
                  <a:gd name="connsiteX23" fmla="*/ 844952 w 2870522"/>
                  <a:gd name="connsiteY23" fmla="*/ 593392 h 1473068"/>
                  <a:gd name="connsiteX24" fmla="*/ 925975 w 2870522"/>
                  <a:gd name="connsiteY24" fmla="*/ 570242 h 1473068"/>
                  <a:gd name="connsiteX25" fmla="*/ 960699 w 2870522"/>
                  <a:gd name="connsiteY25" fmla="*/ 547093 h 1473068"/>
                  <a:gd name="connsiteX26" fmla="*/ 995423 w 2870522"/>
                  <a:gd name="connsiteY26" fmla="*/ 535518 h 1473068"/>
                  <a:gd name="connsiteX27" fmla="*/ 1064871 w 2870522"/>
                  <a:gd name="connsiteY27" fmla="*/ 489220 h 1473068"/>
                  <a:gd name="connsiteX28" fmla="*/ 1111170 w 2870522"/>
                  <a:gd name="connsiteY28" fmla="*/ 477645 h 1473068"/>
                  <a:gd name="connsiteX29" fmla="*/ 1145894 w 2870522"/>
                  <a:gd name="connsiteY29" fmla="*/ 466070 h 1473068"/>
                  <a:gd name="connsiteX30" fmla="*/ 1180618 w 2870522"/>
                  <a:gd name="connsiteY30" fmla="*/ 442921 h 1473068"/>
                  <a:gd name="connsiteX31" fmla="*/ 1331089 w 2870522"/>
                  <a:gd name="connsiteY31" fmla="*/ 396622 h 1473068"/>
                  <a:gd name="connsiteX32" fmla="*/ 1365813 w 2870522"/>
                  <a:gd name="connsiteY32" fmla="*/ 373473 h 1473068"/>
                  <a:gd name="connsiteX33" fmla="*/ 1423686 w 2870522"/>
                  <a:gd name="connsiteY33" fmla="*/ 350323 h 1473068"/>
                  <a:gd name="connsiteX34" fmla="*/ 1527859 w 2870522"/>
                  <a:gd name="connsiteY34" fmla="*/ 315599 h 1473068"/>
                  <a:gd name="connsiteX35" fmla="*/ 1597307 w 2870522"/>
                  <a:gd name="connsiteY35" fmla="*/ 292450 h 1473068"/>
                  <a:gd name="connsiteX36" fmla="*/ 1655180 w 2870522"/>
                  <a:gd name="connsiteY36" fmla="*/ 269301 h 1473068"/>
                  <a:gd name="connsiteX37" fmla="*/ 1724628 w 2870522"/>
                  <a:gd name="connsiteY37" fmla="*/ 246151 h 1473068"/>
                  <a:gd name="connsiteX38" fmla="*/ 1794076 w 2870522"/>
                  <a:gd name="connsiteY38" fmla="*/ 223002 h 1473068"/>
                  <a:gd name="connsiteX39" fmla="*/ 1863524 w 2870522"/>
                  <a:gd name="connsiteY39" fmla="*/ 199852 h 1473068"/>
                  <a:gd name="connsiteX40" fmla="*/ 1898248 w 2870522"/>
                  <a:gd name="connsiteY40" fmla="*/ 188278 h 1473068"/>
                  <a:gd name="connsiteX41" fmla="*/ 1990846 w 2870522"/>
                  <a:gd name="connsiteY41" fmla="*/ 165128 h 1473068"/>
                  <a:gd name="connsiteX42" fmla="*/ 2037145 w 2870522"/>
                  <a:gd name="connsiteY42" fmla="*/ 153554 h 1473068"/>
                  <a:gd name="connsiteX43" fmla="*/ 2095018 w 2870522"/>
                  <a:gd name="connsiteY43" fmla="*/ 130404 h 1473068"/>
                  <a:gd name="connsiteX44" fmla="*/ 2176041 w 2870522"/>
                  <a:gd name="connsiteY44" fmla="*/ 107255 h 1473068"/>
                  <a:gd name="connsiteX45" fmla="*/ 2257064 w 2870522"/>
                  <a:gd name="connsiteY45" fmla="*/ 95680 h 1473068"/>
                  <a:gd name="connsiteX46" fmla="*/ 2314937 w 2870522"/>
                  <a:gd name="connsiteY46" fmla="*/ 84106 h 1473068"/>
                  <a:gd name="connsiteX47" fmla="*/ 2361236 w 2870522"/>
                  <a:gd name="connsiteY47" fmla="*/ 72531 h 1473068"/>
                  <a:gd name="connsiteX48" fmla="*/ 2442259 w 2870522"/>
                  <a:gd name="connsiteY48" fmla="*/ 60956 h 1473068"/>
                  <a:gd name="connsiteX49" fmla="*/ 2558005 w 2870522"/>
                  <a:gd name="connsiteY49" fmla="*/ 26232 h 1473068"/>
                  <a:gd name="connsiteX50" fmla="*/ 2639028 w 2870522"/>
                  <a:gd name="connsiteY50" fmla="*/ 14658 h 1473068"/>
                  <a:gd name="connsiteX51" fmla="*/ 2685327 w 2870522"/>
                  <a:gd name="connsiteY51" fmla="*/ 3083 h 1473068"/>
                  <a:gd name="connsiteX52" fmla="*/ 2870522 w 2870522"/>
                  <a:gd name="connsiteY52" fmla="*/ 3083 h 147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0522" h="1473068">
                    <a:moveTo>
                      <a:pt x="0" y="1473068"/>
                    </a:moveTo>
                    <a:cubicBezTo>
                      <a:pt x="3858" y="1461493"/>
                      <a:pt x="6119" y="1449257"/>
                      <a:pt x="11575" y="1438344"/>
                    </a:cubicBezTo>
                    <a:cubicBezTo>
                      <a:pt x="26177" y="1409140"/>
                      <a:pt x="36341" y="1402003"/>
                      <a:pt x="57874" y="1380470"/>
                    </a:cubicBezTo>
                    <a:cubicBezTo>
                      <a:pt x="65590" y="1365037"/>
                      <a:pt x="74226" y="1350030"/>
                      <a:pt x="81023" y="1334171"/>
                    </a:cubicBezTo>
                    <a:cubicBezTo>
                      <a:pt x="85829" y="1322957"/>
                      <a:pt x="85830" y="1309599"/>
                      <a:pt x="92598" y="1299447"/>
                    </a:cubicBezTo>
                    <a:cubicBezTo>
                      <a:pt x="101678" y="1285827"/>
                      <a:pt x="116843" y="1277298"/>
                      <a:pt x="127322" y="1264723"/>
                    </a:cubicBezTo>
                    <a:cubicBezTo>
                      <a:pt x="136228" y="1254036"/>
                      <a:pt x="141781" y="1240862"/>
                      <a:pt x="150471" y="1229999"/>
                    </a:cubicBezTo>
                    <a:cubicBezTo>
                      <a:pt x="157288" y="1221478"/>
                      <a:pt x="166804" y="1215371"/>
                      <a:pt x="173621" y="1206850"/>
                    </a:cubicBezTo>
                    <a:cubicBezTo>
                      <a:pt x="182311" y="1195987"/>
                      <a:pt x="188684" y="1183446"/>
                      <a:pt x="196770" y="1172126"/>
                    </a:cubicBezTo>
                    <a:cubicBezTo>
                      <a:pt x="207983" y="1156428"/>
                      <a:pt x="221270" y="1142186"/>
                      <a:pt x="231494" y="1125827"/>
                    </a:cubicBezTo>
                    <a:cubicBezTo>
                      <a:pt x="240639" y="1111195"/>
                      <a:pt x="245072" y="1093885"/>
                      <a:pt x="254643" y="1079528"/>
                    </a:cubicBezTo>
                    <a:cubicBezTo>
                      <a:pt x="260696" y="1070448"/>
                      <a:pt x="270976" y="1064900"/>
                      <a:pt x="277793" y="1056379"/>
                    </a:cubicBezTo>
                    <a:cubicBezTo>
                      <a:pt x="286483" y="1045516"/>
                      <a:pt x="291700" y="1032052"/>
                      <a:pt x="300942" y="1021655"/>
                    </a:cubicBezTo>
                    <a:cubicBezTo>
                      <a:pt x="322692" y="997186"/>
                      <a:pt x="347241" y="975356"/>
                      <a:pt x="370390" y="952207"/>
                    </a:cubicBezTo>
                    <a:lnTo>
                      <a:pt x="428264" y="894333"/>
                    </a:lnTo>
                    <a:lnTo>
                      <a:pt x="497712" y="824885"/>
                    </a:lnTo>
                    <a:cubicBezTo>
                      <a:pt x="509287" y="813310"/>
                      <a:pt x="518555" y="798837"/>
                      <a:pt x="532436" y="790161"/>
                    </a:cubicBezTo>
                    <a:cubicBezTo>
                      <a:pt x="563302" y="770870"/>
                      <a:pt x="594748" y="752478"/>
                      <a:pt x="625033" y="732288"/>
                    </a:cubicBezTo>
                    <a:cubicBezTo>
                      <a:pt x="636608" y="724572"/>
                      <a:pt x="648894" y="717829"/>
                      <a:pt x="659757" y="709139"/>
                    </a:cubicBezTo>
                    <a:cubicBezTo>
                      <a:pt x="668279" y="702322"/>
                      <a:pt x="674027" y="692332"/>
                      <a:pt x="682907" y="685989"/>
                    </a:cubicBezTo>
                    <a:cubicBezTo>
                      <a:pt x="701214" y="672913"/>
                      <a:pt x="721703" y="663188"/>
                      <a:pt x="740780" y="651265"/>
                    </a:cubicBezTo>
                    <a:cubicBezTo>
                      <a:pt x="752576" y="643892"/>
                      <a:pt x="763062" y="634337"/>
                      <a:pt x="775504" y="628116"/>
                    </a:cubicBezTo>
                    <a:cubicBezTo>
                      <a:pt x="786417" y="622660"/>
                      <a:pt x="799315" y="621997"/>
                      <a:pt x="810228" y="616541"/>
                    </a:cubicBezTo>
                    <a:cubicBezTo>
                      <a:pt x="822670" y="610320"/>
                      <a:pt x="832166" y="598872"/>
                      <a:pt x="844952" y="593392"/>
                    </a:cubicBezTo>
                    <a:cubicBezTo>
                      <a:pt x="896875" y="571139"/>
                      <a:pt x="880924" y="592767"/>
                      <a:pt x="925975" y="570242"/>
                    </a:cubicBezTo>
                    <a:cubicBezTo>
                      <a:pt x="938417" y="564021"/>
                      <a:pt x="948257" y="553314"/>
                      <a:pt x="960699" y="547093"/>
                    </a:cubicBezTo>
                    <a:cubicBezTo>
                      <a:pt x="971612" y="541637"/>
                      <a:pt x="984758" y="541443"/>
                      <a:pt x="995423" y="535518"/>
                    </a:cubicBezTo>
                    <a:cubicBezTo>
                      <a:pt x="1019744" y="522007"/>
                      <a:pt x="1039986" y="501662"/>
                      <a:pt x="1064871" y="489220"/>
                    </a:cubicBezTo>
                    <a:cubicBezTo>
                      <a:pt x="1079100" y="482106"/>
                      <a:pt x="1095874" y="482015"/>
                      <a:pt x="1111170" y="477645"/>
                    </a:cubicBezTo>
                    <a:cubicBezTo>
                      <a:pt x="1122901" y="474293"/>
                      <a:pt x="1134981" y="471526"/>
                      <a:pt x="1145894" y="466070"/>
                    </a:cubicBezTo>
                    <a:cubicBezTo>
                      <a:pt x="1158336" y="459849"/>
                      <a:pt x="1168176" y="449142"/>
                      <a:pt x="1180618" y="442921"/>
                    </a:cubicBezTo>
                    <a:cubicBezTo>
                      <a:pt x="1233070" y="416695"/>
                      <a:pt x="1271869" y="411427"/>
                      <a:pt x="1331089" y="396622"/>
                    </a:cubicBezTo>
                    <a:cubicBezTo>
                      <a:pt x="1342664" y="388906"/>
                      <a:pt x="1353371" y="379694"/>
                      <a:pt x="1365813" y="373473"/>
                    </a:cubicBezTo>
                    <a:cubicBezTo>
                      <a:pt x="1384397" y="364181"/>
                      <a:pt x="1404119" y="357311"/>
                      <a:pt x="1423686" y="350323"/>
                    </a:cubicBezTo>
                    <a:cubicBezTo>
                      <a:pt x="1458156" y="338012"/>
                      <a:pt x="1493135" y="327174"/>
                      <a:pt x="1527859" y="315599"/>
                    </a:cubicBezTo>
                    <a:cubicBezTo>
                      <a:pt x="1551008" y="307883"/>
                      <a:pt x="1574651" y="301512"/>
                      <a:pt x="1597307" y="292450"/>
                    </a:cubicBezTo>
                    <a:cubicBezTo>
                      <a:pt x="1616598" y="284734"/>
                      <a:pt x="1635654" y="276401"/>
                      <a:pt x="1655180" y="269301"/>
                    </a:cubicBezTo>
                    <a:cubicBezTo>
                      <a:pt x="1678112" y="260962"/>
                      <a:pt x="1701479" y="253867"/>
                      <a:pt x="1724628" y="246151"/>
                    </a:cubicBezTo>
                    <a:lnTo>
                      <a:pt x="1794076" y="223002"/>
                    </a:lnTo>
                    <a:lnTo>
                      <a:pt x="1863524" y="199852"/>
                    </a:lnTo>
                    <a:cubicBezTo>
                      <a:pt x="1875099" y="195994"/>
                      <a:pt x="1886412" y="191237"/>
                      <a:pt x="1898248" y="188278"/>
                    </a:cubicBezTo>
                    <a:lnTo>
                      <a:pt x="1990846" y="165128"/>
                    </a:lnTo>
                    <a:cubicBezTo>
                      <a:pt x="2006279" y="161270"/>
                      <a:pt x="2022375" y="159462"/>
                      <a:pt x="2037145" y="153554"/>
                    </a:cubicBezTo>
                    <a:cubicBezTo>
                      <a:pt x="2056436" y="145837"/>
                      <a:pt x="2075564" y="137699"/>
                      <a:pt x="2095018" y="130404"/>
                    </a:cubicBezTo>
                    <a:cubicBezTo>
                      <a:pt x="2118347" y="121656"/>
                      <a:pt x="2152441" y="111546"/>
                      <a:pt x="2176041" y="107255"/>
                    </a:cubicBezTo>
                    <a:cubicBezTo>
                      <a:pt x="2202883" y="102375"/>
                      <a:pt x="2230153" y="100165"/>
                      <a:pt x="2257064" y="95680"/>
                    </a:cubicBezTo>
                    <a:cubicBezTo>
                      <a:pt x="2276469" y="92446"/>
                      <a:pt x="2295732" y="88374"/>
                      <a:pt x="2314937" y="84106"/>
                    </a:cubicBezTo>
                    <a:cubicBezTo>
                      <a:pt x="2330466" y="80655"/>
                      <a:pt x="2345585" y="75377"/>
                      <a:pt x="2361236" y="72531"/>
                    </a:cubicBezTo>
                    <a:cubicBezTo>
                      <a:pt x="2388078" y="67651"/>
                      <a:pt x="2415251" y="64814"/>
                      <a:pt x="2442259" y="60956"/>
                    </a:cubicBezTo>
                    <a:cubicBezTo>
                      <a:pt x="2478489" y="48879"/>
                      <a:pt x="2519528" y="33228"/>
                      <a:pt x="2558005" y="26232"/>
                    </a:cubicBezTo>
                    <a:cubicBezTo>
                      <a:pt x="2584847" y="21352"/>
                      <a:pt x="2612186" y="19538"/>
                      <a:pt x="2639028" y="14658"/>
                    </a:cubicBezTo>
                    <a:cubicBezTo>
                      <a:pt x="2654679" y="11812"/>
                      <a:pt x="2669439" y="3877"/>
                      <a:pt x="2685327" y="3083"/>
                    </a:cubicBezTo>
                    <a:cubicBezTo>
                      <a:pt x="2746982" y="0"/>
                      <a:pt x="2808790" y="3083"/>
                      <a:pt x="2870522" y="3083"/>
                    </a:cubicBezTo>
                  </a:path>
                </a:pathLst>
              </a:custGeom>
              <a:noFill/>
              <a:ln w="38100" cap="sq"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6101787" y="5311626"/>
                <a:ext cx="2870522" cy="1473068"/>
              </a:xfrm>
              <a:custGeom>
                <a:avLst/>
                <a:gdLst>
                  <a:gd name="connsiteX0" fmla="*/ 0 w 2870522"/>
                  <a:gd name="connsiteY0" fmla="*/ 1473068 h 1473068"/>
                  <a:gd name="connsiteX1" fmla="*/ 11575 w 2870522"/>
                  <a:gd name="connsiteY1" fmla="*/ 1438344 h 1473068"/>
                  <a:gd name="connsiteX2" fmla="*/ 57874 w 2870522"/>
                  <a:gd name="connsiteY2" fmla="*/ 1380470 h 1473068"/>
                  <a:gd name="connsiteX3" fmla="*/ 81023 w 2870522"/>
                  <a:gd name="connsiteY3" fmla="*/ 1334171 h 1473068"/>
                  <a:gd name="connsiteX4" fmla="*/ 92598 w 2870522"/>
                  <a:gd name="connsiteY4" fmla="*/ 1299447 h 1473068"/>
                  <a:gd name="connsiteX5" fmla="*/ 127322 w 2870522"/>
                  <a:gd name="connsiteY5" fmla="*/ 1264723 h 1473068"/>
                  <a:gd name="connsiteX6" fmla="*/ 150471 w 2870522"/>
                  <a:gd name="connsiteY6" fmla="*/ 1229999 h 1473068"/>
                  <a:gd name="connsiteX7" fmla="*/ 173621 w 2870522"/>
                  <a:gd name="connsiteY7" fmla="*/ 1206850 h 1473068"/>
                  <a:gd name="connsiteX8" fmla="*/ 196770 w 2870522"/>
                  <a:gd name="connsiteY8" fmla="*/ 1172126 h 1473068"/>
                  <a:gd name="connsiteX9" fmla="*/ 231494 w 2870522"/>
                  <a:gd name="connsiteY9" fmla="*/ 1125827 h 1473068"/>
                  <a:gd name="connsiteX10" fmla="*/ 254643 w 2870522"/>
                  <a:gd name="connsiteY10" fmla="*/ 1079528 h 1473068"/>
                  <a:gd name="connsiteX11" fmla="*/ 277793 w 2870522"/>
                  <a:gd name="connsiteY11" fmla="*/ 1056379 h 1473068"/>
                  <a:gd name="connsiteX12" fmla="*/ 300942 w 2870522"/>
                  <a:gd name="connsiteY12" fmla="*/ 1021655 h 1473068"/>
                  <a:gd name="connsiteX13" fmla="*/ 370390 w 2870522"/>
                  <a:gd name="connsiteY13" fmla="*/ 952207 h 1473068"/>
                  <a:gd name="connsiteX14" fmla="*/ 428264 w 2870522"/>
                  <a:gd name="connsiteY14" fmla="*/ 894333 h 1473068"/>
                  <a:gd name="connsiteX15" fmla="*/ 497712 w 2870522"/>
                  <a:gd name="connsiteY15" fmla="*/ 824885 h 1473068"/>
                  <a:gd name="connsiteX16" fmla="*/ 532436 w 2870522"/>
                  <a:gd name="connsiteY16" fmla="*/ 790161 h 1473068"/>
                  <a:gd name="connsiteX17" fmla="*/ 625033 w 2870522"/>
                  <a:gd name="connsiteY17" fmla="*/ 732288 h 1473068"/>
                  <a:gd name="connsiteX18" fmla="*/ 659757 w 2870522"/>
                  <a:gd name="connsiteY18" fmla="*/ 709139 h 1473068"/>
                  <a:gd name="connsiteX19" fmla="*/ 682907 w 2870522"/>
                  <a:gd name="connsiteY19" fmla="*/ 685989 h 1473068"/>
                  <a:gd name="connsiteX20" fmla="*/ 740780 w 2870522"/>
                  <a:gd name="connsiteY20" fmla="*/ 651265 h 1473068"/>
                  <a:gd name="connsiteX21" fmla="*/ 775504 w 2870522"/>
                  <a:gd name="connsiteY21" fmla="*/ 628116 h 1473068"/>
                  <a:gd name="connsiteX22" fmla="*/ 810228 w 2870522"/>
                  <a:gd name="connsiteY22" fmla="*/ 616541 h 1473068"/>
                  <a:gd name="connsiteX23" fmla="*/ 844952 w 2870522"/>
                  <a:gd name="connsiteY23" fmla="*/ 593392 h 1473068"/>
                  <a:gd name="connsiteX24" fmla="*/ 925975 w 2870522"/>
                  <a:gd name="connsiteY24" fmla="*/ 570242 h 1473068"/>
                  <a:gd name="connsiteX25" fmla="*/ 960699 w 2870522"/>
                  <a:gd name="connsiteY25" fmla="*/ 547093 h 1473068"/>
                  <a:gd name="connsiteX26" fmla="*/ 995423 w 2870522"/>
                  <a:gd name="connsiteY26" fmla="*/ 535518 h 1473068"/>
                  <a:gd name="connsiteX27" fmla="*/ 1064871 w 2870522"/>
                  <a:gd name="connsiteY27" fmla="*/ 489220 h 1473068"/>
                  <a:gd name="connsiteX28" fmla="*/ 1111170 w 2870522"/>
                  <a:gd name="connsiteY28" fmla="*/ 477645 h 1473068"/>
                  <a:gd name="connsiteX29" fmla="*/ 1145894 w 2870522"/>
                  <a:gd name="connsiteY29" fmla="*/ 466070 h 1473068"/>
                  <a:gd name="connsiteX30" fmla="*/ 1180618 w 2870522"/>
                  <a:gd name="connsiteY30" fmla="*/ 442921 h 1473068"/>
                  <a:gd name="connsiteX31" fmla="*/ 1331089 w 2870522"/>
                  <a:gd name="connsiteY31" fmla="*/ 396622 h 1473068"/>
                  <a:gd name="connsiteX32" fmla="*/ 1365813 w 2870522"/>
                  <a:gd name="connsiteY32" fmla="*/ 373473 h 1473068"/>
                  <a:gd name="connsiteX33" fmla="*/ 1423686 w 2870522"/>
                  <a:gd name="connsiteY33" fmla="*/ 350323 h 1473068"/>
                  <a:gd name="connsiteX34" fmla="*/ 1527859 w 2870522"/>
                  <a:gd name="connsiteY34" fmla="*/ 315599 h 1473068"/>
                  <a:gd name="connsiteX35" fmla="*/ 1597307 w 2870522"/>
                  <a:gd name="connsiteY35" fmla="*/ 292450 h 1473068"/>
                  <a:gd name="connsiteX36" fmla="*/ 1655180 w 2870522"/>
                  <a:gd name="connsiteY36" fmla="*/ 269301 h 1473068"/>
                  <a:gd name="connsiteX37" fmla="*/ 1724628 w 2870522"/>
                  <a:gd name="connsiteY37" fmla="*/ 246151 h 1473068"/>
                  <a:gd name="connsiteX38" fmla="*/ 1794076 w 2870522"/>
                  <a:gd name="connsiteY38" fmla="*/ 223002 h 1473068"/>
                  <a:gd name="connsiteX39" fmla="*/ 1863524 w 2870522"/>
                  <a:gd name="connsiteY39" fmla="*/ 199852 h 1473068"/>
                  <a:gd name="connsiteX40" fmla="*/ 1898248 w 2870522"/>
                  <a:gd name="connsiteY40" fmla="*/ 188278 h 1473068"/>
                  <a:gd name="connsiteX41" fmla="*/ 1990846 w 2870522"/>
                  <a:gd name="connsiteY41" fmla="*/ 165128 h 1473068"/>
                  <a:gd name="connsiteX42" fmla="*/ 2037145 w 2870522"/>
                  <a:gd name="connsiteY42" fmla="*/ 153554 h 1473068"/>
                  <a:gd name="connsiteX43" fmla="*/ 2095018 w 2870522"/>
                  <a:gd name="connsiteY43" fmla="*/ 130404 h 1473068"/>
                  <a:gd name="connsiteX44" fmla="*/ 2176041 w 2870522"/>
                  <a:gd name="connsiteY44" fmla="*/ 107255 h 1473068"/>
                  <a:gd name="connsiteX45" fmla="*/ 2257064 w 2870522"/>
                  <a:gd name="connsiteY45" fmla="*/ 95680 h 1473068"/>
                  <a:gd name="connsiteX46" fmla="*/ 2314937 w 2870522"/>
                  <a:gd name="connsiteY46" fmla="*/ 84106 h 1473068"/>
                  <a:gd name="connsiteX47" fmla="*/ 2361236 w 2870522"/>
                  <a:gd name="connsiteY47" fmla="*/ 72531 h 1473068"/>
                  <a:gd name="connsiteX48" fmla="*/ 2442259 w 2870522"/>
                  <a:gd name="connsiteY48" fmla="*/ 60956 h 1473068"/>
                  <a:gd name="connsiteX49" fmla="*/ 2558005 w 2870522"/>
                  <a:gd name="connsiteY49" fmla="*/ 26232 h 1473068"/>
                  <a:gd name="connsiteX50" fmla="*/ 2639028 w 2870522"/>
                  <a:gd name="connsiteY50" fmla="*/ 14658 h 1473068"/>
                  <a:gd name="connsiteX51" fmla="*/ 2685327 w 2870522"/>
                  <a:gd name="connsiteY51" fmla="*/ 3083 h 1473068"/>
                  <a:gd name="connsiteX52" fmla="*/ 2870522 w 2870522"/>
                  <a:gd name="connsiteY52" fmla="*/ 3083 h 147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0522" h="1473068">
                    <a:moveTo>
                      <a:pt x="0" y="1473068"/>
                    </a:moveTo>
                    <a:cubicBezTo>
                      <a:pt x="3858" y="1461493"/>
                      <a:pt x="6119" y="1449257"/>
                      <a:pt x="11575" y="1438344"/>
                    </a:cubicBezTo>
                    <a:cubicBezTo>
                      <a:pt x="26177" y="1409140"/>
                      <a:pt x="36341" y="1402003"/>
                      <a:pt x="57874" y="1380470"/>
                    </a:cubicBezTo>
                    <a:cubicBezTo>
                      <a:pt x="65590" y="1365037"/>
                      <a:pt x="74226" y="1350030"/>
                      <a:pt x="81023" y="1334171"/>
                    </a:cubicBezTo>
                    <a:cubicBezTo>
                      <a:pt x="85829" y="1322957"/>
                      <a:pt x="85830" y="1309599"/>
                      <a:pt x="92598" y="1299447"/>
                    </a:cubicBezTo>
                    <a:cubicBezTo>
                      <a:pt x="101678" y="1285827"/>
                      <a:pt x="116843" y="1277298"/>
                      <a:pt x="127322" y="1264723"/>
                    </a:cubicBezTo>
                    <a:cubicBezTo>
                      <a:pt x="136228" y="1254036"/>
                      <a:pt x="141781" y="1240862"/>
                      <a:pt x="150471" y="1229999"/>
                    </a:cubicBezTo>
                    <a:cubicBezTo>
                      <a:pt x="157288" y="1221478"/>
                      <a:pt x="166804" y="1215371"/>
                      <a:pt x="173621" y="1206850"/>
                    </a:cubicBezTo>
                    <a:cubicBezTo>
                      <a:pt x="182311" y="1195987"/>
                      <a:pt x="188684" y="1183446"/>
                      <a:pt x="196770" y="1172126"/>
                    </a:cubicBezTo>
                    <a:cubicBezTo>
                      <a:pt x="207983" y="1156428"/>
                      <a:pt x="221270" y="1142186"/>
                      <a:pt x="231494" y="1125827"/>
                    </a:cubicBezTo>
                    <a:cubicBezTo>
                      <a:pt x="240639" y="1111195"/>
                      <a:pt x="245072" y="1093885"/>
                      <a:pt x="254643" y="1079528"/>
                    </a:cubicBezTo>
                    <a:cubicBezTo>
                      <a:pt x="260696" y="1070448"/>
                      <a:pt x="270976" y="1064900"/>
                      <a:pt x="277793" y="1056379"/>
                    </a:cubicBezTo>
                    <a:cubicBezTo>
                      <a:pt x="286483" y="1045516"/>
                      <a:pt x="291700" y="1032052"/>
                      <a:pt x="300942" y="1021655"/>
                    </a:cubicBezTo>
                    <a:cubicBezTo>
                      <a:pt x="322692" y="997186"/>
                      <a:pt x="347241" y="975356"/>
                      <a:pt x="370390" y="952207"/>
                    </a:cubicBezTo>
                    <a:lnTo>
                      <a:pt x="428264" y="894333"/>
                    </a:lnTo>
                    <a:lnTo>
                      <a:pt x="497712" y="824885"/>
                    </a:lnTo>
                    <a:cubicBezTo>
                      <a:pt x="509287" y="813310"/>
                      <a:pt x="518555" y="798837"/>
                      <a:pt x="532436" y="790161"/>
                    </a:cubicBezTo>
                    <a:cubicBezTo>
                      <a:pt x="563302" y="770870"/>
                      <a:pt x="594748" y="752478"/>
                      <a:pt x="625033" y="732288"/>
                    </a:cubicBezTo>
                    <a:cubicBezTo>
                      <a:pt x="636608" y="724572"/>
                      <a:pt x="648894" y="717829"/>
                      <a:pt x="659757" y="709139"/>
                    </a:cubicBezTo>
                    <a:cubicBezTo>
                      <a:pt x="668279" y="702322"/>
                      <a:pt x="674027" y="692332"/>
                      <a:pt x="682907" y="685989"/>
                    </a:cubicBezTo>
                    <a:cubicBezTo>
                      <a:pt x="701214" y="672913"/>
                      <a:pt x="721703" y="663188"/>
                      <a:pt x="740780" y="651265"/>
                    </a:cubicBezTo>
                    <a:cubicBezTo>
                      <a:pt x="752576" y="643892"/>
                      <a:pt x="763062" y="634337"/>
                      <a:pt x="775504" y="628116"/>
                    </a:cubicBezTo>
                    <a:cubicBezTo>
                      <a:pt x="786417" y="622660"/>
                      <a:pt x="799315" y="621997"/>
                      <a:pt x="810228" y="616541"/>
                    </a:cubicBezTo>
                    <a:cubicBezTo>
                      <a:pt x="822670" y="610320"/>
                      <a:pt x="832166" y="598872"/>
                      <a:pt x="844952" y="593392"/>
                    </a:cubicBezTo>
                    <a:cubicBezTo>
                      <a:pt x="896875" y="571139"/>
                      <a:pt x="880924" y="592767"/>
                      <a:pt x="925975" y="570242"/>
                    </a:cubicBezTo>
                    <a:cubicBezTo>
                      <a:pt x="938417" y="564021"/>
                      <a:pt x="948257" y="553314"/>
                      <a:pt x="960699" y="547093"/>
                    </a:cubicBezTo>
                    <a:cubicBezTo>
                      <a:pt x="971612" y="541637"/>
                      <a:pt x="984758" y="541443"/>
                      <a:pt x="995423" y="535518"/>
                    </a:cubicBezTo>
                    <a:cubicBezTo>
                      <a:pt x="1019744" y="522007"/>
                      <a:pt x="1039986" y="501662"/>
                      <a:pt x="1064871" y="489220"/>
                    </a:cubicBezTo>
                    <a:cubicBezTo>
                      <a:pt x="1079100" y="482106"/>
                      <a:pt x="1095874" y="482015"/>
                      <a:pt x="1111170" y="477645"/>
                    </a:cubicBezTo>
                    <a:cubicBezTo>
                      <a:pt x="1122901" y="474293"/>
                      <a:pt x="1134981" y="471526"/>
                      <a:pt x="1145894" y="466070"/>
                    </a:cubicBezTo>
                    <a:cubicBezTo>
                      <a:pt x="1158336" y="459849"/>
                      <a:pt x="1168176" y="449142"/>
                      <a:pt x="1180618" y="442921"/>
                    </a:cubicBezTo>
                    <a:cubicBezTo>
                      <a:pt x="1233070" y="416695"/>
                      <a:pt x="1271869" y="411427"/>
                      <a:pt x="1331089" y="396622"/>
                    </a:cubicBezTo>
                    <a:cubicBezTo>
                      <a:pt x="1342664" y="388906"/>
                      <a:pt x="1353371" y="379694"/>
                      <a:pt x="1365813" y="373473"/>
                    </a:cubicBezTo>
                    <a:cubicBezTo>
                      <a:pt x="1384397" y="364181"/>
                      <a:pt x="1404119" y="357311"/>
                      <a:pt x="1423686" y="350323"/>
                    </a:cubicBezTo>
                    <a:cubicBezTo>
                      <a:pt x="1458156" y="338012"/>
                      <a:pt x="1493135" y="327174"/>
                      <a:pt x="1527859" y="315599"/>
                    </a:cubicBezTo>
                    <a:cubicBezTo>
                      <a:pt x="1551008" y="307883"/>
                      <a:pt x="1574651" y="301512"/>
                      <a:pt x="1597307" y="292450"/>
                    </a:cubicBezTo>
                    <a:cubicBezTo>
                      <a:pt x="1616598" y="284734"/>
                      <a:pt x="1635654" y="276401"/>
                      <a:pt x="1655180" y="269301"/>
                    </a:cubicBezTo>
                    <a:cubicBezTo>
                      <a:pt x="1678112" y="260962"/>
                      <a:pt x="1701479" y="253867"/>
                      <a:pt x="1724628" y="246151"/>
                    </a:cubicBezTo>
                    <a:lnTo>
                      <a:pt x="1794076" y="223002"/>
                    </a:lnTo>
                    <a:lnTo>
                      <a:pt x="1863524" y="199852"/>
                    </a:lnTo>
                    <a:cubicBezTo>
                      <a:pt x="1875099" y="195994"/>
                      <a:pt x="1886412" y="191237"/>
                      <a:pt x="1898248" y="188278"/>
                    </a:cubicBezTo>
                    <a:lnTo>
                      <a:pt x="1990846" y="165128"/>
                    </a:lnTo>
                    <a:cubicBezTo>
                      <a:pt x="2006279" y="161270"/>
                      <a:pt x="2022375" y="159462"/>
                      <a:pt x="2037145" y="153554"/>
                    </a:cubicBezTo>
                    <a:cubicBezTo>
                      <a:pt x="2056436" y="145837"/>
                      <a:pt x="2075564" y="137699"/>
                      <a:pt x="2095018" y="130404"/>
                    </a:cubicBezTo>
                    <a:cubicBezTo>
                      <a:pt x="2118347" y="121656"/>
                      <a:pt x="2152441" y="111546"/>
                      <a:pt x="2176041" y="107255"/>
                    </a:cubicBezTo>
                    <a:cubicBezTo>
                      <a:pt x="2202883" y="102375"/>
                      <a:pt x="2230153" y="100165"/>
                      <a:pt x="2257064" y="95680"/>
                    </a:cubicBezTo>
                    <a:cubicBezTo>
                      <a:pt x="2276469" y="92446"/>
                      <a:pt x="2295732" y="88374"/>
                      <a:pt x="2314937" y="84106"/>
                    </a:cubicBezTo>
                    <a:cubicBezTo>
                      <a:pt x="2330466" y="80655"/>
                      <a:pt x="2345585" y="75377"/>
                      <a:pt x="2361236" y="72531"/>
                    </a:cubicBezTo>
                    <a:cubicBezTo>
                      <a:pt x="2388078" y="67651"/>
                      <a:pt x="2415251" y="64814"/>
                      <a:pt x="2442259" y="60956"/>
                    </a:cubicBezTo>
                    <a:cubicBezTo>
                      <a:pt x="2478489" y="48879"/>
                      <a:pt x="2519528" y="33228"/>
                      <a:pt x="2558005" y="26232"/>
                    </a:cubicBezTo>
                    <a:cubicBezTo>
                      <a:pt x="2584847" y="21352"/>
                      <a:pt x="2612186" y="19538"/>
                      <a:pt x="2639028" y="14658"/>
                    </a:cubicBezTo>
                    <a:cubicBezTo>
                      <a:pt x="2654679" y="11812"/>
                      <a:pt x="2669439" y="3877"/>
                      <a:pt x="2685327" y="3083"/>
                    </a:cubicBezTo>
                    <a:cubicBezTo>
                      <a:pt x="2746982" y="0"/>
                      <a:pt x="2808790" y="3083"/>
                      <a:pt x="2870522" y="3083"/>
                    </a:cubicBezTo>
                  </a:path>
                </a:pathLst>
              </a:custGeom>
              <a:noFill/>
              <a:ln w="38100" cap="sq"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Freeform 9"/>
              <p:cNvSpPr/>
              <p:nvPr/>
            </p:nvSpPr>
            <p:spPr bwMode="auto">
              <a:xfrm>
                <a:off x="6254187" y="5464026"/>
                <a:ext cx="2870522" cy="1473068"/>
              </a:xfrm>
              <a:custGeom>
                <a:avLst/>
                <a:gdLst>
                  <a:gd name="connsiteX0" fmla="*/ 0 w 2870522"/>
                  <a:gd name="connsiteY0" fmla="*/ 1473068 h 1473068"/>
                  <a:gd name="connsiteX1" fmla="*/ 11575 w 2870522"/>
                  <a:gd name="connsiteY1" fmla="*/ 1438344 h 1473068"/>
                  <a:gd name="connsiteX2" fmla="*/ 57874 w 2870522"/>
                  <a:gd name="connsiteY2" fmla="*/ 1380470 h 1473068"/>
                  <a:gd name="connsiteX3" fmla="*/ 81023 w 2870522"/>
                  <a:gd name="connsiteY3" fmla="*/ 1334171 h 1473068"/>
                  <a:gd name="connsiteX4" fmla="*/ 92598 w 2870522"/>
                  <a:gd name="connsiteY4" fmla="*/ 1299447 h 1473068"/>
                  <a:gd name="connsiteX5" fmla="*/ 127322 w 2870522"/>
                  <a:gd name="connsiteY5" fmla="*/ 1264723 h 1473068"/>
                  <a:gd name="connsiteX6" fmla="*/ 150471 w 2870522"/>
                  <a:gd name="connsiteY6" fmla="*/ 1229999 h 1473068"/>
                  <a:gd name="connsiteX7" fmla="*/ 173621 w 2870522"/>
                  <a:gd name="connsiteY7" fmla="*/ 1206850 h 1473068"/>
                  <a:gd name="connsiteX8" fmla="*/ 196770 w 2870522"/>
                  <a:gd name="connsiteY8" fmla="*/ 1172126 h 1473068"/>
                  <a:gd name="connsiteX9" fmla="*/ 231494 w 2870522"/>
                  <a:gd name="connsiteY9" fmla="*/ 1125827 h 1473068"/>
                  <a:gd name="connsiteX10" fmla="*/ 254643 w 2870522"/>
                  <a:gd name="connsiteY10" fmla="*/ 1079528 h 1473068"/>
                  <a:gd name="connsiteX11" fmla="*/ 277793 w 2870522"/>
                  <a:gd name="connsiteY11" fmla="*/ 1056379 h 1473068"/>
                  <a:gd name="connsiteX12" fmla="*/ 300942 w 2870522"/>
                  <a:gd name="connsiteY12" fmla="*/ 1021655 h 1473068"/>
                  <a:gd name="connsiteX13" fmla="*/ 370390 w 2870522"/>
                  <a:gd name="connsiteY13" fmla="*/ 952207 h 1473068"/>
                  <a:gd name="connsiteX14" fmla="*/ 428264 w 2870522"/>
                  <a:gd name="connsiteY14" fmla="*/ 894333 h 1473068"/>
                  <a:gd name="connsiteX15" fmla="*/ 497712 w 2870522"/>
                  <a:gd name="connsiteY15" fmla="*/ 824885 h 1473068"/>
                  <a:gd name="connsiteX16" fmla="*/ 532436 w 2870522"/>
                  <a:gd name="connsiteY16" fmla="*/ 790161 h 1473068"/>
                  <a:gd name="connsiteX17" fmla="*/ 625033 w 2870522"/>
                  <a:gd name="connsiteY17" fmla="*/ 732288 h 1473068"/>
                  <a:gd name="connsiteX18" fmla="*/ 659757 w 2870522"/>
                  <a:gd name="connsiteY18" fmla="*/ 709139 h 1473068"/>
                  <a:gd name="connsiteX19" fmla="*/ 682907 w 2870522"/>
                  <a:gd name="connsiteY19" fmla="*/ 685989 h 1473068"/>
                  <a:gd name="connsiteX20" fmla="*/ 740780 w 2870522"/>
                  <a:gd name="connsiteY20" fmla="*/ 651265 h 1473068"/>
                  <a:gd name="connsiteX21" fmla="*/ 775504 w 2870522"/>
                  <a:gd name="connsiteY21" fmla="*/ 628116 h 1473068"/>
                  <a:gd name="connsiteX22" fmla="*/ 810228 w 2870522"/>
                  <a:gd name="connsiteY22" fmla="*/ 616541 h 1473068"/>
                  <a:gd name="connsiteX23" fmla="*/ 844952 w 2870522"/>
                  <a:gd name="connsiteY23" fmla="*/ 593392 h 1473068"/>
                  <a:gd name="connsiteX24" fmla="*/ 925975 w 2870522"/>
                  <a:gd name="connsiteY24" fmla="*/ 570242 h 1473068"/>
                  <a:gd name="connsiteX25" fmla="*/ 960699 w 2870522"/>
                  <a:gd name="connsiteY25" fmla="*/ 547093 h 1473068"/>
                  <a:gd name="connsiteX26" fmla="*/ 995423 w 2870522"/>
                  <a:gd name="connsiteY26" fmla="*/ 535518 h 1473068"/>
                  <a:gd name="connsiteX27" fmla="*/ 1064871 w 2870522"/>
                  <a:gd name="connsiteY27" fmla="*/ 489220 h 1473068"/>
                  <a:gd name="connsiteX28" fmla="*/ 1111170 w 2870522"/>
                  <a:gd name="connsiteY28" fmla="*/ 477645 h 1473068"/>
                  <a:gd name="connsiteX29" fmla="*/ 1145894 w 2870522"/>
                  <a:gd name="connsiteY29" fmla="*/ 466070 h 1473068"/>
                  <a:gd name="connsiteX30" fmla="*/ 1180618 w 2870522"/>
                  <a:gd name="connsiteY30" fmla="*/ 442921 h 1473068"/>
                  <a:gd name="connsiteX31" fmla="*/ 1331089 w 2870522"/>
                  <a:gd name="connsiteY31" fmla="*/ 396622 h 1473068"/>
                  <a:gd name="connsiteX32" fmla="*/ 1365813 w 2870522"/>
                  <a:gd name="connsiteY32" fmla="*/ 373473 h 1473068"/>
                  <a:gd name="connsiteX33" fmla="*/ 1423686 w 2870522"/>
                  <a:gd name="connsiteY33" fmla="*/ 350323 h 1473068"/>
                  <a:gd name="connsiteX34" fmla="*/ 1527859 w 2870522"/>
                  <a:gd name="connsiteY34" fmla="*/ 315599 h 1473068"/>
                  <a:gd name="connsiteX35" fmla="*/ 1597307 w 2870522"/>
                  <a:gd name="connsiteY35" fmla="*/ 292450 h 1473068"/>
                  <a:gd name="connsiteX36" fmla="*/ 1655180 w 2870522"/>
                  <a:gd name="connsiteY36" fmla="*/ 269301 h 1473068"/>
                  <a:gd name="connsiteX37" fmla="*/ 1724628 w 2870522"/>
                  <a:gd name="connsiteY37" fmla="*/ 246151 h 1473068"/>
                  <a:gd name="connsiteX38" fmla="*/ 1794076 w 2870522"/>
                  <a:gd name="connsiteY38" fmla="*/ 223002 h 1473068"/>
                  <a:gd name="connsiteX39" fmla="*/ 1863524 w 2870522"/>
                  <a:gd name="connsiteY39" fmla="*/ 199852 h 1473068"/>
                  <a:gd name="connsiteX40" fmla="*/ 1898248 w 2870522"/>
                  <a:gd name="connsiteY40" fmla="*/ 188278 h 1473068"/>
                  <a:gd name="connsiteX41" fmla="*/ 1990846 w 2870522"/>
                  <a:gd name="connsiteY41" fmla="*/ 165128 h 1473068"/>
                  <a:gd name="connsiteX42" fmla="*/ 2037145 w 2870522"/>
                  <a:gd name="connsiteY42" fmla="*/ 153554 h 1473068"/>
                  <a:gd name="connsiteX43" fmla="*/ 2095018 w 2870522"/>
                  <a:gd name="connsiteY43" fmla="*/ 130404 h 1473068"/>
                  <a:gd name="connsiteX44" fmla="*/ 2176041 w 2870522"/>
                  <a:gd name="connsiteY44" fmla="*/ 107255 h 1473068"/>
                  <a:gd name="connsiteX45" fmla="*/ 2257064 w 2870522"/>
                  <a:gd name="connsiteY45" fmla="*/ 95680 h 1473068"/>
                  <a:gd name="connsiteX46" fmla="*/ 2314937 w 2870522"/>
                  <a:gd name="connsiteY46" fmla="*/ 84106 h 1473068"/>
                  <a:gd name="connsiteX47" fmla="*/ 2361236 w 2870522"/>
                  <a:gd name="connsiteY47" fmla="*/ 72531 h 1473068"/>
                  <a:gd name="connsiteX48" fmla="*/ 2442259 w 2870522"/>
                  <a:gd name="connsiteY48" fmla="*/ 60956 h 1473068"/>
                  <a:gd name="connsiteX49" fmla="*/ 2558005 w 2870522"/>
                  <a:gd name="connsiteY49" fmla="*/ 26232 h 1473068"/>
                  <a:gd name="connsiteX50" fmla="*/ 2639028 w 2870522"/>
                  <a:gd name="connsiteY50" fmla="*/ 14658 h 1473068"/>
                  <a:gd name="connsiteX51" fmla="*/ 2685327 w 2870522"/>
                  <a:gd name="connsiteY51" fmla="*/ 3083 h 1473068"/>
                  <a:gd name="connsiteX52" fmla="*/ 2870522 w 2870522"/>
                  <a:gd name="connsiteY52" fmla="*/ 3083 h 147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0522" h="1473068">
                    <a:moveTo>
                      <a:pt x="0" y="1473068"/>
                    </a:moveTo>
                    <a:cubicBezTo>
                      <a:pt x="3858" y="1461493"/>
                      <a:pt x="6119" y="1449257"/>
                      <a:pt x="11575" y="1438344"/>
                    </a:cubicBezTo>
                    <a:cubicBezTo>
                      <a:pt x="26177" y="1409140"/>
                      <a:pt x="36341" y="1402003"/>
                      <a:pt x="57874" y="1380470"/>
                    </a:cubicBezTo>
                    <a:cubicBezTo>
                      <a:pt x="65590" y="1365037"/>
                      <a:pt x="74226" y="1350030"/>
                      <a:pt x="81023" y="1334171"/>
                    </a:cubicBezTo>
                    <a:cubicBezTo>
                      <a:pt x="85829" y="1322957"/>
                      <a:pt x="85830" y="1309599"/>
                      <a:pt x="92598" y="1299447"/>
                    </a:cubicBezTo>
                    <a:cubicBezTo>
                      <a:pt x="101678" y="1285827"/>
                      <a:pt x="116843" y="1277298"/>
                      <a:pt x="127322" y="1264723"/>
                    </a:cubicBezTo>
                    <a:cubicBezTo>
                      <a:pt x="136228" y="1254036"/>
                      <a:pt x="141781" y="1240862"/>
                      <a:pt x="150471" y="1229999"/>
                    </a:cubicBezTo>
                    <a:cubicBezTo>
                      <a:pt x="157288" y="1221478"/>
                      <a:pt x="166804" y="1215371"/>
                      <a:pt x="173621" y="1206850"/>
                    </a:cubicBezTo>
                    <a:cubicBezTo>
                      <a:pt x="182311" y="1195987"/>
                      <a:pt x="188684" y="1183446"/>
                      <a:pt x="196770" y="1172126"/>
                    </a:cubicBezTo>
                    <a:cubicBezTo>
                      <a:pt x="207983" y="1156428"/>
                      <a:pt x="221270" y="1142186"/>
                      <a:pt x="231494" y="1125827"/>
                    </a:cubicBezTo>
                    <a:cubicBezTo>
                      <a:pt x="240639" y="1111195"/>
                      <a:pt x="245072" y="1093885"/>
                      <a:pt x="254643" y="1079528"/>
                    </a:cubicBezTo>
                    <a:cubicBezTo>
                      <a:pt x="260696" y="1070448"/>
                      <a:pt x="270976" y="1064900"/>
                      <a:pt x="277793" y="1056379"/>
                    </a:cubicBezTo>
                    <a:cubicBezTo>
                      <a:pt x="286483" y="1045516"/>
                      <a:pt x="291700" y="1032052"/>
                      <a:pt x="300942" y="1021655"/>
                    </a:cubicBezTo>
                    <a:cubicBezTo>
                      <a:pt x="322692" y="997186"/>
                      <a:pt x="347241" y="975356"/>
                      <a:pt x="370390" y="952207"/>
                    </a:cubicBezTo>
                    <a:lnTo>
                      <a:pt x="428264" y="894333"/>
                    </a:lnTo>
                    <a:lnTo>
                      <a:pt x="497712" y="824885"/>
                    </a:lnTo>
                    <a:cubicBezTo>
                      <a:pt x="509287" y="813310"/>
                      <a:pt x="518555" y="798837"/>
                      <a:pt x="532436" y="790161"/>
                    </a:cubicBezTo>
                    <a:cubicBezTo>
                      <a:pt x="563302" y="770870"/>
                      <a:pt x="594748" y="752478"/>
                      <a:pt x="625033" y="732288"/>
                    </a:cubicBezTo>
                    <a:cubicBezTo>
                      <a:pt x="636608" y="724572"/>
                      <a:pt x="648894" y="717829"/>
                      <a:pt x="659757" y="709139"/>
                    </a:cubicBezTo>
                    <a:cubicBezTo>
                      <a:pt x="668279" y="702322"/>
                      <a:pt x="674027" y="692332"/>
                      <a:pt x="682907" y="685989"/>
                    </a:cubicBezTo>
                    <a:cubicBezTo>
                      <a:pt x="701214" y="672913"/>
                      <a:pt x="721703" y="663188"/>
                      <a:pt x="740780" y="651265"/>
                    </a:cubicBezTo>
                    <a:cubicBezTo>
                      <a:pt x="752576" y="643892"/>
                      <a:pt x="763062" y="634337"/>
                      <a:pt x="775504" y="628116"/>
                    </a:cubicBezTo>
                    <a:cubicBezTo>
                      <a:pt x="786417" y="622660"/>
                      <a:pt x="799315" y="621997"/>
                      <a:pt x="810228" y="616541"/>
                    </a:cubicBezTo>
                    <a:cubicBezTo>
                      <a:pt x="822670" y="610320"/>
                      <a:pt x="832166" y="598872"/>
                      <a:pt x="844952" y="593392"/>
                    </a:cubicBezTo>
                    <a:cubicBezTo>
                      <a:pt x="896875" y="571139"/>
                      <a:pt x="880924" y="592767"/>
                      <a:pt x="925975" y="570242"/>
                    </a:cubicBezTo>
                    <a:cubicBezTo>
                      <a:pt x="938417" y="564021"/>
                      <a:pt x="948257" y="553314"/>
                      <a:pt x="960699" y="547093"/>
                    </a:cubicBezTo>
                    <a:cubicBezTo>
                      <a:pt x="971612" y="541637"/>
                      <a:pt x="984758" y="541443"/>
                      <a:pt x="995423" y="535518"/>
                    </a:cubicBezTo>
                    <a:cubicBezTo>
                      <a:pt x="1019744" y="522007"/>
                      <a:pt x="1039986" y="501662"/>
                      <a:pt x="1064871" y="489220"/>
                    </a:cubicBezTo>
                    <a:cubicBezTo>
                      <a:pt x="1079100" y="482106"/>
                      <a:pt x="1095874" y="482015"/>
                      <a:pt x="1111170" y="477645"/>
                    </a:cubicBezTo>
                    <a:cubicBezTo>
                      <a:pt x="1122901" y="474293"/>
                      <a:pt x="1134981" y="471526"/>
                      <a:pt x="1145894" y="466070"/>
                    </a:cubicBezTo>
                    <a:cubicBezTo>
                      <a:pt x="1158336" y="459849"/>
                      <a:pt x="1168176" y="449142"/>
                      <a:pt x="1180618" y="442921"/>
                    </a:cubicBezTo>
                    <a:cubicBezTo>
                      <a:pt x="1233070" y="416695"/>
                      <a:pt x="1271869" y="411427"/>
                      <a:pt x="1331089" y="396622"/>
                    </a:cubicBezTo>
                    <a:cubicBezTo>
                      <a:pt x="1342664" y="388906"/>
                      <a:pt x="1353371" y="379694"/>
                      <a:pt x="1365813" y="373473"/>
                    </a:cubicBezTo>
                    <a:cubicBezTo>
                      <a:pt x="1384397" y="364181"/>
                      <a:pt x="1404119" y="357311"/>
                      <a:pt x="1423686" y="350323"/>
                    </a:cubicBezTo>
                    <a:cubicBezTo>
                      <a:pt x="1458156" y="338012"/>
                      <a:pt x="1493135" y="327174"/>
                      <a:pt x="1527859" y="315599"/>
                    </a:cubicBezTo>
                    <a:cubicBezTo>
                      <a:pt x="1551008" y="307883"/>
                      <a:pt x="1574651" y="301512"/>
                      <a:pt x="1597307" y="292450"/>
                    </a:cubicBezTo>
                    <a:cubicBezTo>
                      <a:pt x="1616598" y="284734"/>
                      <a:pt x="1635654" y="276401"/>
                      <a:pt x="1655180" y="269301"/>
                    </a:cubicBezTo>
                    <a:cubicBezTo>
                      <a:pt x="1678112" y="260962"/>
                      <a:pt x="1701479" y="253867"/>
                      <a:pt x="1724628" y="246151"/>
                    </a:cubicBezTo>
                    <a:lnTo>
                      <a:pt x="1794076" y="223002"/>
                    </a:lnTo>
                    <a:lnTo>
                      <a:pt x="1863524" y="199852"/>
                    </a:lnTo>
                    <a:cubicBezTo>
                      <a:pt x="1875099" y="195994"/>
                      <a:pt x="1886412" y="191237"/>
                      <a:pt x="1898248" y="188278"/>
                    </a:cubicBezTo>
                    <a:lnTo>
                      <a:pt x="1990846" y="165128"/>
                    </a:lnTo>
                    <a:cubicBezTo>
                      <a:pt x="2006279" y="161270"/>
                      <a:pt x="2022375" y="159462"/>
                      <a:pt x="2037145" y="153554"/>
                    </a:cubicBezTo>
                    <a:cubicBezTo>
                      <a:pt x="2056436" y="145837"/>
                      <a:pt x="2075564" y="137699"/>
                      <a:pt x="2095018" y="130404"/>
                    </a:cubicBezTo>
                    <a:cubicBezTo>
                      <a:pt x="2118347" y="121656"/>
                      <a:pt x="2152441" y="111546"/>
                      <a:pt x="2176041" y="107255"/>
                    </a:cubicBezTo>
                    <a:cubicBezTo>
                      <a:pt x="2202883" y="102375"/>
                      <a:pt x="2230153" y="100165"/>
                      <a:pt x="2257064" y="95680"/>
                    </a:cubicBezTo>
                    <a:cubicBezTo>
                      <a:pt x="2276469" y="92446"/>
                      <a:pt x="2295732" y="88374"/>
                      <a:pt x="2314937" y="84106"/>
                    </a:cubicBezTo>
                    <a:cubicBezTo>
                      <a:pt x="2330466" y="80655"/>
                      <a:pt x="2345585" y="75377"/>
                      <a:pt x="2361236" y="72531"/>
                    </a:cubicBezTo>
                    <a:cubicBezTo>
                      <a:pt x="2388078" y="67651"/>
                      <a:pt x="2415251" y="64814"/>
                      <a:pt x="2442259" y="60956"/>
                    </a:cubicBezTo>
                    <a:cubicBezTo>
                      <a:pt x="2478489" y="48879"/>
                      <a:pt x="2519528" y="33228"/>
                      <a:pt x="2558005" y="26232"/>
                    </a:cubicBezTo>
                    <a:cubicBezTo>
                      <a:pt x="2584847" y="21352"/>
                      <a:pt x="2612186" y="19538"/>
                      <a:pt x="2639028" y="14658"/>
                    </a:cubicBezTo>
                    <a:cubicBezTo>
                      <a:pt x="2654679" y="11812"/>
                      <a:pt x="2669439" y="3877"/>
                      <a:pt x="2685327" y="3083"/>
                    </a:cubicBezTo>
                    <a:cubicBezTo>
                      <a:pt x="2746982" y="0"/>
                      <a:pt x="2808790" y="3083"/>
                      <a:pt x="2870522" y="3083"/>
                    </a:cubicBezTo>
                  </a:path>
                </a:pathLst>
              </a:custGeom>
              <a:noFill/>
              <a:ln w="38100" cap="sq"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10"/>
              <p:cNvSpPr/>
              <p:nvPr/>
            </p:nvSpPr>
            <p:spPr bwMode="auto">
              <a:xfrm>
                <a:off x="6406587" y="5616426"/>
                <a:ext cx="2870522" cy="1473068"/>
              </a:xfrm>
              <a:custGeom>
                <a:avLst/>
                <a:gdLst>
                  <a:gd name="connsiteX0" fmla="*/ 0 w 2870522"/>
                  <a:gd name="connsiteY0" fmla="*/ 1473068 h 1473068"/>
                  <a:gd name="connsiteX1" fmla="*/ 11575 w 2870522"/>
                  <a:gd name="connsiteY1" fmla="*/ 1438344 h 1473068"/>
                  <a:gd name="connsiteX2" fmla="*/ 57874 w 2870522"/>
                  <a:gd name="connsiteY2" fmla="*/ 1380470 h 1473068"/>
                  <a:gd name="connsiteX3" fmla="*/ 81023 w 2870522"/>
                  <a:gd name="connsiteY3" fmla="*/ 1334171 h 1473068"/>
                  <a:gd name="connsiteX4" fmla="*/ 92598 w 2870522"/>
                  <a:gd name="connsiteY4" fmla="*/ 1299447 h 1473068"/>
                  <a:gd name="connsiteX5" fmla="*/ 127322 w 2870522"/>
                  <a:gd name="connsiteY5" fmla="*/ 1264723 h 1473068"/>
                  <a:gd name="connsiteX6" fmla="*/ 150471 w 2870522"/>
                  <a:gd name="connsiteY6" fmla="*/ 1229999 h 1473068"/>
                  <a:gd name="connsiteX7" fmla="*/ 173621 w 2870522"/>
                  <a:gd name="connsiteY7" fmla="*/ 1206850 h 1473068"/>
                  <a:gd name="connsiteX8" fmla="*/ 196770 w 2870522"/>
                  <a:gd name="connsiteY8" fmla="*/ 1172126 h 1473068"/>
                  <a:gd name="connsiteX9" fmla="*/ 231494 w 2870522"/>
                  <a:gd name="connsiteY9" fmla="*/ 1125827 h 1473068"/>
                  <a:gd name="connsiteX10" fmla="*/ 254643 w 2870522"/>
                  <a:gd name="connsiteY10" fmla="*/ 1079528 h 1473068"/>
                  <a:gd name="connsiteX11" fmla="*/ 277793 w 2870522"/>
                  <a:gd name="connsiteY11" fmla="*/ 1056379 h 1473068"/>
                  <a:gd name="connsiteX12" fmla="*/ 300942 w 2870522"/>
                  <a:gd name="connsiteY12" fmla="*/ 1021655 h 1473068"/>
                  <a:gd name="connsiteX13" fmla="*/ 370390 w 2870522"/>
                  <a:gd name="connsiteY13" fmla="*/ 952207 h 1473068"/>
                  <a:gd name="connsiteX14" fmla="*/ 428264 w 2870522"/>
                  <a:gd name="connsiteY14" fmla="*/ 894333 h 1473068"/>
                  <a:gd name="connsiteX15" fmla="*/ 497712 w 2870522"/>
                  <a:gd name="connsiteY15" fmla="*/ 824885 h 1473068"/>
                  <a:gd name="connsiteX16" fmla="*/ 532436 w 2870522"/>
                  <a:gd name="connsiteY16" fmla="*/ 790161 h 1473068"/>
                  <a:gd name="connsiteX17" fmla="*/ 625033 w 2870522"/>
                  <a:gd name="connsiteY17" fmla="*/ 732288 h 1473068"/>
                  <a:gd name="connsiteX18" fmla="*/ 659757 w 2870522"/>
                  <a:gd name="connsiteY18" fmla="*/ 709139 h 1473068"/>
                  <a:gd name="connsiteX19" fmla="*/ 682907 w 2870522"/>
                  <a:gd name="connsiteY19" fmla="*/ 685989 h 1473068"/>
                  <a:gd name="connsiteX20" fmla="*/ 740780 w 2870522"/>
                  <a:gd name="connsiteY20" fmla="*/ 651265 h 1473068"/>
                  <a:gd name="connsiteX21" fmla="*/ 775504 w 2870522"/>
                  <a:gd name="connsiteY21" fmla="*/ 628116 h 1473068"/>
                  <a:gd name="connsiteX22" fmla="*/ 810228 w 2870522"/>
                  <a:gd name="connsiteY22" fmla="*/ 616541 h 1473068"/>
                  <a:gd name="connsiteX23" fmla="*/ 844952 w 2870522"/>
                  <a:gd name="connsiteY23" fmla="*/ 593392 h 1473068"/>
                  <a:gd name="connsiteX24" fmla="*/ 925975 w 2870522"/>
                  <a:gd name="connsiteY24" fmla="*/ 570242 h 1473068"/>
                  <a:gd name="connsiteX25" fmla="*/ 960699 w 2870522"/>
                  <a:gd name="connsiteY25" fmla="*/ 547093 h 1473068"/>
                  <a:gd name="connsiteX26" fmla="*/ 995423 w 2870522"/>
                  <a:gd name="connsiteY26" fmla="*/ 535518 h 1473068"/>
                  <a:gd name="connsiteX27" fmla="*/ 1064871 w 2870522"/>
                  <a:gd name="connsiteY27" fmla="*/ 489220 h 1473068"/>
                  <a:gd name="connsiteX28" fmla="*/ 1111170 w 2870522"/>
                  <a:gd name="connsiteY28" fmla="*/ 477645 h 1473068"/>
                  <a:gd name="connsiteX29" fmla="*/ 1145894 w 2870522"/>
                  <a:gd name="connsiteY29" fmla="*/ 466070 h 1473068"/>
                  <a:gd name="connsiteX30" fmla="*/ 1180618 w 2870522"/>
                  <a:gd name="connsiteY30" fmla="*/ 442921 h 1473068"/>
                  <a:gd name="connsiteX31" fmla="*/ 1331089 w 2870522"/>
                  <a:gd name="connsiteY31" fmla="*/ 396622 h 1473068"/>
                  <a:gd name="connsiteX32" fmla="*/ 1365813 w 2870522"/>
                  <a:gd name="connsiteY32" fmla="*/ 373473 h 1473068"/>
                  <a:gd name="connsiteX33" fmla="*/ 1423686 w 2870522"/>
                  <a:gd name="connsiteY33" fmla="*/ 350323 h 1473068"/>
                  <a:gd name="connsiteX34" fmla="*/ 1527859 w 2870522"/>
                  <a:gd name="connsiteY34" fmla="*/ 315599 h 1473068"/>
                  <a:gd name="connsiteX35" fmla="*/ 1597307 w 2870522"/>
                  <a:gd name="connsiteY35" fmla="*/ 292450 h 1473068"/>
                  <a:gd name="connsiteX36" fmla="*/ 1655180 w 2870522"/>
                  <a:gd name="connsiteY36" fmla="*/ 269301 h 1473068"/>
                  <a:gd name="connsiteX37" fmla="*/ 1724628 w 2870522"/>
                  <a:gd name="connsiteY37" fmla="*/ 246151 h 1473068"/>
                  <a:gd name="connsiteX38" fmla="*/ 1794076 w 2870522"/>
                  <a:gd name="connsiteY38" fmla="*/ 223002 h 1473068"/>
                  <a:gd name="connsiteX39" fmla="*/ 1863524 w 2870522"/>
                  <a:gd name="connsiteY39" fmla="*/ 199852 h 1473068"/>
                  <a:gd name="connsiteX40" fmla="*/ 1898248 w 2870522"/>
                  <a:gd name="connsiteY40" fmla="*/ 188278 h 1473068"/>
                  <a:gd name="connsiteX41" fmla="*/ 1990846 w 2870522"/>
                  <a:gd name="connsiteY41" fmla="*/ 165128 h 1473068"/>
                  <a:gd name="connsiteX42" fmla="*/ 2037145 w 2870522"/>
                  <a:gd name="connsiteY42" fmla="*/ 153554 h 1473068"/>
                  <a:gd name="connsiteX43" fmla="*/ 2095018 w 2870522"/>
                  <a:gd name="connsiteY43" fmla="*/ 130404 h 1473068"/>
                  <a:gd name="connsiteX44" fmla="*/ 2176041 w 2870522"/>
                  <a:gd name="connsiteY44" fmla="*/ 107255 h 1473068"/>
                  <a:gd name="connsiteX45" fmla="*/ 2257064 w 2870522"/>
                  <a:gd name="connsiteY45" fmla="*/ 95680 h 1473068"/>
                  <a:gd name="connsiteX46" fmla="*/ 2314937 w 2870522"/>
                  <a:gd name="connsiteY46" fmla="*/ 84106 h 1473068"/>
                  <a:gd name="connsiteX47" fmla="*/ 2361236 w 2870522"/>
                  <a:gd name="connsiteY47" fmla="*/ 72531 h 1473068"/>
                  <a:gd name="connsiteX48" fmla="*/ 2442259 w 2870522"/>
                  <a:gd name="connsiteY48" fmla="*/ 60956 h 1473068"/>
                  <a:gd name="connsiteX49" fmla="*/ 2558005 w 2870522"/>
                  <a:gd name="connsiteY49" fmla="*/ 26232 h 1473068"/>
                  <a:gd name="connsiteX50" fmla="*/ 2639028 w 2870522"/>
                  <a:gd name="connsiteY50" fmla="*/ 14658 h 1473068"/>
                  <a:gd name="connsiteX51" fmla="*/ 2685327 w 2870522"/>
                  <a:gd name="connsiteY51" fmla="*/ 3083 h 1473068"/>
                  <a:gd name="connsiteX52" fmla="*/ 2870522 w 2870522"/>
                  <a:gd name="connsiteY52" fmla="*/ 3083 h 147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0522" h="1473068">
                    <a:moveTo>
                      <a:pt x="0" y="1473068"/>
                    </a:moveTo>
                    <a:cubicBezTo>
                      <a:pt x="3858" y="1461493"/>
                      <a:pt x="6119" y="1449257"/>
                      <a:pt x="11575" y="1438344"/>
                    </a:cubicBezTo>
                    <a:cubicBezTo>
                      <a:pt x="26177" y="1409140"/>
                      <a:pt x="36341" y="1402003"/>
                      <a:pt x="57874" y="1380470"/>
                    </a:cubicBezTo>
                    <a:cubicBezTo>
                      <a:pt x="65590" y="1365037"/>
                      <a:pt x="74226" y="1350030"/>
                      <a:pt x="81023" y="1334171"/>
                    </a:cubicBezTo>
                    <a:cubicBezTo>
                      <a:pt x="85829" y="1322957"/>
                      <a:pt x="85830" y="1309599"/>
                      <a:pt x="92598" y="1299447"/>
                    </a:cubicBezTo>
                    <a:cubicBezTo>
                      <a:pt x="101678" y="1285827"/>
                      <a:pt x="116843" y="1277298"/>
                      <a:pt x="127322" y="1264723"/>
                    </a:cubicBezTo>
                    <a:cubicBezTo>
                      <a:pt x="136228" y="1254036"/>
                      <a:pt x="141781" y="1240862"/>
                      <a:pt x="150471" y="1229999"/>
                    </a:cubicBezTo>
                    <a:cubicBezTo>
                      <a:pt x="157288" y="1221478"/>
                      <a:pt x="166804" y="1215371"/>
                      <a:pt x="173621" y="1206850"/>
                    </a:cubicBezTo>
                    <a:cubicBezTo>
                      <a:pt x="182311" y="1195987"/>
                      <a:pt x="188684" y="1183446"/>
                      <a:pt x="196770" y="1172126"/>
                    </a:cubicBezTo>
                    <a:cubicBezTo>
                      <a:pt x="207983" y="1156428"/>
                      <a:pt x="221270" y="1142186"/>
                      <a:pt x="231494" y="1125827"/>
                    </a:cubicBezTo>
                    <a:cubicBezTo>
                      <a:pt x="240639" y="1111195"/>
                      <a:pt x="245072" y="1093885"/>
                      <a:pt x="254643" y="1079528"/>
                    </a:cubicBezTo>
                    <a:cubicBezTo>
                      <a:pt x="260696" y="1070448"/>
                      <a:pt x="270976" y="1064900"/>
                      <a:pt x="277793" y="1056379"/>
                    </a:cubicBezTo>
                    <a:cubicBezTo>
                      <a:pt x="286483" y="1045516"/>
                      <a:pt x="291700" y="1032052"/>
                      <a:pt x="300942" y="1021655"/>
                    </a:cubicBezTo>
                    <a:cubicBezTo>
                      <a:pt x="322692" y="997186"/>
                      <a:pt x="347241" y="975356"/>
                      <a:pt x="370390" y="952207"/>
                    </a:cubicBezTo>
                    <a:lnTo>
                      <a:pt x="428264" y="894333"/>
                    </a:lnTo>
                    <a:lnTo>
                      <a:pt x="497712" y="824885"/>
                    </a:lnTo>
                    <a:cubicBezTo>
                      <a:pt x="509287" y="813310"/>
                      <a:pt x="518555" y="798837"/>
                      <a:pt x="532436" y="790161"/>
                    </a:cubicBezTo>
                    <a:cubicBezTo>
                      <a:pt x="563302" y="770870"/>
                      <a:pt x="594748" y="752478"/>
                      <a:pt x="625033" y="732288"/>
                    </a:cubicBezTo>
                    <a:cubicBezTo>
                      <a:pt x="636608" y="724572"/>
                      <a:pt x="648894" y="717829"/>
                      <a:pt x="659757" y="709139"/>
                    </a:cubicBezTo>
                    <a:cubicBezTo>
                      <a:pt x="668279" y="702322"/>
                      <a:pt x="674027" y="692332"/>
                      <a:pt x="682907" y="685989"/>
                    </a:cubicBezTo>
                    <a:cubicBezTo>
                      <a:pt x="701214" y="672913"/>
                      <a:pt x="721703" y="663188"/>
                      <a:pt x="740780" y="651265"/>
                    </a:cubicBezTo>
                    <a:cubicBezTo>
                      <a:pt x="752576" y="643892"/>
                      <a:pt x="763062" y="634337"/>
                      <a:pt x="775504" y="628116"/>
                    </a:cubicBezTo>
                    <a:cubicBezTo>
                      <a:pt x="786417" y="622660"/>
                      <a:pt x="799315" y="621997"/>
                      <a:pt x="810228" y="616541"/>
                    </a:cubicBezTo>
                    <a:cubicBezTo>
                      <a:pt x="822670" y="610320"/>
                      <a:pt x="832166" y="598872"/>
                      <a:pt x="844952" y="593392"/>
                    </a:cubicBezTo>
                    <a:cubicBezTo>
                      <a:pt x="896875" y="571139"/>
                      <a:pt x="880924" y="592767"/>
                      <a:pt x="925975" y="570242"/>
                    </a:cubicBezTo>
                    <a:cubicBezTo>
                      <a:pt x="938417" y="564021"/>
                      <a:pt x="948257" y="553314"/>
                      <a:pt x="960699" y="547093"/>
                    </a:cubicBezTo>
                    <a:cubicBezTo>
                      <a:pt x="971612" y="541637"/>
                      <a:pt x="984758" y="541443"/>
                      <a:pt x="995423" y="535518"/>
                    </a:cubicBezTo>
                    <a:cubicBezTo>
                      <a:pt x="1019744" y="522007"/>
                      <a:pt x="1039986" y="501662"/>
                      <a:pt x="1064871" y="489220"/>
                    </a:cubicBezTo>
                    <a:cubicBezTo>
                      <a:pt x="1079100" y="482106"/>
                      <a:pt x="1095874" y="482015"/>
                      <a:pt x="1111170" y="477645"/>
                    </a:cubicBezTo>
                    <a:cubicBezTo>
                      <a:pt x="1122901" y="474293"/>
                      <a:pt x="1134981" y="471526"/>
                      <a:pt x="1145894" y="466070"/>
                    </a:cubicBezTo>
                    <a:cubicBezTo>
                      <a:pt x="1158336" y="459849"/>
                      <a:pt x="1168176" y="449142"/>
                      <a:pt x="1180618" y="442921"/>
                    </a:cubicBezTo>
                    <a:cubicBezTo>
                      <a:pt x="1233070" y="416695"/>
                      <a:pt x="1271869" y="411427"/>
                      <a:pt x="1331089" y="396622"/>
                    </a:cubicBezTo>
                    <a:cubicBezTo>
                      <a:pt x="1342664" y="388906"/>
                      <a:pt x="1353371" y="379694"/>
                      <a:pt x="1365813" y="373473"/>
                    </a:cubicBezTo>
                    <a:cubicBezTo>
                      <a:pt x="1384397" y="364181"/>
                      <a:pt x="1404119" y="357311"/>
                      <a:pt x="1423686" y="350323"/>
                    </a:cubicBezTo>
                    <a:cubicBezTo>
                      <a:pt x="1458156" y="338012"/>
                      <a:pt x="1493135" y="327174"/>
                      <a:pt x="1527859" y="315599"/>
                    </a:cubicBezTo>
                    <a:cubicBezTo>
                      <a:pt x="1551008" y="307883"/>
                      <a:pt x="1574651" y="301512"/>
                      <a:pt x="1597307" y="292450"/>
                    </a:cubicBezTo>
                    <a:cubicBezTo>
                      <a:pt x="1616598" y="284734"/>
                      <a:pt x="1635654" y="276401"/>
                      <a:pt x="1655180" y="269301"/>
                    </a:cubicBezTo>
                    <a:cubicBezTo>
                      <a:pt x="1678112" y="260962"/>
                      <a:pt x="1701479" y="253867"/>
                      <a:pt x="1724628" y="246151"/>
                    </a:cubicBezTo>
                    <a:lnTo>
                      <a:pt x="1794076" y="223002"/>
                    </a:lnTo>
                    <a:lnTo>
                      <a:pt x="1863524" y="199852"/>
                    </a:lnTo>
                    <a:cubicBezTo>
                      <a:pt x="1875099" y="195994"/>
                      <a:pt x="1886412" y="191237"/>
                      <a:pt x="1898248" y="188278"/>
                    </a:cubicBezTo>
                    <a:lnTo>
                      <a:pt x="1990846" y="165128"/>
                    </a:lnTo>
                    <a:cubicBezTo>
                      <a:pt x="2006279" y="161270"/>
                      <a:pt x="2022375" y="159462"/>
                      <a:pt x="2037145" y="153554"/>
                    </a:cubicBezTo>
                    <a:cubicBezTo>
                      <a:pt x="2056436" y="145837"/>
                      <a:pt x="2075564" y="137699"/>
                      <a:pt x="2095018" y="130404"/>
                    </a:cubicBezTo>
                    <a:cubicBezTo>
                      <a:pt x="2118347" y="121656"/>
                      <a:pt x="2152441" y="111546"/>
                      <a:pt x="2176041" y="107255"/>
                    </a:cubicBezTo>
                    <a:cubicBezTo>
                      <a:pt x="2202883" y="102375"/>
                      <a:pt x="2230153" y="100165"/>
                      <a:pt x="2257064" y="95680"/>
                    </a:cubicBezTo>
                    <a:cubicBezTo>
                      <a:pt x="2276469" y="92446"/>
                      <a:pt x="2295732" y="88374"/>
                      <a:pt x="2314937" y="84106"/>
                    </a:cubicBezTo>
                    <a:cubicBezTo>
                      <a:pt x="2330466" y="80655"/>
                      <a:pt x="2345585" y="75377"/>
                      <a:pt x="2361236" y="72531"/>
                    </a:cubicBezTo>
                    <a:cubicBezTo>
                      <a:pt x="2388078" y="67651"/>
                      <a:pt x="2415251" y="64814"/>
                      <a:pt x="2442259" y="60956"/>
                    </a:cubicBezTo>
                    <a:cubicBezTo>
                      <a:pt x="2478489" y="48879"/>
                      <a:pt x="2519528" y="33228"/>
                      <a:pt x="2558005" y="26232"/>
                    </a:cubicBezTo>
                    <a:cubicBezTo>
                      <a:pt x="2584847" y="21352"/>
                      <a:pt x="2612186" y="19538"/>
                      <a:pt x="2639028" y="14658"/>
                    </a:cubicBezTo>
                    <a:cubicBezTo>
                      <a:pt x="2654679" y="11812"/>
                      <a:pt x="2669439" y="3877"/>
                      <a:pt x="2685327" y="3083"/>
                    </a:cubicBezTo>
                    <a:cubicBezTo>
                      <a:pt x="2746982" y="0"/>
                      <a:pt x="2808790" y="3083"/>
                      <a:pt x="2870522" y="3083"/>
                    </a:cubicBezTo>
                  </a:path>
                </a:pathLst>
              </a:custGeom>
              <a:noFill/>
              <a:ln w="38100" cap="sq"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pic>
          <p:nvPicPr>
            <p:cNvPr id="27649" name="Picture 1" descr="http://t2.gstatic.com/images?q=tbn:ANd9GcQ4uAtrMhOHs31_XqguhZ43LzBmlg6SsOqEX-nzr2TSWVNSljuD"/>
            <p:cNvPicPr>
              <a:picLocks noChangeAspect="1" noChangeArrowheads="1"/>
            </p:cNvPicPr>
            <p:nvPr/>
          </p:nvPicPr>
          <p:blipFill>
            <a:blip r:embed="rId4"/>
            <a:srcRect/>
            <a:stretch>
              <a:fillRect/>
            </a:stretch>
          </p:blipFill>
          <p:spPr bwMode="auto">
            <a:xfrm>
              <a:off x="7620000" y="5715000"/>
              <a:ext cx="762000" cy="1008185"/>
            </a:xfrm>
            <a:prstGeom prst="rect">
              <a:avLst/>
            </a:prstGeom>
            <a:noFill/>
          </p:spPr>
        </p:pic>
      </p:grpSp>
      <p:sp>
        <p:nvSpPr>
          <p:cNvPr id="12" name="Rectangle 11"/>
          <p:cNvSpPr/>
          <p:nvPr/>
        </p:nvSpPr>
        <p:spPr>
          <a:xfrm>
            <a:off x="3505200" y="2099608"/>
            <a:ext cx="5181600" cy="1938992"/>
          </a:xfrm>
          <a:prstGeom prst="rect">
            <a:avLst/>
          </a:prstGeom>
          <a:effectLst>
            <a:glow rad="228600">
              <a:schemeClr val="accent1">
                <a:satMod val="175000"/>
                <a:alpha val="40000"/>
              </a:schemeClr>
            </a:glow>
            <a:outerShdw blurRad="40000" dist="23000" dir="5400000" rotWithShape="0">
              <a:srgbClr val="000000">
                <a:alpha val="35000"/>
              </a:srgbClr>
            </a:outerShdw>
            <a:softEdge rad="63500"/>
          </a:effectLst>
          <a:scene3d>
            <a:camera prst="orthographicFront">
              <a:rot lat="0" lon="0" rev="0"/>
            </a:camera>
            <a:lightRig rig="threePt" dir="t">
              <a:rot lat="0" lon="0" rev="1200000"/>
            </a:lightRig>
          </a:scene3d>
          <a:sp3d>
            <a:bevelT w="63500" h="25400" prst="angle"/>
          </a:sp3d>
        </p:spPr>
        <p:style>
          <a:lnRef idx="0">
            <a:schemeClr val="accent3"/>
          </a:lnRef>
          <a:fillRef idx="3">
            <a:schemeClr val="accent3"/>
          </a:fillRef>
          <a:effectRef idx="3">
            <a:schemeClr val="accent3"/>
          </a:effectRef>
          <a:fontRef idx="minor">
            <a:schemeClr val="lt1"/>
          </a:fontRef>
        </p:style>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50000"/>
              </a:lnSpc>
              <a:defRPr/>
            </a:pPr>
            <a:r>
              <a:rPr lang="en-US" sz="4000" b="1" dirty="0">
                <a:ln w="11430">
                  <a:solidFill>
                    <a:schemeClr val="tx2"/>
                  </a:solidFill>
                </a:ln>
                <a:solidFill>
                  <a:srgbClr val="CC0099"/>
                </a:solidFill>
                <a:effectLst>
                  <a:outerShdw blurRad="50800" dist="39000" dir="5460000" algn="tl">
                    <a:srgbClr val="000000">
                      <a:alpha val="38000"/>
                    </a:srgbClr>
                  </a:outerShdw>
                </a:effectLst>
              </a:rPr>
              <a:t>That’s all for the DAY!!!</a:t>
            </a:r>
          </a:p>
        </p:txBody>
      </p:sp>
    </p:spTree>
    <p:extLst>
      <p:ext uri="{BB962C8B-B14F-4D97-AF65-F5344CB8AC3E}">
        <p14:creationId xmlns:p14="http://schemas.microsoft.com/office/powerpoint/2010/main" val="56321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026"/>
          <p:cNvGraphicFramePr>
            <a:graphicFrameLocks noChangeAspect="1"/>
          </p:cNvGraphicFramePr>
          <p:nvPr/>
        </p:nvGraphicFramePr>
        <p:xfrm>
          <a:off x="6400800" y="5181600"/>
          <a:ext cx="1143000" cy="1143000"/>
        </p:xfrm>
        <a:graphic>
          <a:graphicData uri="http://schemas.openxmlformats.org/presentationml/2006/ole">
            <mc:AlternateContent xmlns:mc="http://schemas.openxmlformats.org/markup-compatibility/2006">
              <mc:Choice xmlns:v="urn:schemas-microsoft-com:vml" Requires="v">
                <p:oleObj spid="_x0000_s3073" name="Clip" r:id="rId3" imgW="3368160" imgH="3314160" progId="">
                  <p:embed/>
                </p:oleObj>
              </mc:Choice>
              <mc:Fallback>
                <p:oleObj name="Clip" r:id="rId3" imgW="3368160" imgH="3314160" progId="">
                  <p:embed/>
                  <p:pic>
                    <p:nvPicPr>
                      <p:cNvPr id="3074"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5181600"/>
                        <a:ext cx="1143000" cy="11430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3076" name="Oval 1027"/>
          <p:cNvSpPr>
            <a:spLocks noChangeArrowheads="1"/>
          </p:cNvSpPr>
          <p:nvPr/>
        </p:nvSpPr>
        <p:spPr bwMode="auto">
          <a:xfrm>
            <a:off x="6534150" y="5334000"/>
            <a:ext cx="857250" cy="838200"/>
          </a:xfrm>
          <a:prstGeom prst="ellipse">
            <a:avLst/>
          </a:prstGeom>
          <a:solidFill>
            <a:srgbClr val="CC3300"/>
          </a:solidFill>
          <a:ln w="9525">
            <a:solidFill>
              <a:srgbClr val="A5002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1652" name="Rectangle 1028"/>
          <p:cNvSpPr>
            <a:spLocks noGrp="1" noChangeArrowheads="1"/>
          </p:cNvSpPr>
          <p:nvPr>
            <p:ph type="title"/>
          </p:nvPr>
        </p:nvSpPr>
        <p:spPr>
          <a:xfrm>
            <a:off x="1066800" y="228600"/>
            <a:ext cx="7696200" cy="2438400"/>
          </a:xfrm>
        </p:spPr>
        <p:txBody>
          <a:bodyPr/>
          <a:lstStyle/>
          <a:p>
            <a:pPr>
              <a:lnSpc>
                <a:spcPct val="115000"/>
              </a:lnSpc>
              <a:defRPr/>
            </a:pPr>
            <a:r>
              <a:rPr lang="en-US" dirty="0">
                <a:solidFill>
                  <a:schemeClr val="bg2">
                    <a:lumMod val="50000"/>
                  </a:schemeClr>
                </a:solidFill>
              </a:rPr>
              <a:t>During the phase of rapid growth in an economy, should you invest in bonds or shares?</a:t>
            </a:r>
          </a:p>
        </p:txBody>
      </p:sp>
      <p:sp>
        <p:nvSpPr>
          <p:cNvPr id="3078" name="AutoShape 1029"/>
          <p:cNvSpPr>
            <a:spLocks noChangeArrowheads="1"/>
          </p:cNvSpPr>
          <p:nvPr/>
        </p:nvSpPr>
        <p:spPr bwMode="auto">
          <a:xfrm>
            <a:off x="4724400" y="2514600"/>
            <a:ext cx="4267200" cy="2590800"/>
          </a:xfrm>
          <a:prstGeom prst="irregularSeal1">
            <a:avLst/>
          </a:prstGeom>
          <a:solidFill>
            <a:srgbClr val="FFCCCC">
              <a:alpha val="50195"/>
            </a:srgbClr>
          </a:solidFill>
          <a:ln w="9525">
            <a:solidFill>
              <a:srgbClr val="A50021"/>
            </a:solidFill>
            <a:miter lim="800000"/>
            <a:headEnd/>
            <a:tailEnd/>
          </a:ln>
        </p:spPr>
        <p:txBody>
          <a:bodyPr anchor="ct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B13F9A">
                    <a:lumMod val="50000"/>
                  </a:srgbClr>
                </a:solidFill>
                <a:effectLst>
                  <a:outerShdw blurRad="38100" dist="38100" dir="2700000" algn="tl">
                    <a:srgbClr val="000000">
                      <a:alpha val="43137"/>
                    </a:srgbClr>
                  </a:outerShdw>
                </a:effectLst>
                <a:uLnTx/>
                <a:uFillTx/>
                <a:latin typeface="Bookman Old Style"/>
                <a:ea typeface="+mn-ea"/>
                <a:cs typeface="+mn-cs"/>
              </a:rPr>
              <a:t>How to safeguard oneself against Business Cycles?</a:t>
            </a:r>
          </a:p>
        </p:txBody>
      </p:sp>
    </p:spTree>
    <p:extLst>
      <p:ext uri="{BB962C8B-B14F-4D97-AF65-F5344CB8AC3E}">
        <p14:creationId xmlns:p14="http://schemas.microsoft.com/office/powerpoint/2010/main" val="1296295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1026"/>
          <p:cNvSpPr>
            <a:spLocks noGrp="1" noChangeArrowheads="1"/>
          </p:cNvSpPr>
          <p:nvPr>
            <p:ph type="title"/>
          </p:nvPr>
        </p:nvSpPr>
        <p:spPr>
          <a:xfrm>
            <a:off x="1066800" y="0"/>
            <a:ext cx="8077200" cy="1981200"/>
          </a:xfrm>
          <a:solidFill>
            <a:schemeClr val="accent3">
              <a:lumMod val="20000"/>
              <a:lumOff val="80000"/>
            </a:schemeClr>
          </a:solidFill>
        </p:spPr>
        <p:txBody>
          <a:bodyPr/>
          <a:lstStyle/>
          <a:p>
            <a:pPr>
              <a:lnSpc>
                <a:spcPct val="165000"/>
              </a:lnSpc>
              <a:defRPr/>
            </a:pPr>
            <a:r>
              <a:rPr lang="en-US" sz="2800" b="1" dirty="0">
                <a:solidFill>
                  <a:schemeClr val="tx2">
                    <a:lumMod val="75000"/>
                  </a:schemeClr>
                </a:solidFill>
                <a:effectLst/>
                <a:latin typeface="Arial Narrow" pitchFamily="34" charset="0"/>
              </a:rPr>
              <a:t>This man is having RBI Bonds. Is he exposed to any kind of risk? </a:t>
            </a:r>
            <a:endParaRPr lang="en-US" sz="2800" b="1" dirty="0">
              <a:solidFill>
                <a:schemeClr val="tx2">
                  <a:lumMod val="75000"/>
                </a:schemeClr>
              </a:solidFill>
              <a:effectLst/>
            </a:endParaRPr>
          </a:p>
        </p:txBody>
      </p:sp>
      <p:graphicFrame>
        <p:nvGraphicFramePr>
          <p:cNvPr id="4098" name="Object 1027"/>
          <p:cNvGraphicFramePr>
            <a:graphicFrameLocks noChangeAspect="1"/>
          </p:cNvGraphicFramePr>
          <p:nvPr/>
        </p:nvGraphicFramePr>
        <p:xfrm>
          <a:off x="2743200" y="2743200"/>
          <a:ext cx="2286000" cy="3733800"/>
        </p:xfrm>
        <a:graphic>
          <a:graphicData uri="http://schemas.openxmlformats.org/presentationml/2006/ole">
            <mc:AlternateContent xmlns:mc="http://schemas.openxmlformats.org/markup-compatibility/2006">
              <mc:Choice xmlns:v="urn:schemas-microsoft-com:vml" Requires="v">
                <p:oleObj spid="_x0000_s4097" name="Clip" r:id="rId3" imgW="2260440" imgH="4551480" progId="">
                  <p:embed/>
                </p:oleObj>
              </mc:Choice>
              <mc:Fallback>
                <p:oleObj name="Clip" r:id="rId3" imgW="2260440" imgH="4551480" progId="">
                  <p:embed/>
                  <p:pic>
                    <p:nvPicPr>
                      <p:cNvPr id="4098"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43200"/>
                        <a:ext cx="2286000" cy="373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Rectangle 1028"/>
          <p:cNvSpPr>
            <a:spLocks noChangeArrowheads="1"/>
          </p:cNvSpPr>
          <p:nvPr/>
        </p:nvSpPr>
        <p:spPr bwMode="auto">
          <a:xfrm rot="1368545">
            <a:off x="3792373" y="3462236"/>
            <a:ext cx="1524000" cy="609600"/>
          </a:xfrm>
          <a:prstGeom prst="rect">
            <a:avLst/>
          </a:prstGeom>
          <a:noFill/>
          <a:ln w="9525">
            <a:noFill/>
            <a:miter lim="800000"/>
            <a:headEnd/>
            <a:tailEnd/>
          </a:ln>
        </p:spPr>
        <p:txBody>
          <a:bodyPr wrap="none"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ookman Old Style"/>
                <a:ea typeface="+mn-ea"/>
                <a:cs typeface="+mn-cs"/>
              </a:rPr>
              <a:t>RBI Bonds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Bookman Old Style"/>
                <a:ea typeface="+mn-ea"/>
                <a:cs typeface="+mn-cs"/>
              </a:rPr>
              <a:t>8%, 2018</a:t>
            </a:r>
          </a:p>
        </p:txBody>
      </p:sp>
    </p:spTree>
    <p:extLst>
      <p:ext uri="{BB962C8B-B14F-4D97-AF65-F5344CB8AC3E}">
        <p14:creationId xmlns:p14="http://schemas.microsoft.com/office/powerpoint/2010/main" val="219865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990600" y="0"/>
            <a:ext cx="8153400" cy="2209800"/>
          </a:xfrm>
          <a:solidFill>
            <a:schemeClr val="accent6">
              <a:lumMod val="20000"/>
              <a:lumOff val="80000"/>
            </a:schemeClr>
          </a:solidFill>
        </p:spPr>
        <p:txBody>
          <a:bodyPr/>
          <a:lstStyle/>
          <a:p>
            <a:pPr>
              <a:lnSpc>
                <a:spcPct val="115000"/>
              </a:lnSpc>
              <a:defRPr/>
            </a:pPr>
            <a:r>
              <a:rPr lang="en-US" sz="2400" dirty="0">
                <a:solidFill>
                  <a:schemeClr val="tx1"/>
                </a:solidFill>
                <a:effectLst/>
                <a:latin typeface="Arial Narrow" pitchFamily="34" charset="0"/>
              </a:rPr>
              <a:t>This man has read in a newspaper that the Indian Economy is expected to grow at 3.50% for 2022-23 and the inflation rate ending last week is more than 1% of the previous week. The Fed is thinking to increase its bank rate in near future. He has huge exposure in long-term Government Bonds.</a:t>
            </a:r>
          </a:p>
        </p:txBody>
      </p:sp>
      <p:graphicFrame>
        <p:nvGraphicFramePr>
          <p:cNvPr id="5122" name="Object 5"/>
          <p:cNvGraphicFramePr>
            <a:graphicFrameLocks noChangeAspect="1"/>
          </p:cNvGraphicFramePr>
          <p:nvPr/>
        </p:nvGraphicFramePr>
        <p:xfrm>
          <a:off x="1219200" y="3808412"/>
          <a:ext cx="1295400" cy="1449388"/>
        </p:xfrm>
        <a:graphic>
          <a:graphicData uri="http://schemas.openxmlformats.org/presentationml/2006/ole">
            <mc:AlternateContent xmlns:mc="http://schemas.openxmlformats.org/markup-compatibility/2006">
              <mc:Choice xmlns:v="urn:schemas-microsoft-com:vml" Requires="v">
                <p:oleObj spid="_x0000_s5121" name="Clip" r:id="rId3" imgW="1193760" imgH="1449720" progId="">
                  <p:embed/>
                </p:oleObj>
              </mc:Choice>
              <mc:Fallback>
                <p:oleObj name="Clip" r:id="rId3" imgW="1193760" imgH="1449720" progId="">
                  <p:embed/>
                  <p:pic>
                    <p:nvPicPr>
                      <p:cNvPr id="51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08412"/>
                        <a:ext cx="1295400" cy="144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Oval 7"/>
          <p:cNvSpPr>
            <a:spLocks noChangeArrowheads="1"/>
          </p:cNvSpPr>
          <p:nvPr/>
        </p:nvSpPr>
        <p:spPr bwMode="auto">
          <a:xfrm>
            <a:off x="1143000" y="2665412"/>
            <a:ext cx="2133600" cy="1143000"/>
          </a:xfrm>
          <a:prstGeom prst="ellipse">
            <a:avLst/>
          </a:prstGeom>
          <a:noFill/>
          <a:ln w="9525">
            <a:noFill/>
            <a:round/>
            <a:headEnd/>
            <a:tailEnd/>
          </a:ln>
        </p:spPr>
        <p:txBody>
          <a:bodyPr anchor="ct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Bookman Old Style"/>
                <a:ea typeface="+mn-ea"/>
                <a:cs typeface="+mn-cs"/>
              </a:rPr>
              <a:t>Feeling very upset due to the news.</a:t>
            </a:r>
          </a:p>
        </p:txBody>
      </p:sp>
      <p:grpSp>
        <p:nvGrpSpPr>
          <p:cNvPr id="2" name="Group 16"/>
          <p:cNvGrpSpPr>
            <a:grpSpLocks/>
          </p:cNvGrpSpPr>
          <p:nvPr/>
        </p:nvGrpSpPr>
        <p:grpSpPr bwMode="auto">
          <a:xfrm>
            <a:off x="7696200" y="5181600"/>
            <a:ext cx="882650" cy="1600200"/>
            <a:chOff x="4704" y="3160"/>
            <a:chExt cx="700" cy="1112"/>
          </a:xfrm>
        </p:grpSpPr>
        <p:sp>
          <p:nvSpPr>
            <p:cNvPr id="5131" name="Freeform 10"/>
            <p:cNvSpPr>
              <a:spLocks/>
            </p:cNvSpPr>
            <p:nvPr/>
          </p:nvSpPr>
          <p:spPr bwMode="auto">
            <a:xfrm>
              <a:off x="4882" y="3203"/>
              <a:ext cx="411" cy="255"/>
            </a:xfrm>
            <a:custGeom>
              <a:avLst/>
              <a:gdLst>
                <a:gd name="T0" fmla="*/ 249 w 821"/>
                <a:gd name="T1" fmla="*/ 322 h 763"/>
                <a:gd name="T2" fmla="*/ 321 w 821"/>
                <a:gd name="T3" fmla="*/ 220 h 763"/>
                <a:gd name="T4" fmla="*/ 401 w 821"/>
                <a:gd name="T5" fmla="*/ 144 h 763"/>
                <a:gd name="T6" fmla="*/ 482 w 821"/>
                <a:gd name="T7" fmla="*/ 51 h 763"/>
                <a:gd name="T8" fmla="*/ 580 w 821"/>
                <a:gd name="T9" fmla="*/ 9 h 763"/>
                <a:gd name="T10" fmla="*/ 660 w 821"/>
                <a:gd name="T11" fmla="*/ 0 h 763"/>
                <a:gd name="T12" fmla="*/ 741 w 821"/>
                <a:gd name="T13" fmla="*/ 25 h 763"/>
                <a:gd name="T14" fmla="*/ 785 w 821"/>
                <a:gd name="T15" fmla="*/ 85 h 763"/>
                <a:gd name="T16" fmla="*/ 821 w 821"/>
                <a:gd name="T17" fmla="*/ 195 h 763"/>
                <a:gd name="T18" fmla="*/ 811 w 821"/>
                <a:gd name="T19" fmla="*/ 313 h 763"/>
                <a:gd name="T20" fmla="*/ 776 w 821"/>
                <a:gd name="T21" fmla="*/ 415 h 763"/>
                <a:gd name="T22" fmla="*/ 687 w 821"/>
                <a:gd name="T23" fmla="*/ 534 h 763"/>
                <a:gd name="T24" fmla="*/ 589 w 821"/>
                <a:gd name="T25" fmla="*/ 619 h 763"/>
                <a:gd name="T26" fmla="*/ 482 w 821"/>
                <a:gd name="T27" fmla="*/ 694 h 763"/>
                <a:gd name="T28" fmla="*/ 366 w 821"/>
                <a:gd name="T29" fmla="*/ 745 h 763"/>
                <a:gd name="T30" fmla="*/ 268 w 821"/>
                <a:gd name="T31" fmla="*/ 763 h 763"/>
                <a:gd name="T32" fmla="*/ 223 w 821"/>
                <a:gd name="T33" fmla="*/ 738 h 763"/>
                <a:gd name="T34" fmla="*/ 187 w 821"/>
                <a:gd name="T35" fmla="*/ 636 h 763"/>
                <a:gd name="T36" fmla="*/ 196 w 821"/>
                <a:gd name="T37" fmla="*/ 501 h 763"/>
                <a:gd name="T38" fmla="*/ 26 w 821"/>
                <a:gd name="T39" fmla="*/ 508 h 763"/>
                <a:gd name="T40" fmla="*/ 0 w 821"/>
                <a:gd name="T41" fmla="*/ 483 h 763"/>
                <a:gd name="T42" fmla="*/ 26 w 821"/>
                <a:gd name="T43" fmla="*/ 433 h 763"/>
                <a:gd name="T44" fmla="*/ 205 w 821"/>
                <a:gd name="T45" fmla="*/ 424 h 763"/>
                <a:gd name="T46" fmla="*/ 249 w 821"/>
                <a:gd name="T47" fmla="*/ 322 h 7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1"/>
                <a:gd name="T73" fmla="*/ 0 h 763"/>
                <a:gd name="T74" fmla="*/ 821 w 821"/>
                <a:gd name="T75" fmla="*/ 763 h 7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1" h="763">
                  <a:moveTo>
                    <a:pt x="249" y="322"/>
                  </a:moveTo>
                  <a:lnTo>
                    <a:pt x="321" y="220"/>
                  </a:lnTo>
                  <a:lnTo>
                    <a:pt x="401" y="144"/>
                  </a:lnTo>
                  <a:lnTo>
                    <a:pt x="482" y="51"/>
                  </a:lnTo>
                  <a:lnTo>
                    <a:pt x="580" y="9"/>
                  </a:lnTo>
                  <a:lnTo>
                    <a:pt x="660" y="0"/>
                  </a:lnTo>
                  <a:lnTo>
                    <a:pt x="741" y="25"/>
                  </a:lnTo>
                  <a:lnTo>
                    <a:pt x="785" y="85"/>
                  </a:lnTo>
                  <a:lnTo>
                    <a:pt x="821" y="195"/>
                  </a:lnTo>
                  <a:lnTo>
                    <a:pt x="811" y="313"/>
                  </a:lnTo>
                  <a:lnTo>
                    <a:pt x="776" y="415"/>
                  </a:lnTo>
                  <a:lnTo>
                    <a:pt x="687" y="534"/>
                  </a:lnTo>
                  <a:lnTo>
                    <a:pt x="589" y="619"/>
                  </a:lnTo>
                  <a:lnTo>
                    <a:pt x="482" y="694"/>
                  </a:lnTo>
                  <a:lnTo>
                    <a:pt x="366" y="745"/>
                  </a:lnTo>
                  <a:lnTo>
                    <a:pt x="268" y="763"/>
                  </a:lnTo>
                  <a:lnTo>
                    <a:pt x="223" y="738"/>
                  </a:lnTo>
                  <a:lnTo>
                    <a:pt x="187" y="636"/>
                  </a:lnTo>
                  <a:lnTo>
                    <a:pt x="196" y="501"/>
                  </a:lnTo>
                  <a:lnTo>
                    <a:pt x="26" y="508"/>
                  </a:lnTo>
                  <a:lnTo>
                    <a:pt x="0" y="483"/>
                  </a:lnTo>
                  <a:lnTo>
                    <a:pt x="26" y="433"/>
                  </a:lnTo>
                  <a:lnTo>
                    <a:pt x="205" y="424"/>
                  </a:lnTo>
                  <a:lnTo>
                    <a:pt x="249" y="322"/>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5132" name="Freeform 11"/>
            <p:cNvSpPr>
              <a:spLocks/>
            </p:cNvSpPr>
            <p:nvPr/>
          </p:nvSpPr>
          <p:spPr bwMode="auto">
            <a:xfrm>
              <a:off x="4860" y="3471"/>
              <a:ext cx="285" cy="374"/>
            </a:xfrm>
            <a:custGeom>
              <a:avLst/>
              <a:gdLst>
                <a:gd name="T0" fmla="*/ 161 w 570"/>
                <a:gd name="T1" fmla="*/ 94 h 1120"/>
                <a:gd name="T2" fmla="*/ 241 w 570"/>
                <a:gd name="T3" fmla="*/ 26 h 1120"/>
                <a:gd name="T4" fmla="*/ 365 w 570"/>
                <a:gd name="T5" fmla="*/ 0 h 1120"/>
                <a:gd name="T6" fmla="*/ 472 w 570"/>
                <a:gd name="T7" fmla="*/ 17 h 1120"/>
                <a:gd name="T8" fmla="*/ 552 w 570"/>
                <a:gd name="T9" fmla="*/ 85 h 1120"/>
                <a:gd name="T10" fmla="*/ 570 w 570"/>
                <a:gd name="T11" fmla="*/ 136 h 1120"/>
                <a:gd name="T12" fmla="*/ 570 w 570"/>
                <a:gd name="T13" fmla="*/ 203 h 1120"/>
                <a:gd name="T14" fmla="*/ 535 w 570"/>
                <a:gd name="T15" fmla="*/ 263 h 1120"/>
                <a:gd name="T16" fmla="*/ 472 w 570"/>
                <a:gd name="T17" fmla="*/ 365 h 1120"/>
                <a:gd name="T18" fmla="*/ 446 w 570"/>
                <a:gd name="T19" fmla="*/ 484 h 1120"/>
                <a:gd name="T20" fmla="*/ 437 w 570"/>
                <a:gd name="T21" fmla="*/ 585 h 1120"/>
                <a:gd name="T22" fmla="*/ 463 w 570"/>
                <a:gd name="T23" fmla="*/ 695 h 1120"/>
                <a:gd name="T24" fmla="*/ 535 w 570"/>
                <a:gd name="T25" fmla="*/ 797 h 1120"/>
                <a:gd name="T26" fmla="*/ 561 w 570"/>
                <a:gd name="T27" fmla="*/ 899 h 1120"/>
                <a:gd name="T28" fmla="*/ 552 w 570"/>
                <a:gd name="T29" fmla="*/ 992 h 1120"/>
                <a:gd name="T30" fmla="*/ 500 w 570"/>
                <a:gd name="T31" fmla="*/ 1069 h 1120"/>
                <a:gd name="T32" fmla="*/ 428 w 570"/>
                <a:gd name="T33" fmla="*/ 1111 h 1120"/>
                <a:gd name="T34" fmla="*/ 339 w 570"/>
                <a:gd name="T35" fmla="*/ 1120 h 1120"/>
                <a:gd name="T36" fmla="*/ 232 w 570"/>
                <a:gd name="T37" fmla="*/ 1120 h 1120"/>
                <a:gd name="T38" fmla="*/ 152 w 570"/>
                <a:gd name="T39" fmla="*/ 1076 h 1120"/>
                <a:gd name="T40" fmla="*/ 71 w 570"/>
                <a:gd name="T41" fmla="*/ 950 h 1120"/>
                <a:gd name="T42" fmla="*/ 19 w 570"/>
                <a:gd name="T43" fmla="*/ 839 h 1120"/>
                <a:gd name="T44" fmla="*/ 0 w 570"/>
                <a:gd name="T45" fmla="*/ 670 h 1120"/>
                <a:gd name="T46" fmla="*/ 19 w 570"/>
                <a:gd name="T47" fmla="*/ 518 h 1120"/>
                <a:gd name="T48" fmla="*/ 54 w 570"/>
                <a:gd name="T49" fmla="*/ 356 h 1120"/>
                <a:gd name="T50" fmla="*/ 108 w 570"/>
                <a:gd name="T51" fmla="*/ 195 h 1120"/>
                <a:gd name="T52" fmla="*/ 161 w 570"/>
                <a:gd name="T53" fmla="*/ 94 h 11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0"/>
                <a:gd name="T82" fmla="*/ 0 h 1120"/>
                <a:gd name="T83" fmla="*/ 570 w 570"/>
                <a:gd name="T84" fmla="*/ 1120 h 11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0" h="1120">
                  <a:moveTo>
                    <a:pt x="161" y="94"/>
                  </a:moveTo>
                  <a:lnTo>
                    <a:pt x="241" y="26"/>
                  </a:lnTo>
                  <a:lnTo>
                    <a:pt x="365" y="0"/>
                  </a:lnTo>
                  <a:lnTo>
                    <a:pt x="472" y="17"/>
                  </a:lnTo>
                  <a:lnTo>
                    <a:pt x="552" y="85"/>
                  </a:lnTo>
                  <a:lnTo>
                    <a:pt x="570" y="136"/>
                  </a:lnTo>
                  <a:lnTo>
                    <a:pt x="570" y="203"/>
                  </a:lnTo>
                  <a:lnTo>
                    <a:pt x="535" y="263"/>
                  </a:lnTo>
                  <a:lnTo>
                    <a:pt x="472" y="365"/>
                  </a:lnTo>
                  <a:lnTo>
                    <a:pt x="446" y="484"/>
                  </a:lnTo>
                  <a:lnTo>
                    <a:pt x="437" y="585"/>
                  </a:lnTo>
                  <a:lnTo>
                    <a:pt x="463" y="695"/>
                  </a:lnTo>
                  <a:lnTo>
                    <a:pt x="535" y="797"/>
                  </a:lnTo>
                  <a:lnTo>
                    <a:pt x="561" y="899"/>
                  </a:lnTo>
                  <a:lnTo>
                    <a:pt x="552" y="992"/>
                  </a:lnTo>
                  <a:lnTo>
                    <a:pt x="500" y="1069"/>
                  </a:lnTo>
                  <a:lnTo>
                    <a:pt x="428" y="1111"/>
                  </a:lnTo>
                  <a:lnTo>
                    <a:pt x="339" y="1120"/>
                  </a:lnTo>
                  <a:lnTo>
                    <a:pt x="232" y="1120"/>
                  </a:lnTo>
                  <a:lnTo>
                    <a:pt x="152" y="1076"/>
                  </a:lnTo>
                  <a:lnTo>
                    <a:pt x="71" y="950"/>
                  </a:lnTo>
                  <a:lnTo>
                    <a:pt x="19" y="839"/>
                  </a:lnTo>
                  <a:lnTo>
                    <a:pt x="0" y="670"/>
                  </a:lnTo>
                  <a:lnTo>
                    <a:pt x="19" y="518"/>
                  </a:lnTo>
                  <a:lnTo>
                    <a:pt x="54" y="356"/>
                  </a:lnTo>
                  <a:lnTo>
                    <a:pt x="108" y="195"/>
                  </a:lnTo>
                  <a:lnTo>
                    <a:pt x="161" y="94"/>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5133" name="Freeform 12"/>
            <p:cNvSpPr>
              <a:spLocks/>
            </p:cNvSpPr>
            <p:nvPr/>
          </p:nvSpPr>
          <p:spPr bwMode="auto">
            <a:xfrm>
              <a:off x="5088" y="3483"/>
              <a:ext cx="316" cy="336"/>
            </a:xfrm>
            <a:custGeom>
              <a:avLst/>
              <a:gdLst>
                <a:gd name="T0" fmla="*/ 0 w 633"/>
                <a:gd name="T1" fmla="*/ 49 h 1008"/>
                <a:gd name="T2" fmla="*/ 8 w 633"/>
                <a:gd name="T3" fmla="*/ 7 h 1008"/>
                <a:gd name="T4" fmla="*/ 106 w 633"/>
                <a:gd name="T5" fmla="*/ 0 h 1008"/>
                <a:gd name="T6" fmla="*/ 159 w 633"/>
                <a:gd name="T7" fmla="*/ 42 h 1008"/>
                <a:gd name="T8" fmla="*/ 241 w 633"/>
                <a:gd name="T9" fmla="*/ 151 h 1008"/>
                <a:gd name="T10" fmla="*/ 346 w 633"/>
                <a:gd name="T11" fmla="*/ 295 h 1008"/>
                <a:gd name="T12" fmla="*/ 444 w 633"/>
                <a:gd name="T13" fmla="*/ 397 h 1008"/>
                <a:gd name="T14" fmla="*/ 623 w 633"/>
                <a:gd name="T15" fmla="*/ 583 h 1008"/>
                <a:gd name="T16" fmla="*/ 633 w 633"/>
                <a:gd name="T17" fmla="*/ 626 h 1008"/>
                <a:gd name="T18" fmla="*/ 596 w 633"/>
                <a:gd name="T19" fmla="*/ 652 h 1008"/>
                <a:gd name="T20" fmla="*/ 507 w 633"/>
                <a:gd name="T21" fmla="*/ 685 h 1008"/>
                <a:gd name="T22" fmla="*/ 383 w 633"/>
                <a:gd name="T23" fmla="*/ 712 h 1008"/>
                <a:gd name="T24" fmla="*/ 231 w 633"/>
                <a:gd name="T25" fmla="*/ 720 h 1008"/>
                <a:gd name="T26" fmla="*/ 178 w 633"/>
                <a:gd name="T27" fmla="*/ 728 h 1008"/>
                <a:gd name="T28" fmla="*/ 159 w 633"/>
                <a:gd name="T29" fmla="*/ 762 h 1008"/>
                <a:gd name="T30" fmla="*/ 195 w 633"/>
                <a:gd name="T31" fmla="*/ 821 h 1008"/>
                <a:gd name="T32" fmla="*/ 320 w 633"/>
                <a:gd name="T33" fmla="*/ 923 h 1008"/>
                <a:gd name="T34" fmla="*/ 409 w 633"/>
                <a:gd name="T35" fmla="*/ 949 h 1008"/>
                <a:gd name="T36" fmla="*/ 427 w 633"/>
                <a:gd name="T37" fmla="*/ 982 h 1008"/>
                <a:gd name="T38" fmla="*/ 391 w 633"/>
                <a:gd name="T39" fmla="*/ 1008 h 1008"/>
                <a:gd name="T40" fmla="*/ 311 w 633"/>
                <a:gd name="T41" fmla="*/ 1008 h 1008"/>
                <a:gd name="T42" fmla="*/ 204 w 633"/>
                <a:gd name="T43" fmla="*/ 949 h 1008"/>
                <a:gd name="T44" fmla="*/ 115 w 633"/>
                <a:gd name="T45" fmla="*/ 864 h 1008"/>
                <a:gd name="T46" fmla="*/ 61 w 633"/>
                <a:gd name="T47" fmla="*/ 787 h 1008"/>
                <a:gd name="T48" fmla="*/ 61 w 633"/>
                <a:gd name="T49" fmla="*/ 728 h 1008"/>
                <a:gd name="T50" fmla="*/ 97 w 633"/>
                <a:gd name="T51" fmla="*/ 685 h 1008"/>
                <a:gd name="T52" fmla="*/ 150 w 633"/>
                <a:gd name="T53" fmla="*/ 669 h 1008"/>
                <a:gd name="T54" fmla="*/ 231 w 633"/>
                <a:gd name="T55" fmla="*/ 661 h 1008"/>
                <a:gd name="T56" fmla="*/ 320 w 633"/>
                <a:gd name="T57" fmla="*/ 661 h 1008"/>
                <a:gd name="T58" fmla="*/ 427 w 633"/>
                <a:gd name="T59" fmla="*/ 643 h 1008"/>
                <a:gd name="T60" fmla="*/ 481 w 633"/>
                <a:gd name="T61" fmla="*/ 626 h 1008"/>
                <a:gd name="T62" fmla="*/ 507 w 633"/>
                <a:gd name="T63" fmla="*/ 601 h 1008"/>
                <a:gd name="T64" fmla="*/ 498 w 633"/>
                <a:gd name="T65" fmla="*/ 576 h 1008"/>
                <a:gd name="T66" fmla="*/ 418 w 633"/>
                <a:gd name="T67" fmla="*/ 508 h 1008"/>
                <a:gd name="T68" fmla="*/ 293 w 633"/>
                <a:gd name="T69" fmla="*/ 388 h 1008"/>
                <a:gd name="T70" fmla="*/ 178 w 633"/>
                <a:gd name="T71" fmla="*/ 288 h 1008"/>
                <a:gd name="T72" fmla="*/ 52 w 633"/>
                <a:gd name="T73" fmla="*/ 177 h 1008"/>
                <a:gd name="T74" fmla="*/ 8 w 633"/>
                <a:gd name="T75" fmla="*/ 100 h 1008"/>
                <a:gd name="T76" fmla="*/ 0 w 633"/>
                <a:gd name="T77" fmla="*/ 49 h 10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3"/>
                <a:gd name="T118" fmla="*/ 0 h 1008"/>
                <a:gd name="T119" fmla="*/ 633 w 633"/>
                <a:gd name="T120" fmla="*/ 1008 h 10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3" h="1008">
                  <a:moveTo>
                    <a:pt x="0" y="49"/>
                  </a:moveTo>
                  <a:lnTo>
                    <a:pt x="8" y="7"/>
                  </a:lnTo>
                  <a:lnTo>
                    <a:pt x="106" y="0"/>
                  </a:lnTo>
                  <a:lnTo>
                    <a:pt x="159" y="42"/>
                  </a:lnTo>
                  <a:lnTo>
                    <a:pt x="241" y="151"/>
                  </a:lnTo>
                  <a:lnTo>
                    <a:pt x="346" y="295"/>
                  </a:lnTo>
                  <a:lnTo>
                    <a:pt x="444" y="397"/>
                  </a:lnTo>
                  <a:lnTo>
                    <a:pt x="623" y="583"/>
                  </a:lnTo>
                  <a:lnTo>
                    <a:pt x="633" y="626"/>
                  </a:lnTo>
                  <a:lnTo>
                    <a:pt x="596" y="652"/>
                  </a:lnTo>
                  <a:lnTo>
                    <a:pt x="507" y="685"/>
                  </a:lnTo>
                  <a:lnTo>
                    <a:pt x="383" y="712"/>
                  </a:lnTo>
                  <a:lnTo>
                    <a:pt x="231" y="720"/>
                  </a:lnTo>
                  <a:lnTo>
                    <a:pt x="178" y="728"/>
                  </a:lnTo>
                  <a:lnTo>
                    <a:pt x="159" y="762"/>
                  </a:lnTo>
                  <a:lnTo>
                    <a:pt x="195" y="821"/>
                  </a:lnTo>
                  <a:lnTo>
                    <a:pt x="320" y="923"/>
                  </a:lnTo>
                  <a:lnTo>
                    <a:pt x="409" y="949"/>
                  </a:lnTo>
                  <a:lnTo>
                    <a:pt x="427" y="982"/>
                  </a:lnTo>
                  <a:lnTo>
                    <a:pt x="391" y="1008"/>
                  </a:lnTo>
                  <a:lnTo>
                    <a:pt x="311" y="1008"/>
                  </a:lnTo>
                  <a:lnTo>
                    <a:pt x="204" y="949"/>
                  </a:lnTo>
                  <a:lnTo>
                    <a:pt x="115" y="864"/>
                  </a:lnTo>
                  <a:lnTo>
                    <a:pt x="61" y="787"/>
                  </a:lnTo>
                  <a:lnTo>
                    <a:pt x="61" y="728"/>
                  </a:lnTo>
                  <a:lnTo>
                    <a:pt x="97" y="685"/>
                  </a:lnTo>
                  <a:lnTo>
                    <a:pt x="150" y="669"/>
                  </a:lnTo>
                  <a:lnTo>
                    <a:pt x="231" y="661"/>
                  </a:lnTo>
                  <a:lnTo>
                    <a:pt x="320" y="661"/>
                  </a:lnTo>
                  <a:lnTo>
                    <a:pt x="427" y="643"/>
                  </a:lnTo>
                  <a:lnTo>
                    <a:pt x="481" y="626"/>
                  </a:lnTo>
                  <a:lnTo>
                    <a:pt x="507" y="601"/>
                  </a:lnTo>
                  <a:lnTo>
                    <a:pt x="498" y="576"/>
                  </a:lnTo>
                  <a:lnTo>
                    <a:pt x="418" y="508"/>
                  </a:lnTo>
                  <a:lnTo>
                    <a:pt x="293" y="388"/>
                  </a:lnTo>
                  <a:lnTo>
                    <a:pt x="178" y="288"/>
                  </a:lnTo>
                  <a:lnTo>
                    <a:pt x="52" y="177"/>
                  </a:lnTo>
                  <a:lnTo>
                    <a:pt x="8" y="100"/>
                  </a:lnTo>
                  <a:lnTo>
                    <a:pt x="0" y="49"/>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5134" name="Freeform 13"/>
            <p:cNvSpPr>
              <a:spLocks/>
            </p:cNvSpPr>
            <p:nvPr/>
          </p:nvSpPr>
          <p:spPr bwMode="auto">
            <a:xfrm>
              <a:off x="4882" y="3765"/>
              <a:ext cx="343" cy="507"/>
            </a:xfrm>
            <a:custGeom>
              <a:avLst/>
              <a:gdLst>
                <a:gd name="T0" fmla="*/ 338 w 686"/>
                <a:gd name="T1" fmla="*/ 0 h 1520"/>
                <a:gd name="T2" fmla="*/ 436 w 686"/>
                <a:gd name="T3" fmla="*/ 18 h 1520"/>
                <a:gd name="T4" fmla="*/ 481 w 686"/>
                <a:gd name="T5" fmla="*/ 86 h 1520"/>
                <a:gd name="T6" fmla="*/ 471 w 686"/>
                <a:gd name="T7" fmla="*/ 246 h 1520"/>
                <a:gd name="T8" fmla="*/ 455 w 686"/>
                <a:gd name="T9" fmla="*/ 417 h 1520"/>
                <a:gd name="T10" fmla="*/ 455 w 686"/>
                <a:gd name="T11" fmla="*/ 594 h 1520"/>
                <a:gd name="T12" fmla="*/ 543 w 686"/>
                <a:gd name="T13" fmla="*/ 807 h 1520"/>
                <a:gd name="T14" fmla="*/ 614 w 686"/>
                <a:gd name="T15" fmla="*/ 959 h 1520"/>
                <a:gd name="T16" fmla="*/ 651 w 686"/>
                <a:gd name="T17" fmla="*/ 1112 h 1520"/>
                <a:gd name="T18" fmla="*/ 641 w 686"/>
                <a:gd name="T19" fmla="*/ 1247 h 1520"/>
                <a:gd name="T20" fmla="*/ 641 w 686"/>
                <a:gd name="T21" fmla="*/ 1298 h 1520"/>
                <a:gd name="T22" fmla="*/ 677 w 686"/>
                <a:gd name="T23" fmla="*/ 1349 h 1520"/>
                <a:gd name="T24" fmla="*/ 686 w 686"/>
                <a:gd name="T25" fmla="*/ 1400 h 1520"/>
                <a:gd name="T26" fmla="*/ 660 w 686"/>
                <a:gd name="T27" fmla="*/ 1425 h 1520"/>
                <a:gd name="T28" fmla="*/ 588 w 686"/>
                <a:gd name="T29" fmla="*/ 1409 h 1520"/>
                <a:gd name="T30" fmla="*/ 455 w 686"/>
                <a:gd name="T31" fmla="*/ 1391 h 1520"/>
                <a:gd name="T32" fmla="*/ 294 w 686"/>
                <a:gd name="T33" fmla="*/ 1425 h 1520"/>
                <a:gd name="T34" fmla="*/ 187 w 686"/>
                <a:gd name="T35" fmla="*/ 1485 h 1520"/>
                <a:gd name="T36" fmla="*/ 133 w 686"/>
                <a:gd name="T37" fmla="*/ 1520 h 1520"/>
                <a:gd name="T38" fmla="*/ 79 w 686"/>
                <a:gd name="T39" fmla="*/ 1520 h 1520"/>
                <a:gd name="T40" fmla="*/ 0 w 686"/>
                <a:gd name="T41" fmla="*/ 1409 h 1520"/>
                <a:gd name="T42" fmla="*/ 9 w 686"/>
                <a:gd name="T43" fmla="*/ 1391 h 1520"/>
                <a:gd name="T44" fmla="*/ 170 w 686"/>
                <a:gd name="T45" fmla="*/ 1341 h 1520"/>
                <a:gd name="T46" fmla="*/ 357 w 686"/>
                <a:gd name="T47" fmla="*/ 1316 h 1520"/>
                <a:gd name="T48" fmla="*/ 490 w 686"/>
                <a:gd name="T49" fmla="*/ 1307 h 1520"/>
                <a:gd name="T50" fmla="*/ 569 w 686"/>
                <a:gd name="T51" fmla="*/ 1307 h 1520"/>
                <a:gd name="T52" fmla="*/ 588 w 686"/>
                <a:gd name="T53" fmla="*/ 1256 h 1520"/>
                <a:gd name="T54" fmla="*/ 562 w 686"/>
                <a:gd name="T55" fmla="*/ 1112 h 1520"/>
                <a:gd name="T56" fmla="*/ 499 w 686"/>
                <a:gd name="T57" fmla="*/ 959 h 1520"/>
                <a:gd name="T58" fmla="*/ 401 w 686"/>
                <a:gd name="T59" fmla="*/ 764 h 1520"/>
                <a:gd name="T60" fmla="*/ 320 w 686"/>
                <a:gd name="T61" fmla="*/ 594 h 1520"/>
                <a:gd name="T62" fmla="*/ 285 w 686"/>
                <a:gd name="T63" fmla="*/ 441 h 1520"/>
                <a:gd name="T64" fmla="*/ 275 w 686"/>
                <a:gd name="T65" fmla="*/ 272 h 1520"/>
                <a:gd name="T66" fmla="*/ 275 w 686"/>
                <a:gd name="T67" fmla="*/ 111 h 1520"/>
                <a:gd name="T68" fmla="*/ 312 w 686"/>
                <a:gd name="T69" fmla="*/ 44 h 1520"/>
                <a:gd name="T70" fmla="*/ 338 w 686"/>
                <a:gd name="T71" fmla="*/ 0 h 15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6"/>
                <a:gd name="T109" fmla="*/ 0 h 1520"/>
                <a:gd name="T110" fmla="*/ 686 w 686"/>
                <a:gd name="T111" fmla="*/ 1520 h 15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6" h="1520">
                  <a:moveTo>
                    <a:pt x="338" y="0"/>
                  </a:moveTo>
                  <a:lnTo>
                    <a:pt x="436" y="18"/>
                  </a:lnTo>
                  <a:lnTo>
                    <a:pt x="481" y="86"/>
                  </a:lnTo>
                  <a:lnTo>
                    <a:pt x="471" y="246"/>
                  </a:lnTo>
                  <a:lnTo>
                    <a:pt x="455" y="417"/>
                  </a:lnTo>
                  <a:lnTo>
                    <a:pt x="455" y="594"/>
                  </a:lnTo>
                  <a:lnTo>
                    <a:pt x="543" y="807"/>
                  </a:lnTo>
                  <a:lnTo>
                    <a:pt x="614" y="959"/>
                  </a:lnTo>
                  <a:lnTo>
                    <a:pt x="651" y="1112"/>
                  </a:lnTo>
                  <a:lnTo>
                    <a:pt x="641" y="1247"/>
                  </a:lnTo>
                  <a:lnTo>
                    <a:pt x="641" y="1298"/>
                  </a:lnTo>
                  <a:lnTo>
                    <a:pt x="677" y="1349"/>
                  </a:lnTo>
                  <a:lnTo>
                    <a:pt x="686" y="1400"/>
                  </a:lnTo>
                  <a:lnTo>
                    <a:pt x="660" y="1425"/>
                  </a:lnTo>
                  <a:lnTo>
                    <a:pt x="588" y="1409"/>
                  </a:lnTo>
                  <a:lnTo>
                    <a:pt x="455" y="1391"/>
                  </a:lnTo>
                  <a:lnTo>
                    <a:pt x="294" y="1425"/>
                  </a:lnTo>
                  <a:lnTo>
                    <a:pt x="187" y="1485"/>
                  </a:lnTo>
                  <a:lnTo>
                    <a:pt x="133" y="1520"/>
                  </a:lnTo>
                  <a:lnTo>
                    <a:pt x="79" y="1520"/>
                  </a:lnTo>
                  <a:lnTo>
                    <a:pt x="0" y="1409"/>
                  </a:lnTo>
                  <a:lnTo>
                    <a:pt x="9" y="1391"/>
                  </a:lnTo>
                  <a:lnTo>
                    <a:pt x="170" y="1341"/>
                  </a:lnTo>
                  <a:lnTo>
                    <a:pt x="357" y="1316"/>
                  </a:lnTo>
                  <a:lnTo>
                    <a:pt x="490" y="1307"/>
                  </a:lnTo>
                  <a:lnTo>
                    <a:pt x="569" y="1307"/>
                  </a:lnTo>
                  <a:lnTo>
                    <a:pt x="588" y="1256"/>
                  </a:lnTo>
                  <a:lnTo>
                    <a:pt x="562" y="1112"/>
                  </a:lnTo>
                  <a:lnTo>
                    <a:pt x="499" y="959"/>
                  </a:lnTo>
                  <a:lnTo>
                    <a:pt x="401" y="764"/>
                  </a:lnTo>
                  <a:lnTo>
                    <a:pt x="320" y="594"/>
                  </a:lnTo>
                  <a:lnTo>
                    <a:pt x="285" y="441"/>
                  </a:lnTo>
                  <a:lnTo>
                    <a:pt x="275" y="272"/>
                  </a:lnTo>
                  <a:lnTo>
                    <a:pt x="275" y="111"/>
                  </a:lnTo>
                  <a:lnTo>
                    <a:pt x="312" y="44"/>
                  </a:lnTo>
                  <a:lnTo>
                    <a:pt x="338" y="0"/>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5135" name="Freeform 14"/>
            <p:cNvSpPr>
              <a:spLocks/>
            </p:cNvSpPr>
            <p:nvPr/>
          </p:nvSpPr>
          <p:spPr bwMode="auto">
            <a:xfrm>
              <a:off x="4713" y="3780"/>
              <a:ext cx="285" cy="421"/>
            </a:xfrm>
            <a:custGeom>
              <a:avLst/>
              <a:gdLst>
                <a:gd name="T0" fmla="*/ 428 w 570"/>
                <a:gd name="T1" fmla="*/ 0 h 1263"/>
                <a:gd name="T2" fmla="*/ 507 w 570"/>
                <a:gd name="T3" fmla="*/ 0 h 1263"/>
                <a:gd name="T4" fmla="*/ 535 w 570"/>
                <a:gd name="T5" fmla="*/ 51 h 1263"/>
                <a:gd name="T6" fmla="*/ 552 w 570"/>
                <a:gd name="T7" fmla="*/ 162 h 1263"/>
                <a:gd name="T8" fmla="*/ 535 w 570"/>
                <a:gd name="T9" fmla="*/ 279 h 1263"/>
                <a:gd name="T10" fmla="*/ 490 w 570"/>
                <a:gd name="T11" fmla="*/ 517 h 1263"/>
                <a:gd name="T12" fmla="*/ 498 w 570"/>
                <a:gd name="T13" fmla="*/ 618 h 1263"/>
                <a:gd name="T14" fmla="*/ 552 w 570"/>
                <a:gd name="T15" fmla="*/ 822 h 1263"/>
                <a:gd name="T16" fmla="*/ 570 w 570"/>
                <a:gd name="T17" fmla="*/ 966 h 1263"/>
                <a:gd name="T18" fmla="*/ 570 w 570"/>
                <a:gd name="T19" fmla="*/ 1077 h 1263"/>
                <a:gd name="T20" fmla="*/ 544 w 570"/>
                <a:gd name="T21" fmla="*/ 1102 h 1263"/>
                <a:gd name="T22" fmla="*/ 463 w 570"/>
                <a:gd name="T23" fmla="*/ 1119 h 1263"/>
                <a:gd name="T24" fmla="*/ 356 w 570"/>
                <a:gd name="T25" fmla="*/ 1144 h 1263"/>
                <a:gd name="T26" fmla="*/ 250 w 570"/>
                <a:gd name="T27" fmla="*/ 1195 h 1263"/>
                <a:gd name="T28" fmla="*/ 143 w 570"/>
                <a:gd name="T29" fmla="*/ 1263 h 1263"/>
                <a:gd name="T30" fmla="*/ 98 w 570"/>
                <a:gd name="T31" fmla="*/ 1263 h 1263"/>
                <a:gd name="T32" fmla="*/ 0 w 570"/>
                <a:gd name="T33" fmla="*/ 1187 h 1263"/>
                <a:gd name="T34" fmla="*/ 10 w 570"/>
                <a:gd name="T35" fmla="*/ 1153 h 1263"/>
                <a:gd name="T36" fmla="*/ 134 w 570"/>
                <a:gd name="T37" fmla="*/ 1102 h 1263"/>
                <a:gd name="T38" fmla="*/ 348 w 570"/>
                <a:gd name="T39" fmla="*/ 1051 h 1263"/>
                <a:gd name="T40" fmla="*/ 446 w 570"/>
                <a:gd name="T41" fmla="*/ 1017 h 1263"/>
                <a:gd name="T42" fmla="*/ 463 w 570"/>
                <a:gd name="T43" fmla="*/ 984 h 1263"/>
                <a:gd name="T44" fmla="*/ 463 w 570"/>
                <a:gd name="T45" fmla="*/ 840 h 1263"/>
                <a:gd name="T46" fmla="*/ 428 w 570"/>
                <a:gd name="T47" fmla="*/ 653 h 1263"/>
                <a:gd name="T48" fmla="*/ 409 w 570"/>
                <a:gd name="T49" fmla="*/ 534 h 1263"/>
                <a:gd name="T50" fmla="*/ 392 w 570"/>
                <a:gd name="T51" fmla="*/ 348 h 1263"/>
                <a:gd name="T52" fmla="*/ 383 w 570"/>
                <a:gd name="T53" fmla="*/ 144 h 1263"/>
                <a:gd name="T54" fmla="*/ 392 w 570"/>
                <a:gd name="T55" fmla="*/ 51 h 1263"/>
                <a:gd name="T56" fmla="*/ 428 w 570"/>
                <a:gd name="T57" fmla="*/ 0 h 12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70"/>
                <a:gd name="T88" fmla="*/ 0 h 1263"/>
                <a:gd name="T89" fmla="*/ 570 w 570"/>
                <a:gd name="T90" fmla="*/ 1263 h 12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70" h="1263">
                  <a:moveTo>
                    <a:pt x="428" y="0"/>
                  </a:moveTo>
                  <a:lnTo>
                    <a:pt x="507" y="0"/>
                  </a:lnTo>
                  <a:lnTo>
                    <a:pt x="535" y="51"/>
                  </a:lnTo>
                  <a:lnTo>
                    <a:pt x="552" y="162"/>
                  </a:lnTo>
                  <a:lnTo>
                    <a:pt x="535" y="279"/>
                  </a:lnTo>
                  <a:lnTo>
                    <a:pt x="490" y="517"/>
                  </a:lnTo>
                  <a:lnTo>
                    <a:pt x="498" y="618"/>
                  </a:lnTo>
                  <a:lnTo>
                    <a:pt x="552" y="822"/>
                  </a:lnTo>
                  <a:lnTo>
                    <a:pt x="570" y="966"/>
                  </a:lnTo>
                  <a:lnTo>
                    <a:pt x="570" y="1077"/>
                  </a:lnTo>
                  <a:lnTo>
                    <a:pt x="544" y="1102"/>
                  </a:lnTo>
                  <a:lnTo>
                    <a:pt x="463" y="1119"/>
                  </a:lnTo>
                  <a:lnTo>
                    <a:pt x="356" y="1144"/>
                  </a:lnTo>
                  <a:lnTo>
                    <a:pt x="250" y="1195"/>
                  </a:lnTo>
                  <a:lnTo>
                    <a:pt x="143" y="1263"/>
                  </a:lnTo>
                  <a:lnTo>
                    <a:pt x="98" y="1263"/>
                  </a:lnTo>
                  <a:lnTo>
                    <a:pt x="0" y="1187"/>
                  </a:lnTo>
                  <a:lnTo>
                    <a:pt x="10" y="1153"/>
                  </a:lnTo>
                  <a:lnTo>
                    <a:pt x="134" y="1102"/>
                  </a:lnTo>
                  <a:lnTo>
                    <a:pt x="348" y="1051"/>
                  </a:lnTo>
                  <a:lnTo>
                    <a:pt x="446" y="1017"/>
                  </a:lnTo>
                  <a:lnTo>
                    <a:pt x="463" y="984"/>
                  </a:lnTo>
                  <a:lnTo>
                    <a:pt x="463" y="840"/>
                  </a:lnTo>
                  <a:lnTo>
                    <a:pt x="428" y="653"/>
                  </a:lnTo>
                  <a:lnTo>
                    <a:pt x="409" y="534"/>
                  </a:lnTo>
                  <a:lnTo>
                    <a:pt x="392" y="348"/>
                  </a:lnTo>
                  <a:lnTo>
                    <a:pt x="383" y="144"/>
                  </a:lnTo>
                  <a:lnTo>
                    <a:pt x="392" y="51"/>
                  </a:lnTo>
                  <a:lnTo>
                    <a:pt x="428" y="0"/>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5136" name="Freeform 15"/>
            <p:cNvSpPr>
              <a:spLocks/>
            </p:cNvSpPr>
            <p:nvPr/>
          </p:nvSpPr>
          <p:spPr bwMode="auto">
            <a:xfrm>
              <a:off x="4704" y="3160"/>
              <a:ext cx="468" cy="375"/>
            </a:xfrm>
            <a:custGeom>
              <a:avLst/>
              <a:gdLst>
                <a:gd name="T0" fmla="*/ 498 w 936"/>
                <a:gd name="T1" fmla="*/ 1127 h 1127"/>
                <a:gd name="T2" fmla="*/ 542 w 936"/>
                <a:gd name="T3" fmla="*/ 1076 h 1127"/>
                <a:gd name="T4" fmla="*/ 525 w 936"/>
                <a:gd name="T5" fmla="*/ 1000 h 1127"/>
                <a:gd name="T6" fmla="*/ 490 w 936"/>
                <a:gd name="T7" fmla="*/ 898 h 1127"/>
                <a:gd name="T8" fmla="*/ 355 w 936"/>
                <a:gd name="T9" fmla="*/ 779 h 1127"/>
                <a:gd name="T10" fmla="*/ 222 w 936"/>
                <a:gd name="T11" fmla="*/ 670 h 1127"/>
                <a:gd name="T12" fmla="*/ 159 w 936"/>
                <a:gd name="T13" fmla="*/ 550 h 1127"/>
                <a:gd name="T14" fmla="*/ 133 w 936"/>
                <a:gd name="T15" fmla="*/ 364 h 1127"/>
                <a:gd name="T16" fmla="*/ 285 w 936"/>
                <a:gd name="T17" fmla="*/ 313 h 1127"/>
                <a:gd name="T18" fmla="*/ 525 w 936"/>
                <a:gd name="T19" fmla="*/ 288 h 1127"/>
                <a:gd name="T20" fmla="*/ 623 w 936"/>
                <a:gd name="T21" fmla="*/ 297 h 1127"/>
                <a:gd name="T22" fmla="*/ 649 w 936"/>
                <a:gd name="T23" fmla="*/ 322 h 1127"/>
                <a:gd name="T24" fmla="*/ 694 w 936"/>
                <a:gd name="T25" fmla="*/ 280 h 1127"/>
                <a:gd name="T26" fmla="*/ 677 w 936"/>
                <a:gd name="T27" fmla="*/ 238 h 1127"/>
                <a:gd name="T28" fmla="*/ 703 w 936"/>
                <a:gd name="T29" fmla="*/ 162 h 1127"/>
                <a:gd name="T30" fmla="*/ 775 w 936"/>
                <a:gd name="T31" fmla="*/ 94 h 1127"/>
                <a:gd name="T32" fmla="*/ 828 w 936"/>
                <a:gd name="T33" fmla="*/ 76 h 1127"/>
                <a:gd name="T34" fmla="*/ 899 w 936"/>
                <a:gd name="T35" fmla="*/ 118 h 1127"/>
                <a:gd name="T36" fmla="*/ 936 w 936"/>
                <a:gd name="T37" fmla="*/ 76 h 1127"/>
                <a:gd name="T38" fmla="*/ 873 w 936"/>
                <a:gd name="T39" fmla="*/ 0 h 1127"/>
                <a:gd name="T40" fmla="*/ 792 w 936"/>
                <a:gd name="T41" fmla="*/ 0 h 1127"/>
                <a:gd name="T42" fmla="*/ 694 w 936"/>
                <a:gd name="T43" fmla="*/ 43 h 1127"/>
                <a:gd name="T44" fmla="*/ 632 w 936"/>
                <a:gd name="T45" fmla="*/ 153 h 1127"/>
                <a:gd name="T46" fmla="*/ 551 w 936"/>
                <a:gd name="T47" fmla="*/ 204 h 1127"/>
                <a:gd name="T48" fmla="*/ 427 w 936"/>
                <a:gd name="T49" fmla="*/ 220 h 1127"/>
                <a:gd name="T50" fmla="*/ 204 w 936"/>
                <a:gd name="T51" fmla="*/ 246 h 1127"/>
                <a:gd name="T52" fmla="*/ 26 w 936"/>
                <a:gd name="T53" fmla="*/ 297 h 1127"/>
                <a:gd name="T54" fmla="*/ 0 w 936"/>
                <a:gd name="T55" fmla="*/ 339 h 1127"/>
                <a:gd name="T56" fmla="*/ 17 w 936"/>
                <a:gd name="T57" fmla="*/ 475 h 1127"/>
                <a:gd name="T58" fmla="*/ 80 w 936"/>
                <a:gd name="T59" fmla="*/ 661 h 1127"/>
                <a:gd name="T60" fmla="*/ 168 w 936"/>
                <a:gd name="T61" fmla="*/ 814 h 1127"/>
                <a:gd name="T62" fmla="*/ 257 w 936"/>
                <a:gd name="T63" fmla="*/ 949 h 1127"/>
                <a:gd name="T64" fmla="*/ 338 w 936"/>
                <a:gd name="T65" fmla="*/ 1042 h 1127"/>
                <a:gd name="T66" fmla="*/ 418 w 936"/>
                <a:gd name="T67" fmla="*/ 1109 h 1127"/>
                <a:gd name="T68" fmla="*/ 498 w 936"/>
                <a:gd name="T69" fmla="*/ 1127 h 11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36"/>
                <a:gd name="T106" fmla="*/ 0 h 1127"/>
                <a:gd name="T107" fmla="*/ 936 w 936"/>
                <a:gd name="T108" fmla="*/ 1127 h 11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36" h="1127">
                  <a:moveTo>
                    <a:pt x="498" y="1127"/>
                  </a:moveTo>
                  <a:lnTo>
                    <a:pt x="542" y="1076"/>
                  </a:lnTo>
                  <a:lnTo>
                    <a:pt x="525" y="1000"/>
                  </a:lnTo>
                  <a:lnTo>
                    <a:pt x="490" y="898"/>
                  </a:lnTo>
                  <a:lnTo>
                    <a:pt x="355" y="779"/>
                  </a:lnTo>
                  <a:lnTo>
                    <a:pt x="222" y="670"/>
                  </a:lnTo>
                  <a:lnTo>
                    <a:pt x="159" y="550"/>
                  </a:lnTo>
                  <a:lnTo>
                    <a:pt x="133" y="364"/>
                  </a:lnTo>
                  <a:lnTo>
                    <a:pt x="285" y="313"/>
                  </a:lnTo>
                  <a:lnTo>
                    <a:pt x="525" y="288"/>
                  </a:lnTo>
                  <a:lnTo>
                    <a:pt x="623" y="297"/>
                  </a:lnTo>
                  <a:lnTo>
                    <a:pt x="649" y="322"/>
                  </a:lnTo>
                  <a:lnTo>
                    <a:pt x="694" y="280"/>
                  </a:lnTo>
                  <a:lnTo>
                    <a:pt x="677" y="238"/>
                  </a:lnTo>
                  <a:lnTo>
                    <a:pt x="703" y="162"/>
                  </a:lnTo>
                  <a:lnTo>
                    <a:pt x="775" y="94"/>
                  </a:lnTo>
                  <a:lnTo>
                    <a:pt x="828" y="76"/>
                  </a:lnTo>
                  <a:lnTo>
                    <a:pt x="899" y="118"/>
                  </a:lnTo>
                  <a:lnTo>
                    <a:pt x="936" y="76"/>
                  </a:lnTo>
                  <a:lnTo>
                    <a:pt x="873" y="0"/>
                  </a:lnTo>
                  <a:lnTo>
                    <a:pt x="792" y="0"/>
                  </a:lnTo>
                  <a:lnTo>
                    <a:pt x="694" y="43"/>
                  </a:lnTo>
                  <a:lnTo>
                    <a:pt x="632" y="153"/>
                  </a:lnTo>
                  <a:lnTo>
                    <a:pt x="551" y="204"/>
                  </a:lnTo>
                  <a:lnTo>
                    <a:pt x="427" y="220"/>
                  </a:lnTo>
                  <a:lnTo>
                    <a:pt x="204" y="246"/>
                  </a:lnTo>
                  <a:lnTo>
                    <a:pt x="26" y="297"/>
                  </a:lnTo>
                  <a:lnTo>
                    <a:pt x="0" y="339"/>
                  </a:lnTo>
                  <a:lnTo>
                    <a:pt x="17" y="475"/>
                  </a:lnTo>
                  <a:lnTo>
                    <a:pt x="80" y="661"/>
                  </a:lnTo>
                  <a:lnTo>
                    <a:pt x="168" y="814"/>
                  </a:lnTo>
                  <a:lnTo>
                    <a:pt x="257" y="949"/>
                  </a:lnTo>
                  <a:lnTo>
                    <a:pt x="338" y="1042"/>
                  </a:lnTo>
                  <a:lnTo>
                    <a:pt x="418" y="1109"/>
                  </a:lnTo>
                  <a:lnTo>
                    <a:pt x="498" y="1127"/>
                  </a:lnTo>
                  <a:close/>
                </a:path>
              </a:pathLst>
            </a:custGeom>
            <a:solidFill>
              <a:srgbClr val="0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grpSp>
      <p:sp>
        <p:nvSpPr>
          <p:cNvPr id="415753" name="AutoShape 9"/>
          <p:cNvSpPr>
            <a:spLocks noChangeArrowheads="1"/>
          </p:cNvSpPr>
          <p:nvPr/>
        </p:nvSpPr>
        <p:spPr bwMode="auto">
          <a:xfrm>
            <a:off x="3886200" y="2209800"/>
            <a:ext cx="5105400" cy="2667000"/>
          </a:xfrm>
          <a:prstGeom prst="cloudCallout">
            <a:avLst>
              <a:gd name="adj1" fmla="val 33040"/>
              <a:gd name="adj2" fmla="val 58699"/>
            </a:avLst>
          </a:prstGeom>
          <a:solidFill>
            <a:srgbClr val="F7DDE9"/>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i="1" dirty="0">
                <a:ln w="0"/>
                <a:solidFill>
                  <a:schemeClr val="tx1"/>
                </a:solidFill>
                <a:effectLst>
                  <a:outerShdw blurRad="38100" dist="19050" dir="2700000" algn="tl" rotWithShape="0">
                    <a:schemeClr val="dk1">
                      <a:alpha val="40000"/>
                    </a:schemeClr>
                  </a:outerShdw>
                </a:effectLst>
                <a:latin typeface="+mn-lt"/>
              </a:rPr>
              <a:t>I think he has become crazy!! One should feel happy about higher growth rate and increasing inflation rate as it shows increasing optimism in the economy which is badly required by all of us.</a:t>
            </a:r>
          </a:p>
        </p:txBody>
      </p:sp>
    </p:spTree>
    <p:extLst>
      <p:ext uri="{BB962C8B-B14F-4D97-AF65-F5344CB8AC3E}">
        <p14:creationId xmlns:p14="http://schemas.microsoft.com/office/powerpoint/2010/main" val="40998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5753"/>
                                        </p:tgtEl>
                                        <p:attrNameLst>
                                          <p:attrName>style.visibility</p:attrName>
                                        </p:attrNameLst>
                                      </p:cBhvr>
                                      <p:to>
                                        <p:strVal val="visible"/>
                                      </p:to>
                                    </p:set>
                                    <p:anim calcmode="lin" valueType="num">
                                      <p:cBhvr additive="base">
                                        <p:cTn id="12" dur="500" fill="hold"/>
                                        <p:tgtEl>
                                          <p:spTgt spid="415753"/>
                                        </p:tgtEl>
                                        <p:attrNameLst>
                                          <p:attrName>ppt_x</p:attrName>
                                        </p:attrNameLst>
                                      </p:cBhvr>
                                      <p:tavLst>
                                        <p:tav tm="0">
                                          <p:val>
                                            <p:strVal val="0-#ppt_w/2"/>
                                          </p:val>
                                        </p:tav>
                                        <p:tav tm="100000">
                                          <p:val>
                                            <p:strVal val="#ppt_x"/>
                                          </p:val>
                                        </p:tav>
                                      </p:tavLst>
                                    </p:anim>
                                    <p:anim calcmode="lin" valueType="num">
                                      <p:cBhvr additive="base">
                                        <p:cTn id="13" dur="500" fill="hold"/>
                                        <p:tgtEl>
                                          <p:spTgt spid="4157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3"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43000" y="274638"/>
            <a:ext cx="7848600" cy="1477962"/>
          </a:xfrm>
        </p:spPr>
        <p:txBody>
          <a:bodyPr/>
          <a:lstStyle/>
          <a:p>
            <a:r>
              <a:rPr lang="en-US" altLang="ko-KR" dirty="0">
                <a:ln w="0"/>
                <a:solidFill>
                  <a:schemeClr val="tx1"/>
                </a:solidFill>
                <a:effectLst>
                  <a:outerShdw blurRad="38100" dist="19050" dir="2700000" algn="tl" rotWithShape="0">
                    <a:schemeClr val="dk1">
                      <a:alpha val="40000"/>
                    </a:schemeClr>
                  </a:outerShdw>
                </a:effectLst>
              </a:rPr>
              <a:t>Should you hold individual securities or hold them as a portfolio?</a:t>
            </a:r>
            <a:endParaRPr lang="ko-KR" altLang="en-US" dirty="0"/>
          </a:p>
        </p:txBody>
      </p:sp>
      <p:pic>
        <p:nvPicPr>
          <p:cNvPr id="318468" name="Picture 4" descr="Image result for investment portfoli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590800"/>
            <a:ext cx="7848600" cy="3910658"/>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01600" prst="rible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59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have glimpse of the problems…</a:t>
            </a:r>
          </a:p>
        </p:txBody>
      </p:sp>
      <p:sp>
        <p:nvSpPr>
          <p:cNvPr id="3" name="Subtitle 2"/>
          <p:cNvSpPr>
            <a:spLocks noGrp="1"/>
          </p:cNvSpPr>
          <p:nvPr>
            <p:ph type="subTitle" idx="1"/>
          </p:nvPr>
        </p:nvSpPr>
        <p:spPr/>
        <p:txBody>
          <a:bodyPr/>
          <a:lstStyle/>
          <a:p>
            <a:pPr marL="1828800" algn="l">
              <a:lnSpc>
                <a:spcPct val="150000"/>
              </a:lnSpc>
            </a:pPr>
            <a:r>
              <a:rPr lang="en-US" dirty="0"/>
              <a:t>We normally face as a student of Finance and we need to answer them in SCIENTIFIC MANNER!!!!!!!!!!!!!</a:t>
            </a:r>
          </a:p>
        </p:txBody>
      </p:sp>
    </p:spTree>
    <p:extLst>
      <p:ext uri="{BB962C8B-B14F-4D97-AF65-F5344CB8AC3E}">
        <p14:creationId xmlns:p14="http://schemas.microsoft.com/office/powerpoint/2010/main" val="2028240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031" descr="thinking_boy"/>
          <p:cNvPicPr>
            <a:picLocks noChangeAspect="1" noChangeArrowheads="1"/>
          </p:cNvPicPr>
          <p:nvPr/>
        </p:nvPicPr>
        <p:blipFill>
          <a:blip r:embed="rId2" cstate="print"/>
          <a:srcRect/>
          <a:stretch>
            <a:fillRect/>
          </a:stretch>
        </p:blipFill>
        <p:spPr bwMode="auto">
          <a:xfrm>
            <a:off x="2133600" y="3505200"/>
            <a:ext cx="2667000" cy="3352800"/>
          </a:xfrm>
          <a:prstGeom prst="rect">
            <a:avLst/>
          </a:prstGeom>
          <a:noFill/>
          <a:ln w="9525">
            <a:noFill/>
            <a:miter lim="800000"/>
            <a:headEnd/>
            <a:tailEnd/>
          </a:ln>
        </p:spPr>
      </p:pic>
      <p:sp>
        <p:nvSpPr>
          <p:cNvPr id="34819" name="AutoShape 1029" descr="Weave"/>
          <p:cNvSpPr>
            <a:spLocks noChangeArrowheads="1"/>
          </p:cNvSpPr>
          <p:nvPr/>
        </p:nvSpPr>
        <p:spPr bwMode="auto">
          <a:xfrm>
            <a:off x="1371600" y="304800"/>
            <a:ext cx="6858000" cy="2514600"/>
          </a:xfrm>
          <a:prstGeom prst="cloudCallout">
            <a:avLst>
              <a:gd name="adj1" fmla="val -26500"/>
              <a:gd name="adj2" fmla="val 94444"/>
            </a:avLst>
          </a:prstGeom>
          <a:pattFill prst="weave">
            <a:fgClr>
              <a:srgbClr val="FFCCCC"/>
            </a:fgClr>
            <a:bgClr>
              <a:srgbClr val="FFFFFF"/>
            </a:bgClr>
          </a:pattFill>
          <a:ln w="9525">
            <a:solidFill>
              <a:srgbClr val="A50021"/>
            </a:solidFill>
            <a:round/>
            <a:headEnd/>
            <a:tailEnd/>
          </a:ln>
        </p:spPr>
        <p:txBody>
          <a:bodyPr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Bookman Old Style"/>
                <a:ea typeface="+mn-ea"/>
                <a:cs typeface="+mn-cs"/>
              </a:rPr>
              <a:t>These issues are bothering me and I believe that they may be bothering you too!!!!,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Bookman Old Style"/>
                <a:ea typeface="+mn-ea"/>
                <a:cs typeface="+mn-cs"/>
              </a:rPr>
              <a:t>If not today then may be in near future.</a:t>
            </a:r>
          </a:p>
        </p:txBody>
      </p:sp>
    </p:spTree>
    <p:extLst>
      <p:ext uri="{BB962C8B-B14F-4D97-AF65-F5344CB8AC3E}">
        <p14:creationId xmlns:p14="http://schemas.microsoft.com/office/powerpoint/2010/main" val="154521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1143000" y="228600"/>
            <a:ext cx="7620000" cy="6400800"/>
          </a:xfrm>
          <a:ln/>
        </p:spPr>
        <p:style>
          <a:lnRef idx="2">
            <a:schemeClr val="accent1"/>
          </a:lnRef>
          <a:fillRef idx="1">
            <a:schemeClr val="lt1"/>
          </a:fillRef>
          <a:effectRef idx="0">
            <a:schemeClr val="accent1"/>
          </a:effectRef>
          <a:fontRef idx="minor">
            <a:schemeClr val="dk1"/>
          </a:fontRef>
        </p:style>
        <p:txBody>
          <a:bodyPr/>
          <a:lstStyle/>
          <a:p>
            <a:pPr algn="just">
              <a:lnSpc>
                <a:spcPct val="155000"/>
              </a:lnSpc>
              <a:defRPr/>
            </a:pPr>
            <a:br>
              <a:rPr lang="en-US" sz="2800" dirty="0">
                <a:solidFill>
                  <a:srgbClr val="B66C00"/>
                </a:solidFill>
              </a:rPr>
            </a:br>
            <a:r>
              <a:rPr lang="en-US" sz="2800" dirty="0">
                <a:ln w="0"/>
                <a:solidFill>
                  <a:schemeClr val="tx1"/>
                </a:solidFill>
                <a:effectLst>
                  <a:outerShdw blurRad="38100" dist="19050" dir="2700000" algn="tl" rotWithShape="0">
                    <a:schemeClr val="dk1">
                      <a:alpha val="40000"/>
                    </a:schemeClr>
                  </a:outerShdw>
                </a:effectLst>
              </a:rPr>
              <a:t>As a man of finance, we have to address and understand all such issues. </a:t>
            </a:r>
            <a:r>
              <a:rPr lang="en-US" sz="2800" dirty="0">
                <a:ln w="0"/>
                <a:solidFill>
                  <a:schemeClr val="accent1"/>
                </a:solidFill>
                <a:effectLst>
                  <a:outerShdw blurRad="38100" dist="25400" dir="5400000" algn="ctr" rotWithShape="0">
                    <a:srgbClr val="6E747A">
                      <a:alpha val="43000"/>
                    </a:srgbClr>
                  </a:outerShdw>
                </a:effectLst>
              </a:rPr>
              <a:t>And, the todays class will definitely help us in this regard. </a:t>
            </a:r>
          </a:p>
        </p:txBody>
      </p:sp>
      <p:sp>
        <p:nvSpPr>
          <p:cNvPr id="35843" name="AutoShape 3"/>
          <p:cNvSpPr>
            <a:spLocks noChangeArrowheads="1"/>
          </p:cNvSpPr>
          <p:nvPr/>
        </p:nvSpPr>
        <p:spPr bwMode="auto">
          <a:xfrm>
            <a:off x="7086600" y="5791200"/>
            <a:ext cx="1524000" cy="762000"/>
          </a:xfrm>
          <a:prstGeom prst="rightArrow">
            <a:avLst>
              <a:gd name="adj1" fmla="val 50000"/>
              <a:gd name="adj2" fmla="val 76923"/>
            </a:avLst>
          </a:prstGeom>
          <a:solidFill>
            <a:schemeClr val="tx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pic>
        <p:nvPicPr>
          <p:cNvPr id="35844" name="Picture 5" descr="thinking_boy"/>
          <p:cNvPicPr>
            <a:picLocks noChangeAspect="1" noChangeArrowheads="1"/>
          </p:cNvPicPr>
          <p:nvPr/>
        </p:nvPicPr>
        <p:blipFill>
          <a:blip r:embed="rId2" cstate="print"/>
          <a:srcRect/>
          <a:stretch>
            <a:fillRect/>
          </a:stretch>
        </p:blipFill>
        <p:spPr bwMode="auto">
          <a:xfrm>
            <a:off x="1371600" y="533400"/>
            <a:ext cx="1143000" cy="1295400"/>
          </a:xfrm>
          <a:prstGeom prst="rect">
            <a:avLst/>
          </a:prstGeom>
          <a:noFill/>
          <a:ln w="9525">
            <a:noFill/>
            <a:miter lim="800000"/>
            <a:headEnd/>
            <a:tailEnd/>
          </a:ln>
        </p:spPr>
      </p:pic>
    </p:spTree>
    <p:extLst>
      <p:ext uri="{BB962C8B-B14F-4D97-AF65-F5344CB8AC3E}">
        <p14:creationId xmlns:p14="http://schemas.microsoft.com/office/powerpoint/2010/main" val="32400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6866" name="Picture 13" descr="Weave"/>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7000" contrast="-22000"/>
                    </a14:imgEffect>
                  </a14:imgLayer>
                </a14:imgProps>
              </a:ext>
            </a:extLst>
          </a:blip>
          <a:srcRect/>
          <a:stretch>
            <a:fillRect/>
          </a:stretch>
        </p:blipFill>
        <p:spPr bwMode="auto">
          <a:xfrm>
            <a:off x="381000" y="0"/>
            <a:ext cx="8763000" cy="6858000"/>
          </a:xfrm>
          <a:prstGeom prst="rect">
            <a:avLst/>
          </a:prstGeom>
          <a:pattFill prst="weave">
            <a:fgClr>
              <a:srgbClr val="FFFFFF"/>
            </a:fgClr>
            <a:bgClr>
              <a:srgbClr val="FFFFFF"/>
            </a:bgClr>
          </a:pattFill>
          <a:ln w="9525">
            <a:noFill/>
            <a:miter lim="800000"/>
            <a:headEnd/>
            <a:tailEnd/>
          </a:ln>
        </p:spPr>
      </p:pic>
      <p:sp>
        <p:nvSpPr>
          <p:cNvPr id="414722" name="Rectangle 2"/>
          <p:cNvSpPr>
            <a:spLocks noGrp="1" noChangeArrowheads="1"/>
          </p:cNvSpPr>
          <p:nvPr>
            <p:ph type="title"/>
          </p:nvPr>
        </p:nvSpPr>
        <p:spPr>
          <a:xfrm>
            <a:off x="19050" y="-228600"/>
            <a:ext cx="9296400" cy="2743200"/>
          </a:xfrm>
        </p:spPr>
        <p:txBody>
          <a:bodyPr/>
          <a:lstStyle/>
          <a:p>
            <a:pPr algn="ctr">
              <a:lnSpc>
                <a:spcPct val="95000"/>
              </a:lnSpc>
              <a:defRPr/>
            </a:pPr>
            <a:r>
              <a:rPr lang="en-US" sz="5400" dirty="0">
                <a:solidFill>
                  <a:srgbClr val="800000"/>
                </a:solidFill>
                <a:effectLst>
                  <a:outerShdw blurRad="38100" dist="38100" dir="2700000" algn="tl">
                    <a:srgbClr val="000000"/>
                  </a:outerShdw>
                </a:effectLst>
              </a:rPr>
              <a:t>WELCOME TO</a:t>
            </a:r>
            <a:br>
              <a:rPr lang="en-US" sz="5400" dirty="0">
                <a:solidFill>
                  <a:srgbClr val="800000"/>
                </a:solidFill>
                <a:effectLst>
                  <a:outerShdw blurRad="38100" dist="38100" dir="2700000" algn="tl">
                    <a:srgbClr val="000000"/>
                  </a:outerShdw>
                </a:effectLst>
              </a:rPr>
            </a:br>
            <a:r>
              <a:rPr lang="en-US" sz="5400" dirty="0">
                <a:solidFill>
                  <a:srgbClr val="800000"/>
                </a:solidFill>
                <a:effectLst>
                  <a:outerShdw blurRad="38100" dist="38100" dir="2700000" algn="tl">
                    <a:srgbClr val="000000"/>
                  </a:outerShdw>
                </a:effectLst>
              </a:rPr>
              <a:t> </a:t>
            </a:r>
            <a:r>
              <a:rPr lang="en-US" sz="3600" dirty="0">
                <a:solidFill>
                  <a:srgbClr val="800000"/>
                </a:solidFill>
                <a:effectLst>
                  <a:outerShdw blurRad="38100" dist="38100" dir="2700000" algn="tl">
                    <a:srgbClr val="000000"/>
                  </a:outerShdw>
                </a:effectLst>
              </a:rPr>
              <a:t>THE</a:t>
            </a:r>
            <a:endParaRPr lang="en-US" sz="4800" dirty="0">
              <a:effectLst>
                <a:outerShdw blurRad="38100" dist="38100" dir="2700000" algn="tl">
                  <a:srgbClr val="000000"/>
                </a:outerShdw>
              </a:effectLst>
            </a:endParaRPr>
          </a:p>
        </p:txBody>
      </p:sp>
      <p:sp>
        <p:nvSpPr>
          <p:cNvPr id="414726" name="AutoShape 6"/>
          <p:cNvSpPr>
            <a:spLocks noChangeArrowheads="1"/>
          </p:cNvSpPr>
          <p:nvPr/>
        </p:nvSpPr>
        <p:spPr bwMode="auto">
          <a:xfrm>
            <a:off x="4087586" y="4568371"/>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27" name="AutoShape 7"/>
          <p:cNvSpPr>
            <a:spLocks noChangeArrowheads="1"/>
          </p:cNvSpPr>
          <p:nvPr/>
        </p:nvSpPr>
        <p:spPr bwMode="auto">
          <a:xfrm>
            <a:off x="5562600" y="5029200"/>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28" name="WordArt 8"/>
          <p:cNvSpPr>
            <a:spLocks noChangeArrowheads="1" noChangeShapeType="1" noTextEdit="1"/>
          </p:cNvSpPr>
          <p:nvPr/>
        </p:nvSpPr>
        <p:spPr bwMode="auto">
          <a:xfrm>
            <a:off x="1143000" y="2476500"/>
            <a:ext cx="6464943" cy="1295400"/>
          </a:xfrm>
          <a:prstGeom prst="rect">
            <a:avLst/>
          </a:prstGeom>
        </p:spPr>
        <p:txBody>
          <a:bodyPr wrap="none" fromWordArt="1">
            <a:prstTxWarp prst="textPlain">
              <a:avLst>
                <a:gd name="adj" fmla="val 50000"/>
              </a:avLst>
            </a:prstTxWarp>
          </a:bodyPr>
          <a:lstStyle/>
          <a:p>
            <a:pPr lvl="0" eaLnBrk="1" fontAlgn="auto" hangingPunct="1">
              <a:lnSpc>
                <a:spcPct val="150000"/>
              </a:lnSpc>
              <a:spcBef>
                <a:spcPts val="0"/>
              </a:spcBef>
              <a:spcAft>
                <a:spcPts val="0"/>
              </a:spcAft>
              <a:defRPr/>
            </a:pPr>
            <a:r>
              <a:rPr lang="en-US" sz="3600" b="1" kern="10" dirty="0">
                <a:ln w="0"/>
                <a:solidFill>
                  <a:srgbClr val="FF0000"/>
                </a:solidFill>
                <a:effectLst>
                  <a:outerShdw blurRad="38100" dist="19050" dir="2700000" algn="tl" rotWithShape="0">
                    <a:schemeClr val="dk1">
                      <a:alpha val="40000"/>
                    </a:schemeClr>
                  </a:outerShdw>
                </a:effectLst>
                <a:latin typeface="Georgia" panose="02040502050405020303" pitchFamily="18" charset="0"/>
              </a:rPr>
              <a:t>Stock Markets</a:t>
            </a:r>
            <a:endParaRPr kumimoji="0" lang="en-US" sz="3600" b="1" i="0" u="none" strike="noStrike" kern="10" normalizeH="0" baseline="0" noProof="0" dirty="0">
              <a:ln w="0"/>
              <a:solidFill>
                <a:srgbClr val="FF0000"/>
              </a:solidFill>
              <a:effectLst>
                <a:outerShdw blurRad="38100" dist="19050" dir="2700000" algn="tl" rotWithShape="0">
                  <a:schemeClr val="dk1">
                    <a:alpha val="40000"/>
                  </a:schemeClr>
                </a:outerShdw>
              </a:effectLst>
              <a:uLnTx/>
              <a:uFillTx/>
              <a:latin typeface="Georgia" panose="02040502050405020303" pitchFamily="18" charset="0"/>
            </a:endParaRPr>
          </a:p>
        </p:txBody>
      </p:sp>
      <p:sp>
        <p:nvSpPr>
          <p:cNvPr id="414734" name="AutoShape 14"/>
          <p:cNvSpPr>
            <a:spLocks noChangeArrowheads="1"/>
          </p:cNvSpPr>
          <p:nvPr/>
        </p:nvSpPr>
        <p:spPr bwMode="auto">
          <a:xfrm>
            <a:off x="7503168" y="2381250"/>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35" name="AutoShape 15"/>
          <p:cNvSpPr>
            <a:spLocks noChangeArrowheads="1"/>
          </p:cNvSpPr>
          <p:nvPr/>
        </p:nvSpPr>
        <p:spPr bwMode="auto">
          <a:xfrm>
            <a:off x="2438400" y="4800600"/>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37" name="AutoShape 17"/>
          <p:cNvSpPr>
            <a:spLocks noChangeArrowheads="1"/>
          </p:cNvSpPr>
          <p:nvPr/>
        </p:nvSpPr>
        <p:spPr bwMode="auto">
          <a:xfrm>
            <a:off x="7350957" y="3771900"/>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38" name="AutoShape 18"/>
          <p:cNvSpPr>
            <a:spLocks noChangeArrowheads="1"/>
          </p:cNvSpPr>
          <p:nvPr/>
        </p:nvSpPr>
        <p:spPr bwMode="auto">
          <a:xfrm>
            <a:off x="381000" y="1676400"/>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39" name="AutoShape 19"/>
          <p:cNvSpPr>
            <a:spLocks noChangeArrowheads="1"/>
          </p:cNvSpPr>
          <p:nvPr/>
        </p:nvSpPr>
        <p:spPr bwMode="auto">
          <a:xfrm>
            <a:off x="1447800" y="3364593"/>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14740" name="AutoShape 20"/>
          <p:cNvSpPr>
            <a:spLocks noChangeArrowheads="1"/>
          </p:cNvSpPr>
          <p:nvPr/>
        </p:nvSpPr>
        <p:spPr bwMode="auto">
          <a:xfrm>
            <a:off x="1797957" y="1328057"/>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18" name="AutoShape 14"/>
          <p:cNvSpPr>
            <a:spLocks noChangeArrowheads="1"/>
          </p:cNvSpPr>
          <p:nvPr/>
        </p:nvSpPr>
        <p:spPr bwMode="auto">
          <a:xfrm>
            <a:off x="7177882" y="1285875"/>
            <a:ext cx="381000" cy="762000"/>
          </a:xfrm>
          <a:prstGeom prst="sun">
            <a:avLst>
              <a:gd name="adj" fmla="val 25000"/>
            </a:avLst>
          </a:prstGeom>
          <a:solidFill>
            <a:schemeClr val="accent2">
              <a:alpha val="53000"/>
            </a:schemeClr>
          </a:solidFill>
          <a:ln w="9525">
            <a:solidFill>
              <a:schemeClr val="accent2">
                <a:lumMod val="75000"/>
              </a:schemeClr>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Tree>
    <p:extLst>
      <p:ext uri="{BB962C8B-B14F-4D97-AF65-F5344CB8AC3E}">
        <p14:creationId xmlns:p14="http://schemas.microsoft.com/office/powerpoint/2010/main" val="31533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14722"/>
                                        </p:tgtEl>
                                        <p:attrNameLst>
                                          <p:attrName>style.visibility</p:attrName>
                                        </p:attrNameLst>
                                      </p:cBhvr>
                                      <p:to>
                                        <p:strVal val="visible"/>
                                      </p:to>
                                    </p:set>
                                    <p:anim to="" calcmode="lin" valueType="num">
                                      <p:cBhvr>
                                        <p:cTn id="7" dur="1" fill="hold"/>
                                        <p:tgtEl>
                                          <p:spTgt spid="414722"/>
                                        </p:tgtEl>
                                        <p:attrNameLst>
                                          <p:attrName/>
                                        </p:attrNameLst>
                                      </p:cBhvr>
                                    </p:anim>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14728"/>
                                        </p:tgtEl>
                                        <p:attrNameLst>
                                          <p:attrName>style.visibility</p:attrName>
                                        </p:attrNameLst>
                                      </p:cBhvr>
                                      <p:to>
                                        <p:strVal val="visible"/>
                                      </p:to>
                                    </p:set>
                                    <p:animEffect transition="in" filter="barn(inVertical)">
                                      <p:cBhvr>
                                        <p:cTn id="11" dur="500"/>
                                        <p:tgtEl>
                                          <p:spTgt spid="414728"/>
                                        </p:tgtEl>
                                      </p:cBhvr>
                                    </p:animEffect>
                                  </p:childTnLst>
                                </p:cTn>
                              </p:par>
                              <p:par>
                                <p:cTn id="12" presetID="35" presetClass="emph" presetSubtype="0" repeatCount="indefinite" fill="hold" grpId="0" nodeType="withEffect">
                                  <p:stCondLst>
                                    <p:cond delay="0"/>
                                  </p:stCondLst>
                                  <p:endCondLst>
                                    <p:cond evt="onNext" delay="0">
                                      <p:tgtEl>
                                        <p:sldTgt/>
                                      </p:tgtEl>
                                    </p:cond>
                                  </p:endCondLst>
                                  <p:childTnLst>
                                    <p:anim calcmode="discrete" valueType="str">
                                      <p:cBhvr>
                                        <p:cTn id="13" dur="1000" fill="hold"/>
                                        <p:tgtEl>
                                          <p:spTgt spid="414738"/>
                                        </p:tgtEl>
                                        <p:attrNameLst>
                                          <p:attrName>style.visibility</p:attrName>
                                        </p:attrNameLst>
                                      </p:cBhvr>
                                      <p:tavLst>
                                        <p:tav tm="0">
                                          <p:val>
                                            <p:strVal val="hidden"/>
                                          </p:val>
                                        </p:tav>
                                        <p:tav tm="50000">
                                          <p:val>
                                            <p:strVal val="visible"/>
                                          </p:val>
                                        </p:tav>
                                      </p:tavLst>
                                    </p:anim>
                                  </p:childTnLst>
                                </p:cTn>
                              </p:par>
                              <p:par>
                                <p:cTn id="14" presetID="35" presetClass="emph" presetSubtype="0" repeatCount="indefinite" fill="hold" grpId="0" nodeType="withEffect">
                                  <p:stCondLst>
                                    <p:cond delay="0"/>
                                  </p:stCondLst>
                                  <p:endCondLst>
                                    <p:cond evt="onNext" delay="0">
                                      <p:tgtEl>
                                        <p:sldTgt/>
                                      </p:tgtEl>
                                    </p:cond>
                                  </p:endCondLst>
                                  <p:childTnLst>
                                    <p:anim calcmode="discrete" valueType="str">
                                      <p:cBhvr>
                                        <p:cTn id="15" dur="1000" fill="hold"/>
                                        <p:tgtEl>
                                          <p:spTgt spid="414740"/>
                                        </p:tgtEl>
                                        <p:attrNameLst>
                                          <p:attrName>style.visibility</p:attrName>
                                        </p:attrNameLst>
                                      </p:cBhvr>
                                      <p:tavLst>
                                        <p:tav tm="0">
                                          <p:val>
                                            <p:strVal val="hidden"/>
                                          </p:val>
                                        </p:tav>
                                        <p:tav tm="50000">
                                          <p:val>
                                            <p:strVal val="visible"/>
                                          </p:val>
                                        </p:tav>
                                      </p:tavLst>
                                    </p:anim>
                                  </p:childTnLst>
                                </p:cTn>
                              </p:par>
                              <p:par>
                                <p:cTn id="16" presetID="35" presetClass="emph" presetSubtype="0" repeatCount="indefinite" fill="hold" grpId="0" nodeType="withEffect">
                                  <p:stCondLst>
                                    <p:cond delay="0"/>
                                  </p:stCondLst>
                                  <p:endCondLst>
                                    <p:cond evt="onNext" delay="0">
                                      <p:tgtEl>
                                        <p:sldTgt/>
                                      </p:tgtEl>
                                    </p:cond>
                                  </p:endCondLst>
                                  <p:childTnLst>
                                    <p:anim calcmode="discrete" valueType="str">
                                      <p:cBhvr>
                                        <p:cTn id="17" dur="1000" fill="hold"/>
                                        <p:tgtEl>
                                          <p:spTgt spid="414735"/>
                                        </p:tgtEl>
                                        <p:attrNameLst>
                                          <p:attrName>style.visibility</p:attrName>
                                        </p:attrNameLst>
                                      </p:cBhvr>
                                      <p:tavLst>
                                        <p:tav tm="0">
                                          <p:val>
                                            <p:strVal val="hidden"/>
                                          </p:val>
                                        </p:tav>
                                        <p:tav tm="50000">
                                          <p:val>
                                            <p:strVal val="visible"/>
                                          </p:val>
                                        </p:tav>
                                      </p:tavLst>
                                    </p:anim>
                                  </p:childTnLst>
                                </p:cTn>
                              </p:par>
                              <p:par>
                                <p:cTn id="18" presetID="35" presetClass="emph" presetSubtype="0" repeatCount="indefinite" fill="hold" grpId="0" nodeType="withEffect">
                                  <p:stCondLst>
                                    <p:cond delay="0"/>
                                  </p:stCondLst>
                                  <p:endCondLst>
                                    <p:cond evt="onNext" delay="0">
                                      <p:tgtEl>
                                        <p:sldTgt/>
                                      </p:tgtEl>
                                    </p:cond>
                                  </p:endCondLst>
                                  <p:childTnLst>
                                    <p:anim calcmode="discrete" valueType="str">
                                      <p:cBhvr>
                                        <p:cTn id="19" dur="1000" fill="hold"/>
                                        <p:tgtEl>
                                          <p:spTgt spid="414726"/>
                                        </p:tgtEl>
                                        <p:attrNameLst>
                                          <p:attrName>style.visibility</p:attrName>
                                        </p:attrNameLst>
                                      </p:cBhvr>
                                      <p:tavLst>
                                        <p:tav tm="0">
                                          <p:val>
                                            <p:strVal val="hidden"/>
                                          </p:val>
                                        </p:tav>
                                        <p:tav tm="50000">
                                          <p:val>
                                            <p:strVal val="visible"/>
                                          </p:val>
                                        </p:tav>
                                      </p:tavLst>
                                    </p:anim>
                                  </p:childTnLst>
                                </p:cTn>
                              </p:par>
                              <p:par>
                                <p:cTn id="20" presetID="35" presetClass="emph" presetSubtype="0" repeatCount="indefinite" fill="hold" grpId="0" nodeType="withEffect">
                                  <p:stCondLst>
                                    <p:cond delay="0"/>
                                  </p:stCondLst>
                                  <p:endCondLst>
                                    <p:cond evt="onNext" delay="0">
                                      <p:tgtEl>
                                        <p:sldTgt/>
                                      </p:tgtEl>
                                    </p:cond>
                                  </p:endCondLst>
                                  <p:childTnLst>
                                    <p:anim calcmode="discrete" valueType="str">
                                      <p:cBhvr>
                                        <p:cTn id="21" dur="1000" fill="hold"/>
                                        <p:tgtEl>
                                          <p:spTgt spid="414739"/>
                                        </p:tgtEl>
                                        <p:attrNameLst>
                                          <p:attrName>style.visibility</p:attrName>
                                        </p:attrNameLst>
                                      </p:cBhvr>
                                      <p:tavLst>
                                        <p:tav tm="0">
                                          <p:val>
                                            <p:strVal val="hidden"/>
                                          </p:val>
                                        </p:tav>
                                        <p:tav tm="50000">
                                          <p:val>
                                            <p:strVal val="visible"/>
                                          </p:val>
                                        </p:tav>
                                      </p:tavLst>
                                    </p:anim>
                                  </p:childTnLst>
                                </p:cTn>
                              </p:par>
                              <p:par>
                                <p:cTn id="22" presetID="35" presetClass="emph" presetSubtype="0" repeatCount="indefinite" fill="hold" grpId="0" nodeType="withEffect">
                                  <p:stCondLst>
                                    <p:cond delay="0"/>
                                  </p:stCondLst>
                                  <p:endCondLst>
                                    <p:cond evt="onNext" delay="0">
                                      <p:tgtEl>
                                        <p:sldTgt/>
                                      </p:tgtEl>
                                    </p:cond>
                                  </p:endCondLst>
                                  <p:childTnLst>
                                    <p:anim calcmode="discrete" valueType="str">
                                      <p:cBhvr>
                                        <p:cTn id="23" dur="1000" fill="hold"/>
                                        <p:tgtEl>
                                          <p:spTgt spid="414734"/>
                                        </p:tgtEl>
                                        <p:attrNameLst>
                                          <p:attrName>style.visibility</p:attrName>
                                        </p:attrNameLst>
                                      </p:cBhvr>
                                      <p:tavLst>
                                        <p:tav tm="0">
                                          <p:val>
                                            <p:strVal val="hidden"/>
                                          </p:val>
                                        </p:tav>
                                        <p:tav tm="50000">
                                          <p:val>
                                            <p:strVal val="visible"/>
                                          </p:val>
                                        </p:tav>
                                      </p:tavLst>
                                    </p:anim>
                                  </p:childTnLst>
                                </p:cTn>
                              </p:par>
                              <p:par>
                                <p:cTn id="24" presetID="35" presetClass="emph" presetSubtype="0" repeatCount="indefinite" fill="hold" grpId="0" nodeType="withEffect">
                                  <p:stCondLst>
                                    <p:cond delay="0"/>
                                  </p:stCondLst>
                                  <p:endCondLst>
                                    <p:cond evt="onNext" delay="0">
                                      <p:tgtEl>
                                        <p:sldTgt/>
                                      </p:tgtEl>
                                    </p:cond>
                                  </p:endCondLst>
                                  <p:childTnLst>
                                    <p:anim calcmode="discrete" valueType="str">
                                      <p:cBhvr>
                                        <p:cTn id="25" dur="1000" fill="hold"/>
                                        <p:tgtEl>
                                          <p:spTgt spid="414737"/>
                                        </p:tgtEl>
                                        <p:attrNameLst>
                                          <p:attrName>style.visibility</p:attrName>
                                        </p:attrNameLst>
                                      </p:cBhvr>
                                      <p:tavLst>
                                        <p:tav tm="0">
                                          <p:val>
                                            <p:strVal val="hidden"/>
                                          </p:val>
                                        </p:tav>
                                        <p:tav tm="50000">
                                          <p:val>
                                            <p:strVal val="visible"/>
                                          </p:val>
                                        </p:tav>
                                      </p:tavLst>
                                    </p:anim>
                                  </p:childTnLst>
                                </p:cTn>
                              </p:par>
                              <p:par>
                                <p:cTn id="26" presetID="35" presetClass="emph" presetSubtype="0" repeatCount="indefinite" fill="hold" grpId="0" nodeType="withEffect">
                                  <p:stCondLst>
                                    <p:cond delay="0"/>
                                  </p:stCondLst>
                                  <p:endCondLst>
                                    <p:cond evt="onNext" delay="0">
                                      <p:tgtEl>
                                        <p:sldTgt/>
                                      </p:tgtEl>
                                    </p:cond>
                                  </p:endCondLst>
                                  <p:childTnLst>
                                    <p:anim calcmode="discrete" valueType="str">
                                      <p:cBhvr>
                                        <p:cTn id="27" dur="1000" fill="hold"/>
                                        <p:tgtEl>
                                          <p:spTgt spid="414727"/>
                                        </p:tgtEl>
                                        <p:attrNameLst>
                                          <p:attrName>style.visibility</p:attrName>
                                        </p:attrNameLst>
                                      </p:cBhvr>
                                      <p:tavLst>
                                        <p:tav tm="0">
                                          <p:val>
                                            <p:strVal val="hidden"/>
                                          </p:val>
                                        </p:tav>
                                        <p:tav tm="50000">
                                          <p:val>
                                            <p:strVal val="visible"/>
                                          </p:val>
                                        </p:tav>
                                      </p:tavLst>
                                    </p:anim>
                                  </p:childTnLst>
                                </p:cTn>
                              </p:par>
                              <p:par>
                                <p:cTn id="28" presetID="35" presetClass="emph" presetSubtype="0" repeatCount="indefinite" fill="hold" grpId="0" nodeType="withEffect">
                                  <p:stCondLst>
                                    <p:cond delay="0"/>
                                  </p:stCondLst>
                                  <p:endCondLst>
                                    <p:cond evt="onNext" delay="0">
                                      <p:tgtEl>
                                        <p:sldTgt/>
                                      </p:tgtEl>
                                    </p:cond>
                                  </p:endCondLst>
                                  <p:childTnLst>
                                    <p:anim calcmode="discrete" valueType="str">
                                      <p:cBhvr>
                                        <p:cTn id="29"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2" grpId="0" autoUpdateAnimBg="0"/>
      <p:bldP spid="414726" grpId="0" animBg="1"/>
      <p:bldP spid="414727" grpId="0" animBg="1"/>
      <p:bldP spid="414728" grpId="0"/>
      <p:bldP spid="414734" grpId="0" animBg="1"/>
      <p:bldP spid="414735" grpId="0" animBg="1"/>
      <p:bldP spid="414737" grpId="0" animBg="1"/>
      <p:bldP spid="414738" grpId="0" animBg="1"/>
      <p:bldP spid="414739" grpId="0" animBg="1"/>
      <p:bldP spid="414740"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ctrTitle"/>
          </p:nvPr>
        </p:nvSpPr>
        <p:spPr>
          <a:xfrm>
            <a:off x="1101725" y="685800"/>
            <a:ext cx="7924800" cy="990600"/>
          </a:xfrm>
        </p:spPr>
        <p:txBody>
          <a:bodyPr>
            <a:normAutofit fontScale="90000"/>
          </a:bodyPr>
          <a:lstStyle/>
          <a:p>
            <a:pPr eaLnBrk="1" hangingPunct="1">
              <a:lnSpc>
                <a:spcPct val="150000"/>
              </a:lnSpc>
              <a:defRPr/>
            </a:pPr>
            <a:r>
              <a:rPr lang="en-US" sz="2600" dirty="0"/>
              <a:t>Objective of Today’s session - Putting the things in RIGHT PLACES</a:t>
            </a:r>
          </a:p>
        </p:txBody>
      </p:sp>
      <p:sp>
        <p:nvSpPr>
          <p:cNvPr id="421891" name="Puzzle3"/>
          <p:cNvSpPr>
            <a:spLocks noEditPoints="1" noChangeArrowheads="1"/>
          </p:cNvSpPr>
          <p:nvPr/>
        </p:nvSpPr>
        <p:spPr bwMode="auto">
          <a:xfrm>
            <a:off x="5593974" y="2286002"/>
            <a:ext cx="1146439" cy="1562560"/>
          </a:xfrm>
          <a:custGeom>
            <a:avLst/>
            <a:gdLst>
              <a:gd name="T0" fmla="*/ 849988 w 21600"/>
              <a:gd name="T1" fmla="*/ 1755280 h 21600"/>
              <a:gd name="T2" fmla="*/ 1681079 w 21600"/>
              <a:gd name="T3" fmla="*/ 2341855 h 21600"/>
              <a:gd name="T4" fmla="*/ 1078129 w 21600"/>
              <a:gd name="T5" fmla="*/ 1532622 h 21600"/>
              <a:gd name="T6" fmla="*/ 1681079 w 21600"/>
              <a:gd name="T7" fmla="*/ 780137 h 21600"/>
              <a:gd name="T8" fmla="*/ 858904 w 21600"/>
              <a:gd name="T9" fmla="*/ 5775 h 21600"/>
              <a:gd name="T10" fmla="*/ 56606 w 21600"/>
              <a:gd name="T11" fmla="*/ 755372 h 21600"/>
              <a:gd name="T12" fmla="*/ 659638 w 21600"/>
              <a:gd name="T13" fmla="*/ 1502083 h 21600"/>
              <a:gd name="T14" fmla="*/ 56606 w 21600"/>
              <a:gd name="T15" fmla="*/ 2341855 h 21600"/>
              <a:gd name="T16" fmla="*/ 0 60000 65536"/>
              <a:gd name="T17" fmla="*/ 0 60000 65536"/>
              <a:gd name="T18" fmla="*/ 0 60000 65536"/>
              <a:gd name="T19" fmla="*/ 0 60000 65536"/>
              <a:gd name="T20" fmla="*/ 0 60000 65536"/>
              <a:gd name="T21" fmla="*/ 0 60000 65536"/>
              <a:gd name="T22" fmla="*/ 0 60000 65536"/>
              <a:gd name="T23" fmla="*/ 0 60000 65536"/>
              <a:gd name="T24" fmla="*/ 2273 w 21600"/>
              <a:gd name="T25" fmla="*/ 7719 h 21600"/>
              <a:gd name="T26" fmla="*/ 19149 w 21600"/>
              <a:gd name="T27" fmla="*/ 202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21892" name="Puzzle2"/>
          <p:cNvSpPr>
            <a:spLocks noEditPoints="1" noChangeArrowheads="1"/>
          </p:cNvSpPr>
          <p:nvPr/>
        </p:nvSpPr>
        <p:spPr bwMode="auto">
          <a:xfrm>
            <a:off x="5219037" y="3848562"/>
            <a:ext cx="1830388" cy="1423987"/>
          </a:xfrm>
          <a:custGeom>
            <a:avLst/>
            <a:gdLst>
              <a:gd name="T0" fmla="*/ 1437 w 21600"/>
              <a:gd name="T1" fmla="*/ 1354705 h 21600"/>
              <a:gd name="T2" fmla="*/ 548787 w 21600"/>
              <a:gd name="T3" fmla="*/ 2141559 h 21600"/>
              <a:gd name="T4" fmla="*/ 1358254 w 21600"/>
              <a:gd name="T5" fmla="*/ 1407634 h 21600"/>
              <a:gd name="T6" fmla="*/ 2196845 w 21600"/>
              <a:gd name="T7" fmla="*/ 2144494 h 21600"/>
              <a:gd name="T8" fmla="*/ 2820988 w 21600"/>
              <a:gd name="T9" fmla="*/ 1526446 h 21600"/>
              <a:gd name="T10" fmla="*/ 2205726 w 21600"/>
              <a:gd name="T11" fmla="*/ 580805 h 21600"/>
              <a:gd name="T12" fmla="*/ 1410494 w 21600"/>
              <a:gd name="T13" fmla="*/ 2834 h 21600"/>
              <a:gd name="T14" fmla="*/ 548787 w 21600"/>
              <a:gd name="T15" fmla="*/ 596491 h 21600"/>
              <a:gd name="T16" fmla="*/ 0 60000 65536"/>
              <a:gd name="T17" fmla="*/ 0 60000 65536"/>
              <a:gd name="T18" fmla="*/ 0 60000 65536"/>
              <a:gd name="T19" fmla="*/ 0 60000 65536"/>
              <a:gd name="T20" fmla="*/ 0 60000 65536"/>
              <a:gd name="T21" fmla="*/ 0 60000 65536"/>
              <a:gd name="T22" fmla="*/ 0 60000 65536"/>
              <a:gd name="T23" fmla="*/ 0 60000 65536"/>
              <a:gd name="T24" fmla="*/ 5388 w 21600"/>
              <a:gd name="T25" fmla="*/ 6742 h 21600"/>
              <a:gd name="T26" fmla="*/ 16177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21893" name="Puzzle4"/>
          <p:cNvSpPr>
            <a:spLocks noEditPoints="1" noChangeArrowheads="1"/>
          </p:cNvSpPr>
          <p:nvPr/>
        </p:nvSpPr>
        <p:spPr bwMode="auto">
          <a:xfrm>
            <a:off x="3803935" y="3650527"/>
            <a:ext cx="1103177" cy="1820056"/>
          </a:xfrm>
          <a:custGeom>
            <a:avLst/>
            <a:gdLst>
              <a:gd name="T0" fmla="*/ 653874 w 21600"/>
              <a:gd name="T1" fmla="*/ 1499576 h 21600"/>
              <a:gd name="T2" fmla="*/ 35657 w 21600"/>
              <a:gd name="T3" fmla="*/ 2190962 h 21600"/>
              <a:gd name="T4" fmla="*/ 905206 w 21600"/>
              <a:gd name="T5" fmla="*/ 2794000 h 21600"/>
              <a:gd name="T6" fmla="*/ 1646688 w 21600"/>
              <a:gd name="T7" fmla="*/ 2166773 h 21600"/>
              <a:gd name="T8" fmla="*/ 1099786 w 21600"/>
              <a:gd name="T9" fmla="*/ 1408383 h 21600"/>
              <a:gd name="T10" fmla="*/ 1655582 w 21600"/>
              <a:gd name="T11" fmla="*/ 610023 h 21600"/>
              <a:gd name="T12" fmla="*/ 873878 w 21600"/>
              <a:gd name="T13" fmla="*/ 1423 h 21600"/>
              <a:gd name="T14" fmla="*/ 35657 w 21600"/>
              <a:gd name="T15" fmla="*/ 610023 h 21600"/>
              <a:gd name="T16" fmla="*/ 0 60000 65536"/>
              <a:gd name="T17" fmla="*/ 0 60000 65536"/>
              <a:gd name="T18" fmla="*/ 0 60000 65536"/>
              <a:gd name="T19" fmla="*/ 0 60000 65536"/>
              <a:gd name="T20" fmla="*/ 0 60000 65536"/>
              <a:gd name="T21" fmla="*/ 0 60000 65536"/>
              <a:gd name="T22" fmla="*/ 0 60000 65536"/>
              <a:gd name="T23" fmla="*/ 0 60000 65536"/>
              <a:gd name="T24" fmla="*/ 2076 w 21600"/>
              <a:gd name="T25" fmla="*/ 5664 h 21600"/>
              <a:gd name="T26" fmla="*/ 20203 w 21600"/>
              <a:gd name="T27" fmla="*/ 1598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
        <p:nvSpPr>
          <p:cNvPr id="421894" name="Puzzle1"/>
          <p:cNvSpPr>
            <a:spLocks noEditPoints="1" noChangeArrowheads="1"/>
          </p:cNvSpPr>
          <p:nvPr/>
        </p:nvSpPr>
        <p:spPr bwMode="auto">
          <a:xfrm>
            <a:off x="3429000" y="2402089"/>
            <a:ext cx="1853049" cy="1141672"/>
          </a:xfrm>
          <a:custGeom>
            <a:avLst/>
            <a:gdLst>
              <a:gd name="T0" fmla="*/ 2213333 w 21600"/>
              <a:gd name="T1" fmla="*/ 1710246 h 21600"/>
              <a:gd name="T2" fmla="*/ 2244536 w 21600"/>
              <a:gd name="T3" fmla="*/ 42273 h 21600"/>
              <a:gd name="T4" fmla="*/ 624731 w 21600"/>
              <a:gd name="T5" fmla="*/ 69455 h 21600"/>
              <a:gd name="T6" fmla="*/ 666380 w 21600"/>
              <a:gd name="T7" fmla="*/ 1704241 h 21600"/>
              <a:gd name="T8" fmla="*/ 1429411 w 21600"/>
              <a:gd name="T9" fmla="*/ 1045475 h 21600"/>
              <a:gd name="T10" fmla="*/ 1433906 w 21600"/>
              <a:gd name="T11" fmla="*/ 707044 h 21600"/>
              <a:gd name="T12" fmla="*/ 2855913 w 21600"/>
              <a:gd name="T13" fmla="*/ 811389 h 21600"/>
              <a:gd name="T14" fmla="*/ 7404 w 21600"/>
              <a:gd name="T15" fmla="*/ 811389 h 21600"/>
              <a:gd name="T16" fmla="*/ 0 60000 65536"/>
              <a:gd name="T17" fmla="*/ 0 60000 65536"/>
              <a:gd name="T18" fmla="*/ 0 60000 65536"/>
              <a:gd name="T19" fmla="*/ 0 60000 65536"/>
              <a:gd name="T20" fmla="*/ 0 60000 65536"/>
              <a:gd name="T21" fmla="*/ 0 60000 65536"/>
              <a:gd name="T22" fmla="*/ 0 60000 65536"/>
              <a:gd name="T23" fmla="*/ 0 60000 65536"/>
              <a:gd name="T24" fmla="*/ 6086 w 21600"/>
              <a:gd name="T25" fmla="*/ 2569 h 21600"/>
              <a:gd name="T26" fmla="*/ 16132 w 21600"/>
              <a:gd name="T27" fmla="*/ 1955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a:ea typeface="+mn-ea"/>
              <a:cs typeface="+mn-cs"/>
            </a:endParaRPr>
          </a:p>
        </p:txBody>
      </p:sp>
    </p:spTree>
    <p:extLst>
      <p:ext uri="{BB962C8B-B14F-4D97-AF65-F5344CB8AC3E}">
        <p14:creationId xmlns:p14="http://schemas.microsoft.com/office/powerpoint/2010/main" val="17192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1890"/>
                                        </p:tgtEl>
                                        <p:attrNameLst>
                                          <p:attrName>style.visibility</p:attrName>
                                        </p:attrNameLst>
                                      </p:cBhvr>
                                      <p:to>
                                        <p:strVal val="visible"/>
                                      </p:to>
                                    </p:set>
                                    <p:animEffect transition="in" filter="blinds(horizontal)">
                                      <p:cBhvr>
                                        <p:cTn id="7" dur="2000"/>
                                        <p:tgtEl>
                                          <p:spTgt spid="421890"/>
                                        </p:tgtEl>
                                      </p:cBhvr>
                                    </p:animEffect>
                                  </p:childTnLst>
                                </p:cTn>
                              </p:par>
                              <p:par>
                                <p:cTn id="8" presetID="30" presetClass="entr" presetSubtype="0" fill="hold" grpId="0" nodeType="withEffect">
                                  <p:stCondLst>
                                    <p:cond delay="0"/>
                                  </p:stCondLst>
                                  <p:childTnLst>
                                    <p:set>
                                      <p:cBhvr>
                                        <p:cTn id="9" dur="1" fill="hold">
                                          <p:stCondLst>
                                            <p:cond delay="0"/>
                                          </p:stCondLst>
                                        </p:cTn>
                                        <p:tgtEl>
                                          <p:spTgt spid="421894"/>
                                        </p:tgtEl>
                                        <p:attrNameLst>
                                          <p:attrName>style.visibility</p:attrName>
                                        </p:attrNameLst>
                                      </p:cBhvr>
                                      <p:to>
                                        <p:strVal val="visible"/>
                                      </p:to>
                                    </p:set>
                                    <p:animEffect transition="in" filter="fade">
                                      <p:cBhvr>
                                        <p:cTn id="10" dur="1600" decel="100000"/>
                                        <p:tgtEl>
                                          <p:spTgt spid="421894"/>
                                        </p:tgtEl>
                                      </p:cBhvr>
                                    </p:animEffect>
                                    <p:anim calcmode="lin" valueType="num">
                                      <p:cBhvr>
                                        <p:cTn id="11" dur="1600" decel="100000" fill="hold"/>
                                        <p:tgtEl>
                                          <p:spTgt spid="421894"/>
                                        </p:tgtEl>
                                        <p:attrNameLst>
                                          <p:attrName>style.rotation</p:attrName>
                                        </p:attrNameLst>
                                      </p:cBhvr>
                                      <p:tavLst>
                                        <p:tav tm="0">
                                          <p:val>
                                            <p:fltVal val="-90"/>
                                          </p:val>
                                        </p:tav>
                                        <p:tav tm="100000">
                                          <p:val>
                                            <p:fltVal val="0"/>
                                          </p:val>
                                        </p:tav>
                                      </p:tavLst>
                                    </p:anim>
                                    <p:anim calcmode="lin" valueType="num">
                                      <p:cBhvr>
                                        <p:cTn id="12" dur="1600" decel="100000" fill="hold"/>
                                        <p:tgtEl>
                                          <p:spTgt spid="421894"/>
                                        </p:tgtEl>
                                        <p:attrNameLst>
                                          <p:attrName>ppt_x</p:attrName>
                                        </p:attrNameLst>
                                      </p:cBhvr>
                                      <p:tavLst>
                                        <p:tav tm="0">
                                          <p:val>
                                            <p:strVal val="#ppt_x+0.4"/>
                                          </p:val>
                                        </p:tav>
                                        <p:tav tm="100000">
                                          <p:val>
                                            <p:strVal val="#ppt_x-0.05"/>
                                          </p:val>
                                        </p:tav>
                                      </p:tavLst>
                                    </p:anim>
                                    <p:anim calcmode="lin" valueType="num">
                                      <p:cBhvr>
                                        <p:cTn id="13" dur="1600" decel="100000" fill="hold"/>
                                        <p:tgtEl>
                                          <p:spTgt spid="421894"/>
                                        </p:tgtEl>
                                        <p:attrNameLst>
                                          <p:attrName>ppt_y</p:attrName>
                                        </p:attrNameLst>
                                      </p:cBhvr>
                                      <p:tavLst>
                                        <p:tav tm="0">
                                          <p:val>
                                            <p:strVal val="#ppt_y-0.4"/>
                                          </p:val>
                                        </p:tav>
                                        <p:tav tm="100000">
                                          <p:val>
                                            <p:strVal val="#ppt_y+0.1"/>
                                          </p:val>
                                        </p:tav>
                                      </p:tavLst>
                                    </p:anim>
                                    <p:anim calcmode="lin" valueType="num">
                                      <p:cBhvr>
                                        <p:cTn id="14" dur="400" accel="100000" fill="hold">
                                          <p:stCondLst>
                                            <p:cond delay="1600"/>
                                          </p:stCondLst>
                                        </p:cTn>
                                        <p:tgtEl>
                                          <p:spTgt spid="421894"/>
                                        </p:tgtEl>
                                        <p:attrNameLst>
                                          <p:attrName>ppt_x</p:attrName>
                                        </p:attrNameLst>
                                      </p:cBhvr>
                                      <p:tavLst>
                                        <p:tav tm="0">
                                          <p:val>
                                            <p:strVal val="#ppt_x-0.05"/>
                                          </p:val>
                                        </p:tav>
                                        <p:tav tm="100000">
                                          <p:val>
                                            <p:strVal val="#ppt_x"/>
                                          </p:val>
                                        </p:tav>
                                      </p:tavLst>
                                    </p:anim>
                                    <p:anim calcmode="lin" valueType="num">
                                      <p:cBhvr>
                                        <p:cTn id="15" dur="400" accel="100000" fill="hold">
                                          <p:stCondLst>
                                            <p:cond delay="1600"/>
                                          </p:stCondLst>
                                        </p:cTn>
                                        <p:tgtEl>
                                          <p:spTgt spid="421894"/>
                                        </p:tgtEl>
                                        <p:attrNameLst>
                                          <p:attrName>ppt_y</p:attrName>
                                        </p:attrNameLst>
                                      </p:cBhvr>
                                      <p:tavLst>
                                        <p:tav tm="0">
                                          <p:val>
                                            <p:strVal val="#ppt_y+0.1"/>
                                          </p:val>
                                        </p:tav>
                                        <p:tav tm="100000">
                                          <p:val>
                                            <p:strVal val="#ppt_y"/>
                                          </p:val>
                                        </p:tav>
                                      </p:tavLst>
                                    </p:anim>
                                  </p:childTnLst>
                                </p:cTn>
                              </p:par>
                              <p:par>
                                <p:cTn id="16" presetID="19" presetClass="entr" presetSubtype="10" fill="hold" grpId="0" nodeType="withEffect">
                                  <p:stCondLst>
                                    <p:cond delay="0"/>
                                  </p:stCondLst>
                                  <p:childTnLst>
                                    <p:set>
                                      <p:cBhvr>
                                        <p:cTn id="17" dur="1" fill="hold">
                                          <p:stCondLst>
                                            <p:cond delay="0"/>
                                          </p:stCondLst>
                                        </p:cTn>
                                        <p:tgtEl>
                                          <p:spTgt spid="421891"/>
                                        </p:tgtEl>
                                        <p:attrNameLst>
                                          <p:attrName>style.visibility</p:attrName>
                                        </p:attrNameLst>
                                      </p:cBhvr>
                                      <p:to>
                                        <p:strVal val="visible"/>
                                      </p:to>
                                    </p:set>
                                    <p:anim calcmode="lin" valueType="num">
                                      <p:cBhvr>
                                        <p:cTn id="18" dur="5000" fill="hold"/>
                                        <p:tgtEl>
                                          <p:spTgt spid="421891"/>
                                        </p:tgtEl>
                                        <p:attrNameLst>
                                          <p:attrName>ppt_w</p:attrName>
                                        </p:attrNameLst>
                                      </p:cBhvr>
                                      <p:tavLst>
                                        <p:tav tm="0" fmla="#ppt_w*sin(2.5*pi*$)">
                                          <p:val>
                                            <p:fltVal val="0"/>
                                          </p:val>
                                        </p:tav>
                                        <p:tav tm="100000">
                                          <p:val>
                                            <p:fltVal val="1"/>
                                          </p:val>
                                        </p:tav>
                                      </p:tavLst>
                                    </p:anim>
                                    <p:anim calcmode="lin" valueType="num">
                                      <p:cBhvr>
                                        <p:cTn id="19" dur="5000" fill="hold"/>
                                        <p:tgtEl>
                                          <p:spTgt spid="421891"/>
                                        </p:tgtEl>
                                        <p:attrNameLst>
                                          <p:attrName>ppt_h</p:attrName>
                                        </p:attrNameLst>
                                      </p:cBhvr>
                                      <p:tavLst>
                                        <p:tav tm="0">
                                          <p:val>
                                            <p:strVal val="#ppt_h"/>
                                          </p:val>
                                        </p:tav>
                                        <p:tav tm="100000">
                                          <p:val>
                                            <p:strVal val="#ppt_h"/>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21893"/>
                                        </p:tgtEl>
                                        <p:attrNameLst>
                                          <p:attrName>style.visibility</p:attrName>
                                        </p:attrNameLst>
                                      </p:cBhvr>
                                      <p:to>
                                        <p:strVal val="visible"/>
                                      </p:to>
                                    </p:set>
                                    <p:anim calcmode="lin" valueType="num">
                                      <p:cBhvr additive="base">
                                        <p:cTn id="22" dur="500" fill="hold"/>
                                        <p:tgtEl>
                                          <p:spTgt spid="421893"/>
                                        </p:tgtEl>
                                        <p:attrNameLst>
                                          <p:attrName>ppt_x</p:attrName>
                                        </p:attrNameLst>
                                      </p:cBhvr>
                                      <p:tavLst>
                                        <p:tav tm="0">
                                          <p:val>
                                            <p:strVal val="#ppt_x"/>
                                          </p:val>
                                        </p:tav>
                                        <p:tav tm="100000">
                                          <p:val>
                                            <p:strVal val="#ppt_x"/>
                                          </p:val>
                                        </p:tav>
                                      </p:tavLst>
                                    </p:anim>
                                    <p:anim calcmode="lin" valueType="num">
                                      <p:cBhvr additive="base">
                                        <p:cTn id="23" dur="500" fill="hold"/>
                                        <p:tgtEl>
                                          <p:spTgt spid="421893"/>
                                        </p:tgtEl>
                                        <p:attrNameLst>
                                          <p:attrName>ppt_y</p:attrName>
                                        </p:attrNameLst>
                                      </p:cBhvr>
                                      <p:tavLst>
                                        <p:tav tm="0">
                                          <p:val>
                                            <p:strVal val="1+#ppt_h/2"/>
                                          </p:val>
                                        </p:tav>
                                        <p:tav tm="100000">
                                          <p:val>
                                            <p:strVal val="#ppt_y"/>
                                          </p:val>
                                        </p:tav>
                                      </p:tavLst>
                                    </p:anim>
                                  </p:childTnLst>
                                </p:cTn>
                              </p:par>
                              <p:par>
                                <p:cTn id="24" presetID="26" presetClass="entr" presetSubtype="0" fill="hold" grpId="0" nodeType="withEffect">
                                  <p:stCondLst>
                                    <p:cond delay="0"/>
                                  </p:stCondLst>
                                  <p:childTnLst>
                                    <p:set>
                                      <p:cBhvr>
                                        <p:cTn id="25" dur="1" fill="hold">
                                          <p:stCondLst>
                                            <p:cond delay="0"/>
                                          </p:stCondLst>
                                        </p:cTn>
                                        <p:tgtEl>
                                          <p:spTgt spid="421892"/>
                                        </p:tgtEl>
                                        <p:attrNameLst>
                                          <p:attrName>style.visibility</p:attrName>
                                        </p:attrNameLst>
                                      </p:cBhvr>
                                      <p:to>
                                        <p:strVal val="visible"/>
                                      </p:to>
                                    </p:set>
                                    <p:animEffect transition="in" filter="wipe(down)">
                                      <p:cBhvr>
                                        <p:cTn id="26" dur="580">
                                          <p:stCondLst>
                                            <p:cond delay="0"/>
                                          </p:stCondLst>
                                        </p:cTn>
                                        <p:tgtEl>
                                          <p:spTgt spid="421892"/>
                                        </p:tgtEl>
                                      </p:cBhvr>
                                    </p:animEffect>
                                    <p:anim calcmode="lin" valueType="num">
                                      <p:cBhvr>
                                        <p:cTn id="27" dur="1822" tmFilter="0,0; 0.14,0.36; 0.43,0.73; 0.71,0.91; 1.0,1.0">
                                          <p:stCondLst>
                                            <p:cond delay="0"/>
                                          </p:stCondLst>
                                        </p:cTn>
                                        <p:tgtEl>
                                          <p:spTgt spid="421892"/>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21892"/>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21892"/>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21892"/>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21892"/>
                                        </p:tgtEl>
                                        <p:attrNameLst>
                                          <p:attrName>ppt_y</p:attrName>
                                        </p:attrNameLst>
                                      </p:cBhvr>
                                      <p:tavLst>
                                        <p:tav tm="0" fmla="#ppt_y-sin(pi*$)/81">
                                          <p:val>
                                            <p:fltVal val="0"/>
                                          </p:val>
                                        </p:tav>
                                        <p:tav tm="100000">
                                          <p:val>
                                            <p:fltVal val="1"/>
                                          </p:val>
                                        </p:tav>
                                      </p:tavLst>
                                    </p:anim>
                                    <p:animScale>
                                      <p:cBhvr>
                                        <p:cTn id="32" dur="26">
                                          <p:stCondLst>
                                            <p:cond delay="650"/>
                                          </p:stCondLst>
                                        </p:cTn>
                                        <p:tgtEl>
                                          <p:spTgt spid="421892"/>
                                        </p:tgtEl>
                                      </p:cBhvr>
                                      <p:to x="100000" y="60000"/>
                                    </p:animScale>
                                    <p:animScale>
                                      <p:cBhvr>
                                        <p:cTn id="33" dur="166" decel="50000">
                                          <p:stCondLst>
                                            <p:cond delay="676"/>
                                          </p:stCondLst>
                                        </p:cTn>
                                        <p:tgtEl>
                                          <p:spTgt spid="421892"/>
                                        </p:tgtEl>
                                      </p:cBhvr>
                                      <p:to x="100000" y="100000"/>
                                    </p:animScale>
                                    <p:animScale>
                                      <p:cBhvr>
                                        <p:cTn id="34" dur="26">
                                          <p:stCondLst>
                                            <p:cond delay="1312"/>
                                          </p:stCondLst>
                                        </p:cTn>
                                        <p:tgtEl>
                                          <p:spTgt spid="421892"/>
                                        </p:tgtEl>
                                      </p:cBhvr>
                                      <p:to x="100000" y="80000"/>
                                    </p:animScale>
                                    <p:animScale>
                                      <p:cBhvr>
                                        <p:cTn id="35" dur="166" decel="50000">
                                          <p:stCondLst>
                                            <p:cond delay="1338"/>
                                          </p:stCondLst>
                                        </p:cTn>
                                        <p:tgtEl>
                                          <p:spTgt spid="421892"/>
                                        </p:tgtEl>
                                      </p:cBhvr>
                                      <p:to x="100000" y="100000"/>
                                    </p:animScale>
                                    <p:animScale>
                                      <p:cBhvr>
                                        <p:cTn id="36" dur="26">
                                          <p:stCondLst>
                                            <p:cond delay="1642"/>
                                          </p:stCondLst>
                                        </p:cTn>
                                        <p:tgtEl>
                                          <p:spTgt spid="421892"/>
                                        </p:tgtEl>
                                      </p:cBhvr>
                                      <p:to x="100000" y="90000"/>
                                    </p:animScale>
                                    <p:animScale>
                                      <p:cBhvr>
                                        <p:cTn id="37" dur="166" decel="50000">
                                          <p:stCondLst>
                                            <p:cond delay="1668"/>
                                          </p:stCondLst>
                                        </p:cTn>
                                        <p:tgtEl>
                                          <p:spTgt spid="421892"/>
                                        </p:tgtEl>
                                      </p:cBhvr>
                                      <p:to x="100000" y="100000"/>
                                    </p:animScale>
                                    <p:animScale>
                                      <p:cBhvr>
                                        <p:cTn id="38" dur="26">
                                          <p:stCondLst>
                                            <p:cond delay="1808"/>
                                          </p:stCondLst>
                                        </p:cTn>
                                        <p:tgtEl>
                                          <p:spTgt spid="421892"/>
                                        </p:tgtEl>
                                      </p:cBhvr>
                                      <p:to x="100000" y="95000"/>
                                    </p:animScale>
                                    <p:animScale>
                                      <p:cBhvr>
                                        <p:cTn id="39" dur="166" decel="50000">
                                          <p:stCondLst>
                                            <p:cond delay="1834"/>
                                          </p:stCondLst>
                                        </p:cTn>
                                        <p:tgtEl>
                                          <p:spTgt spid="4218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0" grpId="0"/>
      <p:bldP spid="421891" grpId="0" animBg="1"/>
      <p:bldP spid="421892" grpId="0" animBg="1"/>
      <p:bldP spid="421893" grpId="0" animBg="1"/>
      <p:bldP spid="42189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C31B605-5D59-4982-AEE4-B58061C44384}"/>
              </a:ext>
            </a:extLst>
          </p:cNvPr>
          <p:cNvSpPr/>
          <p:nvPr/>
        </p:nvSpPr>
        <p:spPr>
          <a:xfrm>
            <a:off x="3276600" y="304800"/>
            <a:ext cx="3200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Structure</a:t>
            </a:r>
          </a:p>
        </p:txBody>
      </p:sp>
      <p:sp>
        <p:nvSpPr>
          <p:cNvPr id="3" name="Rectangle: Rounded Corners 2">
            <a:extLst>
              <a:ext uri="{FF2B5EF4-FFF2-40B4-BE49-F238E27FC236}">
                <a16:creationId xmlns:a16="http://schemas.microsoft.com/office/drawing/2014/main" id="{0A6B3023-F50C-4179-837C-41106344EEAA}"/>
              </a:ext>
            </a:extLst>
          </p:cNvPr>
          <p:cNvSpPr/>
          <p:nvPr/>
        </p:nvSpPr>
        <p:spPr>
          <a:xfrm>
            <a:off x="1066800" y="4114800"/>
            <a:ext cx="1219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Money Market</a:t>
            </a:r>
          </a:p>
        </p:txBody>
      </p:sp>
      <p:sp>
        <p:nvSpPr>
          <p:cNvPr id="4" name="Rectangle: Rounded Corners 3">
            <a:extLst>
              <a:ext uri="{FF2B5EF4-FFF2-40B4-BE49-F238E27FC236}">
                <a16:creationId xmlns:a16="http://schemas.microsoft.com/office/drawing/2014/main" id="{52C7973C-22CF-45F9-B3E5-5B04BD81E35F}"/>
              </a:ext>
            </a:extLst>
          </p:cNvPr>
          <p:cNvSpPr/>
          <p:nvPr/>
        </p:nvSpPr>
        <p:spPr>
          <a:xfrm>
            <a:off x="6705600" y="2133600"/>
            <a:ext cx="22860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Financial Assets</a:t>
            </a:r>
          </a:p>
        </p:txBody>
      </p:sp>
      <p:sp>
        <p:nvSpPr>
          <p:cNvPr id="5" name="Rectangle: Rounded Corners 4">
            <a:extLst>
              <a:ext uri="{FF2B5EF4-FFF2-40B4-BE49-F238E27FC236}">
                <a16:creationId xmlns:a16="http://schemas.microsoft.com/office/drawing/2014/main" id="{16C06BE8-7B86-42CB-B1B2-08BB327A41D7}"/>
              </a:ext>
            </a:extLst>
          </p:cNvPr>
          <p:cNvSpPr/>
          <p:nvPr/>
        </p:nvSpPr>
        <p:spPr>
          <a:xfrm>
            <a:off x="3048000" y="4114800"/>
            <a:ext cx="1676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Equity and Derivatives</a:t>
            </a:r>
          </a:p>
        </p:txBody>
      </p:sp>
      <p:sp>
        <p:nvSpPr>
          <p:cNvPr id="6" name="Rectangle: Rounded Corners 5">
            <a:extLst>
              <a:ext uri="{FF2B5EF4-FFF2-40B4-BE49-F238E27FC236}">
                <a16:creationId xmlns:a16="http://schemas.microsoft.com/office/drawing/2014/main" id="{1B94BB90-A8E5-4002-BF8A-B45A3722AF26}"/>
              </a:ext>
            </a:extLst>
          </p:cNvPr>
          <p:cNvSpPr/>
          <p:nvPr/>
        </p:nvSpPr>
        <p:spPr>
          <a:xfrm>
            <a:off x="990600" y="2133600"/>
            <a:ext cx="22860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Real Assets</a:t>
            </a:r>
          </a:p>
        </p:txBody>
      </p:sp>
      <p:sp>
        <p:nvSpPr>
          <p:cNvPr id="7" name="Rectangle: Rounded Corners 6">
            <a:extLst>
              <a:ext uri="{FF2B5EF4-FFF2-40B4-BE49-F238E27FC236}">
                <a16:creationId xmlns:a16="http://schemas.microsoft.com/office/drawing/2014/main" id="{E0F545F0-89E7-450F-98A4-4923E9C30457}"/>
              </a:ext>
            </a:extLst>
          </p:cNvPr>
          <p:cNvSpPr/>
          <p:nvPr/>
        </p:nvSpPr>
        <p:spPr>
          <a:xfrm>
            <a:off x="5181600" y="4114800"/>
            <a:ext cx="1295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FX Market</a:t>
            </a:r>
          </a:p>
        </p:txBody>
      </p:sp>
      <p:sp>
        <p:nvSpPr>
          <p:cNvPr id="8" name="Rectangle: Rounded Corners 7">
            <a:extLst>
              <a:ext uri="{FF2B5EF4-FFF2-40B4-BE49-F238E27FC236}">
                <a16:creationId xmlns:a16="http://schemas.microsoft.com/office/drawing/2014/main" id="{55D8FD8F-1C2A-4673-AEB6-D2E1AD2239E0}"/>
              </a:ext>
            </a:extLst>
          </p:cNvPr>
          <p:cNvSpPr/>
          <p:nvPr/>
        </p:nvSpPr>
        <p:spPr>
          <a:xfrm>
            <a:off x="7467600" y="4114800"/>
            <a:ext cx="1295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Bond Market</a:t>
            </a:r>
          </a:p>
        </p:txBody>
      </p:sp>
      <p:sp>
        <p:nvSpPr>
          <p:cNvPr id="9" name="Rectangle: Rounded Corners 8">
            <a:extLst>
              <a:ext uri="{FF2B5EF4-FFF2-40B4-BE49-F238E27FC236}">
                <a16:creationId xmlns:a16="http://schemas.microsoft.com/office/drawing/2014/main" id="{7A9D19B5-D14A-468D-B9BC-F08B2B958273}"/>
              </a:ext>
            </a:extLst>
          </p:cNvPr>
          <p:cNvSpPr/>
          <p:nvPr/>
        </p:nvSpPr>
        <p:spPr>
          <a:xfrm>
            <a:off x="3886200" y="5791200"/>
            <a:ext cx="14478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rPr>
              <a:t>Secondary Market</a:t>
            </a:r>
          </a:p>
        </p:txBody>
      </p:sp>
      <p:sp>
        <p:nvSpPr>
          <p:cNvPr id="10" name="Rectangle: Rounded Corners 9">
            <a:extLst>
              <a:ext uri="{FF2B5EF4-FFF2-40B4-BE49-F238E27FC236}">
                <a16:creationId xmlns:a16="http://schemas.microsoft.com/office/drawing/2014/main" id="{745EA923-A882-4F76-A7BD-262D52874BC1}"/>
              </a:ext>
            </a:extLst>
          </p:cNvPr>
          <p:cNvSpPr/>
          <p:nvPr/>
        </p:nvSpPr>
        <p:spPr>
          <a:xfrm>
            <a:off x="2133600" y="5791200"/>
            <a:ext cx="1295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Primary Market</a:t>
            </a:r>
          </a:p>
        </p:txBody>
      </p:sp>
      <p:cxnSp>
        <p:nvCxnSpPr>
          <p:cNvPr id="12" name="Straight Arrow Connector 11">
            <a:extLst>
              <a:ext uri="{FF2B5EF4-FFF2-40B4-BE49-F238E27FC236}">
                <a16:creationId xmlns:a16="http://schemas.microsoft.com/office/drawing/2014/main" id="{CAA7A3A4-D83F-4A19-A007-3D8EF7D4C008}"/>
              </a:ext>
            </a:extLst>
          </p:cNvPr>
          <p:cNvCxnSpPr>
            <a:cxnSpLocks/>
            <a:stCxn id="2" idx="2"/>
            <a:endCxn id="6" idx="0"/>
          </p:cNvCxnSpPr>
          <p:nvPr/>
        </p:nvCxnSpPr>
        <p:spPr>
          <a:xfrm flipH="1">
            <a:off x="2133600" y="1143000"/>
            <a:ext cx="274320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A0ACA02-E1BF-46C2-8AF8-73E38F8F70DA}"/>
              </a:ext>
            </a:extLst>
          </p:cNvPr>
          <p:cNvCxnSpPr>
            <a:cxnSpLocks/>
            <a:stCxn id="2" idx="2"/>
            <a:endCxn id="4" idx="0"/>
          </p:cNvCxnSpPr>
          <p:nvPr/>
        </p:nvCxnSpPr>
        <p:spPr>
          <a:xfrm>
            <a:off x="4876800" y="1143000"/>
            <a:ext cx="297180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0039AB9-2A00-43F0-8E1B-54084B5C52DA}"/>
              </a:ext>
            </a:extLst>
          </p:cNvPr>
          <p:cNvCxnSpPr>
            <a:cxnSpLocks/>
            <a:endCxn id="3" idx="0"/>
          </p:cNvCxnSpPr>
          <p:nvPr/>
        </p:nvCxnSpPr>
        <p:spPr>
          <a:xfrm flipH="1">
            <a:off x="1676400" y="2971800"/>
            <a:ext cx="6230816"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E92CD46-39BD-4F40-9332-B2D8EA673D4C}"/>
              </a:ext>
            </a:extLst>
          </p:cNvPr>
          <p:cNvCxnSpPr>
            <a:cxnSpLocks/>
            <a:stCxn id="4" idx="2"/>
            <a:endCxn id="5" idx="0"/>
          </p:cNvCxnSpPr>
          <p:nvPr/>
        </p:nvCxnSpPr>
        <p:spPr>
          <a:xfrm flipH="1">
            <a:off x="3886200" y="2971800"/>
            <a:ext cx="396240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12BE61E-3049-49F1-A189-43BFB3BFAF1B}"/>
              </a:ext>
            </a:extLst>
          </p:cNvPr>
          <p:cNvCxnSpPr>
            <a:cxnSpLocks/>
            <a:stCxn id="4" idx="2"/>
            <a:endCxn id="7" idx="0"/>
          </p:cNvCxnSpPr>
          <p:nvPr/>
        </p:nvCxnSpPr>
        <p:spPr>
          <a:xfrm flipH="1">
            <a:off x="5829300" y="2971800"/>
            <a:ext cx="201930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DFF2F44-E8C0-4977-B4B7-5286D006C182}"/>
              </a:ext>
            </a:extLst>
          </p:cNvPr>
          <p:cNvCxnSpPr>
            <a:cxnSpLocks/>
            <a:stCxn id="4" idx="2"/>
            <a:endCxn id="8" idx="0"/>
          </p:cNvCxnSpPr>
          <p:nvPr/>
        </p:nvCxnSpPr>
        <p:spPr>
          <a:xfrm>
            <a:off x="7848600" y="2971800"/>
            <a:ext cx="26670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8FA047FF-EA27-4499-9716-AE782709A765}"/>
              </a:ext>
            </a:extLst>
          </p:cNvPr>
          <p:cNvCxnSpPr>
            <a:cxnSpLocks/>
            <a:stCxn id="5" idx="2"/>
            <a:endCxn id="9" idx="0"/>
          </p:cNvCxnSpPr>
          <p:nvPr/>
        </p:nvCxnSpPr>
        <p:spPr>
          <a:xfrm>
            <a:off x="3886200" y="4953000"/>
            <a:ext cx="7239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54A1A71-35EE-4882-98A6-F3AEDB40E50B}"/>
              </a:ext>
            </a:extLst>
          </p:cNvPr>
          <p:cNvCxnSpPr>
            <a:cxnSpLocks/>
            <a:endCxn id="10" idx="0"/>
          </p:cNvCxnSpPr>
          <p:nvPr/>
        </p:nvCxnSpPr>
        <p:spPr>
          <a:xfrm flipH="1">
            <a:off x="2781300" y="4953000"/>
            <a:ext cx="9525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8356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a:xfrm>
            <a:off x="5638800" y="1909668"/>
            <a:ext cx="3276600" cy="1981200"/>
          </a:xfrm>
        </p:spPr>
        <p:txBody>
          <a:bodyPr/>
          <a:lstStyle/>
          <a:p>
            <a:pPr algn="ctr"/>
            <a:r>
              <a:rPr lang="en-US" altLang="ko-KR" sz="4000" dirty="0">
                <a:solidFill>
                  <a:srgbClr val="000000"/>
                </a:solidFill>
              </a:rPr>
              <a:t>What is investment?</a:t>
            </a:r>
            <a:endParaRPr lang="ko-KR" altLang="en-US" sz="4000" dirty="0">
              <a:solidFill>
                <a:srgbClr val="000000"/>
              </a:solidFill>
            </a:endParaRPr>
          </a:p>
        </p:txBody>
      </p:sp>
      <p:pic>
        <p:nvPicPr>
          <p:cNvPr id="316418" name="Picture 2" descr="Related 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008" r="140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ln>
            <a:noFill/>
          </a:ln>
        </p:spPr>
        <p:txBody>
          <a:bodyPr anchor="ctr">
            <a:normAutofit/>
          </a:bodyPr>
          <a:lstStyle/>
          <a:p>
            <a:pPr marL="402336" lvl="1" indent="0">
              <a:buNone/>
            </a:pPr>
            <a:r>
              <a:rPr lang="en-US" altLang="ko-KR" sz="3000" dirty="0">
                <a:ln w="0"/>
                <a:solidFill>
                  <a:schemeClr val="tx1"/>
                </a:solidFill>
                <a:effectLst>
                  <a:outerShdw blurRad="38100" dist="19050" dir="2700000" algn="tl" rotWithShape="0">
                    <a:schemeClr val="dk1">
                      <a:alpha val="40000"/>
                    </a:schemeClr>
                  </a:outerShdw>
                </a:effectLst>
              </a:rPr>
              <a:t>Issue#1</a:t>
            </a:r>
            <a:endParaRPr lang="ko-KR" altLang="en-US" sz="3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576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arn(outHorizontal)">
                                      <p:cBhvr>
                                        <p:cTn id="7" dur="500"/>
                                        <p:tgtEl>
                                          <p:spTgt spid="31641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Effect transition="in" filter="barn(inHorizontal)">
                                      <p:cBhvr>
                                        <p:cTn id="11" dur="500"/>
                                        <p:tgtEl>
                                          <p:spTgt spid="4">
                                            <p:bg/>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Horizontal)">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2830-4C20-4FB5-B4CE-0015F8DF09D7}"/>
              </a:ext>
            </a:extLst>
          </p:cNvPr>
          <p:cNvSpPr>
            <a:spLocks noGrp="1"/>
          </p:cNvSpPr>
          <p:nvPr>
            <p:ph type="title"/>
          </p:nvPr>
        </p:nvSpPr>
        <p:spPr/>
        <p:txBody>
          <a:bodyPr/>
          <a:lstStyle/>
          <a:p>
            <a:pPr eaLnBrk="1" hangingPunct="1">
              <a:defRPr/>
            </a:pPr>
            <a:r>
              <a:rPr lang="en-US" dirty="0">
                <a:solidFill>
                  <a:schemeClr val="tx2">
                    <a:lumMod val="10000"/>
                  </a:schemeClr>
                </a:solidFill>
                <a:latin typeface="Bookman Old Style" panose="02050604050505020204" pitchFamily="18" charset="0"/>
              </a:rPr>
              <a:t>Investment</a:t>
            </a:r>
            <a:endParaRPr lang="en-US" dirty="0"/>
          </a:p>
        </p:txBody>
      </p:sp>
      <p:sp>
        <p:nvSpPr>
          <p:cNvPr id="3" name="Content Placeholder 2">
            <a:extLst>
              <a:ext uri="{FF2B5EF4-FFF2-40B4-BE49-F238E27FC236}">
                <a16:creationId xmlns:a16="http://schemas.microsoft.com/office/drawing/2014/main" id="{DCF02779-3E98-459E-B569-4E0372F0CE66}"/>
              </a:ext>
            </a:extLst>
          </p:cNvPr>
          <p:cNvSpPr>
            <a:spLocks noGrp="1"/>
          </p:cNvSpPr>
          <p:nvPr>
            <p:ph idx="1"/>
          </p:nvPr>
        </p:nvSpPr>
        <p:spPr/>
        <p:txBody>
          <a:bodyPr>
            <a:normAutofit/>
          </a:bodyPr>
          <a:lstStyle/>
          <a:p>
            <a:pPr algn="just" eaLnBrk="1" hangingPunct="1">
              <a:lnSpc>
                <a:spcPct val="200000"/>
              </a:lnSpc>
              <a:defRPr/>
            </a:pPr>
            <a:r>
              <a:rPr lang="en-US" sz="4800" dirty="0">
                <a:solidFill>
                  <a:schemeClr val="tx2">
                    <a:lumMod val="10000"/>
                  </a:schemeClr>
                </a:solidFill>
              </a:rPr>
              <a:t>“A sacrifice of current money or other resources for future benefits”.</a:t>
            </a:r>
            <a:endParaRPr lang="en-US" sz="4800" dirty="0"/>
          </a:p>
        </p:txBody>
      </p:sp>
    </p:spTree>
    <p:extLst>
      <p:ext uri="{BB962C8B-B14F-4D97-AF65-F5344CB8AC3E}">
        <p14:creationId xmlns:p14="http://schemas.microsoft.com/office/powerpoint/2010/main" val="3232681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a:xfrm>
            <a:off x="5638800" y="1909668"/>
            <a:ext cx="3276600" cy="1981200"/>
          </a:xfrm>
        </p:spPr>
        <p:txBody>
          <a:bodyPr/>
          <a:lstStyle/>
          <a:p>
            <a:pPr algn="ctr"/>
            <a:r>
              <a:rPr lang="en-US" altLang="ko-KR" sz="4000" dirty="0">
                <a:solidFill>
                  <a:srgbClr val="000000"/>
                </a:solidFill>
              </a:rPr>
              <a:t>Why should we investment?</a:t>
            </a:r>
            <a:endParaRPr lang="ko-KR" altLang="en-US" sz="4000" dirty="0">
              <a:solidFill>
                <a:srgbClr val="000000"/>
              </a:solidFill>
            </a:endParaRPr>
          </a:p>
        </p:txBody>
      </p:sp>
      <p:pic>
        <p:nvPicPr>
          <p:cNvPr id="316418" name="Picture 2" descr="Related 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008" r="140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ln>
            <a:noFill/>
          </a:ln>
        </p:spPr>
        <p:txBody>
          <a:bodyPr anchor="ctr">
            <a:normAutofit/>
          </a:bodyPr>
          <a:lstStyle/>
          <a:p>
            <a:pPr marL="402336" lvl="1" indent="0">
              <a:buNone/>
            </a:pPr>
            <a:r>
              <a:rPr lang="en-US" altLang="ko-KR" sz="3000" dirty="0">
                <a:ln w="0"/>
                <a:solidFill>
                  <a:schemeClr val="tx1"/>
                </a:solidFill>
                <a:effectLst>
                  <a:outerShdw blurRad="38100" dist="19050" dir="2700000" algn="tl" rotWithShape="0">
                    <a:schemeClr val="dk1">
                      <a:alpha val="40000"/>
                    </a:schemeClr>
                  </a:outerShdw>
                </a:effectLst>
              </a:rPr>
              <a:t>Issue#2</a:t>
            </a:r>
            <a:endParaRPr lang="ko-KR" altLang="en-US" sz="3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625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arn(outHorizontal)">
                                      <p:cBhvr>
                                        <p:cTn id="7" dur="500"/>
                                        <p:tgtEl>
                                          <p:spTgt spid="31641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Effect transition="in" filter="barn(inHorizontal)">
                                      <p:cBhvr>
                                        <p:cTn id="11" dur="500"/>
                                        <p:tgtEl>
                                          <p:spTgt spid="4">
                                            <p:bg/>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Horizontal)">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1066800" y="76200"/>
            <a:ext cx="8610600" cy="1371600"/>
          </a:xfrm>
        </p:spPr>
        <p:txBody>
          <a:bodyPr/>
          <a:lstStyle/>
          <a:p>
            <a:pPr>
              <a:defRPr/>
            </a:pPr>
            <a:r>
              <a:rPr lang="en-US" sz="3600" dirty="0"/>
              <a:t>OBJECTIVES OF INVESTMENT </a:t>
            </a:r>
          </a:p>
        </p:txBody>
      </p:sp>
      <p:sp>
        <p:nvSpPr>
          <p:cNvPr id="50179" name="Rectangle 3"/>
          <p:cNvSpPr>
            <a:spLocks noGrp="1" noChangeArrowheads="1"/>
          </p:cNvSpPr>
          <p:nvPr>
            <p:ph type="body" idx="1"/>
          </p:nvPr>
        </p:nvSpPr>
        <p:spPr>
          <a:xfrm>
            <a:off x="1078675" y="1307275"/>
            <a:ext cx="7924800" cy="5486400"/>
          </a:xfrm>
        </p:spPr>
        <p:txBody>
          <a:bodyPr>
            <a:normAutofit/>
          </a:bodyPr>
          <a:lstStyle/>
          <a:p>
            <a:pPr>
              <a:lnSpc>
                <a:spcPct val="120000"/>
              </a:lnSpc>
              <a:spcBef>
                <a:spcPct val="50000"/>
              </a:spcBef>
              <a:spcAft>
                <a:spcPct val="25000"/>
              </a:spcAft>
            </a:pPr>
            <a:r>
              <a:rPr lang="en-US" dirty="0"/>
              <a:t>To generate maximum </a:t>
            </a:r>
            <a:r>
              <a:rPr lang="en-US" dirty="0">
                <a:solidFill>
                  <a:srgbClr val="669900"/>
                </a:solidFill>
              </a:rPr>
              <a:t>RETURN/INCOME/ PROFIT/ BENEFITS</a:t>
            </a:r>
            <a:r>
              <a:rPr lang="en-US" dirty="0"/>
              <a:t>.</a:t>
            </a:r>
          </a:p>
          <a:p>
            <a:pPr>
              <a:lnSpc>
                <a:spcPct val="120000"/>
              </a:lnSpc>
              <a:spcBef>
                <a:spcPct val="50000"/>
              </a:spcBef>
              <a:spcAft>
                <a:spcPct val="25000"/>
              </a:spcAft>
            </a:pPr>
            <a:r>
              <a:rPr lang="en-US" dirty="0"/>
              <a:t>To </a:t>
            </a:r>
            <a:r>
              <a:rPr lang="en-US" dirty="0" err="1"/>
              <a:t>minimise</a:t>
            </a:r>
            <a:r>
              <a:rPr lang="en-US" dirty="0"/>
              <a:t> the risk involved.</a:t>
            </a:r>
          </a:p>
          <a:p>
            <a:pPr>
              <a:lnSpc>
                <a:spcPct val="120000"/>
              </a:lnSpc>
              <a:spcBef>
                <a:spcPct val="50000"/>
              </a:spcBef>
              <a:spcAft>
                <a:spcPct val="25000"/>
              </a:spcAft>
            </a:pPr>
            <a:r>
              <a:rPr lang="en-US" dirty="0"/>
              <a:t>To ensure sufficient liquidity</a:t>
            </a:r>
            <a:r>
              <a:rPr lang="en-US" dirty="0">
                <a:solidFill>
                  <a:srgbClr val="FF5050"/>
                </a:solidFill>
              </a:rPr>
              <a:t>(?)</a:t>
            </a:r>
            <a:r>
              <a:rPr lang="en-US" dirty="0"/>
              <a:t>.</a:t>
            </a:r>
          </a:p>
          <a:p>
            <a:pPr>
              <a:lnSpc>
                <a:spcPct val="120000"/>
              </a:lnSpc>
              <a:spcBef>
                <a:spcPct val="50000"/>
              </a:spcBef>
              <a:spcAft>
                <a:spcPct val="25000"/>
              </a:spcAft>
            </a:pPr>
            <a:r>
              <a:rPr lang="en-US" dirty="0"/>
              <a:t>To get tax-benefits.</a:t>
            </a:r>
          </a:p>
          <a:p>
            <a:pPr>
              <a:lnSpc>
                <a:spcPct val="120000"/>
              </a:lnSpc>
              <a:spcBef>
                <a:spcPct val="50000"/>
              </a:spcBef>
              <a:spcAft>
                <a:spcPct val="25000"/>
              </a:spcAft>
            </a:pPr>
            <a:r>
              <a:rPr lang="en-US" dirty="0"/>
              <a:t>To safeguard against rising prices (hedging).</a:t>
            </a:r>
          </a:p>
        </p:txBody>
      </p:sp>
    </p:spTree>
    <p:extLst>
      <p:ext uri="{BB962C8B-B14F-4D97-AF65-F5344CB8AC3E}">
        <p14:creationId xmlns:p14="http://schemas.microsoft.com/office/powerpoint/2010/main" val="12871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84002"/>
                                        </p:tgtEl>
                                        <p:attrNameLst>
                                          <p:attrName>style.visibility</p:attrName>
                                        </p:attrNameLst>
                                      </p:cBhvr>
                                      <p:to>
                                        <p:strVal val="visible"/>
                                      </p:to>
                                    </p:set>
                                    <p:anim calcmode="lin" valueType="num">
                                      <p:cBhvr>
                                        <p:cTn id="7" dur="500" fill="hold"/>
                                        <p:tgtEl>
                                          <p:spTgt spid="384002"/>
                                        </p:tgtEl>
                                        <p:attrNameLst>
                                          <p:attrName>ppt_x</p:attrName>
                                        </p:attrNameLst>
                                      </p:cBhvr>
                                      <p:tavLst>
                                        <p:tav tm="0">
                                          <p:val>
                                            <p:strVal val="#ppt_x-#ppt_w/2"/>
                                          </p:val>
                                        </p:tav>
                                        <p:tav tm="100000">
                                          <p:val>
                                            <p:strVal val="#ppt_x"/>
                                          </p:val>
                                        </p:tav>
                                      </p:tavLst>
                                    </p:anim>
                                    <p:anim calcmode="lin" valueType="num">
                                      <p:cBhvr>
                                        <p:cTn id="8" dur="500" fill="hold"/>
                                        <p:tgtEl>
                                          <p:spTgt spid="384002"/>
                                        </p:tgtEl>
                                        <p:attrNameLst>
                                          <p:attrName>ppt_y</p:attrName>
                                        </p:attrNameLst>
                                      </p:cBhvr>
                                      <p:tavLst>
                                        <p:tav tm="0">
                                          <p:val>
                                            <p:strVal val="#ppt_y"/>
                                          </p:val>
                                        </p:tav>
                                        <p:tav tm="100000">
                                          <p:val>
                                            <p:strVal val="#ppt_y"/>
                                          </p:val>
                                        </p:tav>
                                      </p:tavLst>
                                    </p:anim>
                                    <p:anim calcmode="lin" valueType="num">
                                      <p:cBhvr>
                                        <p:cTn id="9" dur="500" fill="hold"/>
                                        <p:tgtEl>
                                          <p:spTgt spid="384002"/>
                                        </p:tgtEl>
                                        <p:attrNameLst>
                                          <p:attrName>ppt_w</p:attrName>
                                        </p:attrNameLst>
                                      </p:cBhvr>
                                      <p:tavLst>
                                        <p:tav tm="0">
                                          <p:val>
                                            <p:fltVal val="0"/>
                                          </p:val>
                                        </p:tav>
                                        <p:tav tm="100000">
                                          <p:val>
                                            <p:strVal val="#ppt_w"/>
                                          </p:val>
                                        </p:tav>
                                      </p:tavLst>
                                    </p:anim>
                                    <p:anim calcmode="lin" valueType="num">
                                      <p:cBhvr>
                                        <p:cTn id="10" dur="500" fill="hold"/>
                                        <p:tgtEl>
                                          <p:spTgt spid="38400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50179">
                                            <p:bg/>
                                          </p:spTgt>
                                        </p:tgtEl>
                                        <p:attrNameLst>
                                          <p:attrName>style.visibility</p:attrName>
                                        </p:attrNameLst>
                                      </p:cBhvr>
                                      <p:to>
                                        <p:strVal val="visible"/>
                                      </p:to>
                                    </p:set>
                                    <p:animEffect transition="in" filter="barn(inHorizontal)">
                                      <p:cBhvr>
                                        <p:cTn id="14" dur="500"/>
                                        <p:tgtEl>
                                          <p:spTgt spid="50179">
                                            <p:bg/>
                                          </p:spTgt>
                                        </p:tgtEl>
                                      </p:cBhvr>
                                    </p:animEffect>
                                  </p:childTnLst>
                                </p:cTn>
                              </p:par>
                            </p:childTnLst>
                          </p:cTn>
                        </p:par>
                        <p:par>
                          <p:cTn id="15" fill="hold">
                            <p:stCondLst>
                              <p:cond delay="1000"/>
                            </p:stCondLst>
                            <p:childTnLst>
                              <p:par>
                                <p:cTn id="16" presetID="16" presetClass="entr" presetSubtype="26" fill="hold" grpId="0" nodeType="afterEffect">
                                  <p:stCondLst>
                                    <p:cond delay="0"/>
                                  </p:stCondLst>
                                  <p:childTnLst>
                                    <p:set>
                                      <p:cBhvr>
                                        <p:cTn id="17" dur="1" fill="hold">
                                          <p:stCondLst>
                                            <p:cond delay="0"/>
                                          </p:stCondLst>
                                        </p:cTn>
                                        <p:tgtEl>
                                          <p:spTgt spid="50179">
                                            <p:txEl>
                                              <p:pRg st="0" end="0"/>
                                            </p:txEl>
                                          </p:spTgt>
                                        </p:tgtEl>
                                        <p:attrNameLst>
                                          <p:attrName>style.visibility</p:attrName>
                                        </p:attrNameLst>
                                      </p:cBhvr>
                                      <p:to>
                                        <p:strVal val="visible"/>
                                      </p:to>
                                    </p:set>
                                    <p:animEffect transition="in" filter="barn(inHorizontal)">
                                      <p:cBhvr>
                                        <p:cTn id="18" dur="500"/>
                                        <p:tgtEl>
                                          <p:spTgt spid="50179">
                                            <p:txEl>
                                              <p:pRg st="0" end="0"/>
                                            </p:txEl>
                                          </p:spTgt>
                                        </p:tgtEl>
                                      </p:cBhvr>
                                    </p:animEffect>
                                  </p:childTnLst>
                                </p:cTn>
                              </p:par>
                            </p:childTnLst>
                          </p:cTn>
                        </p:par>
                        <p:par>
                          <p:cTn id="19" fill="hold">
                            <p:stCondLst>
                              <p:cond delay="1500"/>
                            </p:stCondLst>
                            <p:childTnLst>
                              <p:par>
                                <p:cTn id="20" presetID="16" presetClass="entr" presetSubtype="26" fill="hold" grpId="0" nodeType="afterEffect">
                                  <p:stCondLst>
                                    <p:cond delay="0"/>
                                  </p:stCondLst>
                                  <p:childTnLst>
                                    <p:set>
                                      <p:cBhvr>
                                        <p:cTn id="21" dur="1" fill="hold">
                                          <p:stCondLst>
                                            <p:cond delay="0"/>
                                          </p:stCondLst>
                                        </p:cTn>
                                        <p:tgtEl>
                                          <p:spTgt spid="50179">
                                            <p:txEl>
                                              <p:pRg st="1" end="1"/>
                                            </p:txEl>
                                          </p:spTgt>
                                        </p:tgtEl>
                                        <p:attrNameLst>
                                          <p:attrName>style.visibility</p:attrName>
                                        </p:attrNameLst>
                                      </p:cBhvr>
                                      <p:to>
                                        <p:strVal val="visible"/>
                                      </p:to>
                                    </p:set>
                                    <p:animEffect transition="in" filter="barn(inHorizontal)">
                                      <p:cBhvr>
                                        <p:cTn id="22" dur="500"/>
                                        <p:tgtEl>
                                          <p:spTgt spid="50179">
                                            <p:txEl>
                                              <p:pRg st="1" end="1"/>
                                            </p:txEl>
                                          </p:spTgt>
                                        </p:tgtEl>
                                      </p:cBhvr>
                                    </p:animEffect>
                                  </p:childTnLst>
                                </p:cTn>
                              </p:par>
                            </p:childTnLst>
                          </p:cTn>
                        </p:par>
                        <p:par>
                          <p:cTn id="23" fill="hold">
                            <p:stCondLst>
                              <p:cond delay="2000"/>
                            </p:stCondLst>
                            <p:childTnLst>
                              <p:par>
                                <p:cTn id="24" presetID="16" presetClass="entr" presetSubtype="26" fill="hold" grpId="0" nodeType="afterEffect">
                                  <p:stCondLst>
                                    <p:cond delay="0"/>
                                  </p:stCondLst>
                                  <p:childTnLst>
                                    <p:set>
                                      <p:cBhvr>
                                        <p:cTn id="25" dur="1" fill="hold">
                                          <p:stCondLst>
                                            <p:cond delay="0"/>
                                          </p:stCondLst>
                                        </p:cTn>
                                        <p:tgtEl>
                                          <p:spTgt spid="50179">
                                            <p:txEl>
                                              <p:pRg st="2" end="2"/>
                                            </p:txEl>
                                          </p:spTgt>
                                        </p:tgtEl>
                                        <p:attrNameLst>
                                          <p:attrName>style.visibility</p:attrName>
                                        </p:attrNameLst>
                                      </p:cBhvr>
                                      <p:to>
                                        <p:strVal val="visible"/>
                                      </p:to>
                                    </p:set>
                                    <p:animEffect transition="in" filter="barn(inHorizontal)">
                                      <p:cBhvr>
                                        <p:cTn id="26" dur="500"/>
                                        <p:tgtEl>
                                          <p:spTgt spid="50179">
                                            <p:txEl>
                                              <p:pRg st="2" end="2"/>
                                            </p:txEl>
                                          </p:spTgt>
                                        </p:tgtEl>
                                      </p:cBhvr>
                                    </p:animEffect>
                                  </p:childTnLst>
                                </p:cTn>
                              </p:par>
                            </p:childTnLst>
                          </p:cTn>
                        </p:par>
                        <p:par>
                          <p:cTn id="27" fill="hold">
                            <p:stCondLst>
                              <p:cond delay="2500"/>
                            </p:stCondLst>
                            <p:childTnLst>
                              <p:par>
                                <p:cTn id="28" presetID="16" presetClass="entr" presetSubtype="26" fill="hold" grpId="0" nodeType="afterEffect">
                                  <p:stCondLst>
                                    <p:cond delay="0"/>
                                  </p:stCondLst>
                                  <p:childTnLst>
                                    <p:set>
                                      <p:cBhvr>
                                        <p:cTn id="29" dur="1" fill="hold">
                                          <p:stCondLst>
                                            <p:cond delay="0"/>
                                          </p:stCondLst>
                                        </p:cTn>
                                        <p:tgtEl>
                                          <p:spTgt spid="50179">
                                            <p:txEl>
                                              <p:pRg st="3" end="3"/>
                                            </p:txEl>
                                          </p:spTgt>
                                        </p:tgtEl>
                                        <p:attrNameLst>
                                          <p:attrName>style.visibility</p:attrName>
                                        </p:attrNameLst>
                                      </p:cBhvr>
                                      <p:to>
                                        <p:strVal val="visible"/>
                                      </p:to>
                                    </p:set>
                                    <p:animEffect transition="in" filter="barn(inHorizontal)">
                                      <p:cBhvr>
                                        <p:cTn id="30" dur="500"/>
                                        <p:tgtEl>
                                          <p:spTgt spid="50179">
                                            <p:txEl>
                                              <p:pRg st="3" end="3"/>
                                            </p:txEl>
                                          </p:spTgt>
                                        </p:tgtEl>
                                      </p:cBhvr>
                                    </p:animEffect>
                                  </p:childTnLst>
                                </p:cTn>
                              </p:par>
                            </p:childTnLst>
                          </p:cTn>
                        </p:par>
                        <p:par>
                          <p:cTn id="31" fill="hold">
                            <p:stCondLst>
                              <p:cond delay="3000"/>
                            </p:stCondLst>
                            <p:childTnLst>
                              <p:par>
                                <p:cTn id="32" presetID="16" presetClass="entr" presetSubtype="26" fill="hold" grpId="0" nodeType="afterEffect">
                                  <p:stCondLst>
                                    <p:cond delay="0"/>
                                  </p:stCondLst>
                                  <p:childTnLst>
                                    <p:set>
                                      <p:cBhvr>
                                        <p:cTn id="33" dur="1" fill="hold">
                                          <p:stCondLst>
                                            <p:cond delay="0"/>
                                          </p:stCondLst>
                                        </p:cTn>
                                        <p:tgtEl>
                                          <p:spTgt spid="50179">
                                            <p:txEl>
                                              <p:pRg st="4" end="4"/>
                                            </p:txEl>
                                          </p:spTgt>
                                        </p:tgtEl>
                                        <p:attrNameLst>
                                          <p:attrName>style.visibility</p:attrName>
                                        </p:attrNameLst>
                                      </p:cBhvr>
                                      <p:to>
                                        <p:strVal val="visible"/>
                                      </p:to>
                                    </p:set>
                                    <p:animEffect transition="in" filter="barn(inHorizontal)">
                                      <p:cBhvr>
                                        <p:cTn id="34" dur="500"/>
                                        <p:tgtEl>
                                          <p:spTgt spid="50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p:bldP spid="50179" grpId="0" uiExpand="1" build="p" bldLvl="4"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a:xfrm>
            <a:off x="5638800" y="1909668"/>
            <a:ext cx="3276600" cy="1981200"/>
          </a:xfrm>
        </p:spPr>
        <p:txBody>
          <a:bodyPr/>
          <a:lstStyle/>
          <a:p>
            <a:pPr algn="ctr"/>
            <a:r>
              <a:rPr lang="en-US" altLang="ko-KR" sz="4000" dirty="0">
                <a:solidFill>
                  <a:srgbClr val="000000"/>
                </a:solidFill>
              </a:rPr>
              <a:t>Where should we investment?</a:t>
            </a:r>
            <a:endParaRPr lang="ko-KR" altLang="en-US" sz="4000" dirty="0">
              <a:solidFill>
                <a:srgbClr val="000000"/>
              </a:solidFill>
            </a:endParaRPr>
          </a:p>
        </p:txBody>
      </p:sp>
      <p:pic>
        <p:nvPicPr>
          <p:cNvPr id="316418" name="Picture 2" descr="Related 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008" r="140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ln>
            <a:noFill/>
          </a:ln>
        </p:spPr>
        <p:txBody>
          <a:bodyPr anchor="ctr">
            <a:normAutofit/>
          </a:bodyPr>
          <a:lstStyle/>
          <a:p>
            <a:pPr marL="402336" lvl="1" indent="0">
              <a:buNone/>
            </a:pPr>
            <a:r>
              <a:rPr lang="en-US" altLang="ko-KR" sz="3000" dirty="0">
                <a:ln w="0"/>
                <a:solidFill>
                  <a:schemeClr val="tx1"/>
                </a:solidFill>
                <a:effectLst>
                  <a:outerShdw blurRad="38100" dist="19050" dir="2700000" algn="tl" rotWithShape="0">
                    <a:schemeClr val="dk1">
                      <a:alpha val="40000"/>
                    </a:schemeClr>
                  </a:outerShdw>
                </a:effectLst>
              </a:rPr>
              <a:t>Issue#3</a:t>
            </a:r>
            <a:endParaRPr lang="ko-KR" altLang="en-US" sz="3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878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arn(outHorizontal)">
                                      <p:cBhvr>
                                        <p:cTn id="7" dur="500"/>
                                        <p:tgtEl>
                                          <p:spTgt spid="31641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Effect transition="in" filter="barn(inHorizontal)">
                                      <p:cBhvr>
                                        <p:cTn id="11" dur="500"/>
                                        <p:tgtEl>
                                          <p:spTgt spid="4">
                                            <p:bg/>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Horizontal)">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p:cNvPicPr>
            <a:picLocks noChangeAspect="1" noChangeArrowheads="1"/>
          </p:cNvPicPr>
          <p:nvPr/>
        </p:nvPicPr>
        <p:blipFill>
          <a:blip r:embed="rId2"/>
          <a:srcRect/>
          <a:stretch>
            <a:fillRect/>
          </a:stretch>
        </p:blipFill>
        <p:spPr bwMode="auto">
          <a:xfrm>
            <a:off x="1066800" y="3733800"/>
            <a:ext cx="2590800" cy="2667000"/>
          </a:xfrm>
          <a:prstGeom prst="rect">
            <a:avLst/>
          </a:prstGeom>
          <a:noFill/>
          <a:ln w="9525">
            <a:noFill/>
            <a:miter lim="800000"/>
            <a:headEnd/>
            <a:tailEnd/>
          </a:ln>
        </p:spPr>
      </p:pic>
      <p:sp>
        <p:nvSpPr>
          <p:cNvPr id="65541" name="Oval 5"/>
          <p:cNvSpPr>
            <a:spLocks noChangeArrowheads="1"/>
          </p:cNvSpPr>
          <p:nvPr/>
        </p:nvSpPr>
        <p:spPr bwMode="auto">
          <a:xfrm>
            <a:off x="3429000" y="304800"/>
            <a:ext cx="4953000" cy="3276600"/>
          </a:xfrm>
          <a:prstGeom prst="ellipse">
            <a:avLst/>
          </a:prstGeom>
          <a:gradFill rotWithShape="1">
            <a:gsLst>
              <a:gs pos="0">
                <a:srgbClr val="FFABAD"/>
              </a:gs>
              <a:gs pos="100000">
                <a:srgbClr val="FFE2E2"/>
              </a:gs>
            </a:gsLst>
            <a:lin ang="5400000" scaled="1"/>
          </a:gradFill>
          <a:ln w="9525">
            <a:solidFill>
              <a:schemeClr val="tx1"/>
            </a:solidFill>
            <a:round/>
            <a:headEnd/>
            <a:tailEnd/>
          </a:ln>
        </p:spPr>
        <p:txBody>
          <a:bodyPr anchor="ctr"/>
          <a:lstStyle/>
          <a:p>
            <a:pPr algn="ctr"/>
            <a:r>
              <a:rPr lang="en-US" sz="3600" i="1" dirty="0">
                <a:solidFill>
                  <a:srgbClr val="660033"/>
                </a:solidFill>
              </a:rPr>
              <a:t>What is Futures and options???? </a:t>
            </a:r>
          </a:p>
        </p:txBody>
      </p:sp>
    </p:spTree>
    <p:extLst>
      <p:ext uri="{BB962C8B-B14F-4D97-AF65-F5344CB8AC3E}">
        <p14:creationId xmlns:p14="http://schemas.microsoft.com/office/powerpoint/2010/main" val="400366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5541"/>
                                        </p:tgtEl>
                                        <p:attrNameLst>
                                          <p:attrName>style.visibility</p:attrName>
                                        </p:attrNameLst>
                                      </p:cBhvr>
                                      <p:to>
                                        <p:strVal val="visible"/>
                                      </p:to>
                                    </p:set>
                                    <p:anim calcmode="lin" valueType="num">
                                      <p:cBhvr additive="base">
                                        <p:cTn id="7" dur="500" fill="hold"/>
                                        <p:tgtEl>
                                          <p:spTgt spid="65541"/>
                                        </p:tgtEl>
                                        <p:attrNameLst>
                                          <p:attrName>ppt_x</p:attrName>
                                        </p:attrNameLst>
                                      </p:cBhvr>
                                      <p:tavLst>
                                        <p:tav tm="0">
                                          <p:val>
                                            <p:strVal val="0-#ppt_w/2"/>
                                          </p:val>
                                        </p:tav>
                                        <p:tav tm="100000">
                                          <p:val>
                                            <p:strVal val="#ppt_x"/>
                                          </p:val>
                                        </p:tav>
                                      </p:tavLst>
                                    </p:anim>
                                    <p:anim calcmode="lin" valueType="num">
                                      <p:cBhvr additive="base">
                                        <p:cTn id="8" dur="500" fill="hold"/>
                                        <p:tgtEl>
                                          <p:spTgt spid="655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5540"/>
                                        </p:tgtEl>
                                        <p:attrNameLst>
                                          <p:attrName>style.visibility</p:attrName>
                                        </p:attrNameLst>
                                      </p:cBhvr>
                                      <p:to>
                                        <p:strVal val="visible"/>
                                      </p:to>
                                    </p:set>
                                    <p:anim calcmode="lin" valueType="num">
                                      <p:cBhvr additive="base">
                                        <p:cTn id="11" dur="500" fill="hold"/>
                                        <p:tgtEl>
                                          <p:spTgt spid="65540"/>
                                        </p:tgtEl>
                                        <p:attrNameLst>
                                          <p:attrName>ppt_x</p:attrName>
                                        </p:attrNameLst>
                                      </p:cBhvr>
                                      <p:tavLst>
                                        <p:tav tm="0">
                                          <p:val>
                                            <p:strVal val="0-#ppt_w/2"/>
                                          </p:val>
                                        </p:tav>
                                        <p:tav tm="100000">
                                          <p:val>
                                            <p:strVal val="#ppt_x"/>
                                          </p:val>
                                        </p:tav>
                                      </p:tavLst>
                                    </p:anim>
                                    <p:anim calcmode="lin" valueType="num">
                                      <p:cBhvr additive="base">
                                        <p:cTn id="12" dur="500" fill="hold"/>
                                        <p:tgtEl>
                                          <p:spTgt spid="655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71600" y="1828800"/>
            <a:ext cx="7406640" cy="3505200"/>
          </a:xfrm>
          <a:ln w="28575"/>
        </p:spPr>
        <p:style>
          <a:lnRef idx="2">
            <a:schemeClr val="accent5"/>
          </a:lnRef>
          <a:fillRef idx="1">
            <a:schemeClr val="lt1"/>
          </a:fillRef>
          <a:effectRef idx="0">
            <a:schemeClr val="accent5"/>
          </a:effectRef>
          <a:fontRef idx="minor">
            <a:schemeClr val="dk1"/>
          </a:fontRef>
        </p:style>
        <p:txBody>
          <a:bodyPr anchor="ctr"/>
          <a:lstStyle/>
          <a:p>
            <a:pPr algn="ctr"/>
            <a:r>
              <a:rPr lang="en-US" altLang="ko-KR" dirty="0">
                <a:ln w="0"/>
                <a:solidFill>
                  <a:schemeClr val="tx1"/>
                </a:solidFill>
                <a:effectLst>
                  <a:outerShdw blurRad="38100" dist="19050" dir="2700000" algn="tl" rotWithShape="0">
                    <a:schemeClr val="dk1">
                      <a:alpha val="40000"/>
                    </a:schemeClr>
                  </a:outerShdw>
                </a:effectLst>
              </a:rPr>
              <a:t>Real Assets </a:t>
            </a:r>
            <a:br>
              <a:rPr lang="en-US" altLang="ko-KR" dirty="0">
                <a:ln w="0"/>
                <a:solidFill>
                  <a:schemeClr val="tx1"/>
                </a:solidFill>
                <a:effectLst>
                  <a:outerShdw blurRad="38100" dist="19050" dir="2700000" algn="tl" rotWithShape="0">
                    <a:schemeClr val="dk1">
                      <a:alpha val="40000"/>
                    </a:schemeClr>
                  </a:outerShdw>
                </a:effectLst>
              </a:rPr>
            </a:br>
            <a:r>
              <a:rPr lang="en-US" altLang="ko-KR" dirty="0">
                <a:ln w="0"/>
                <a:solidFill>
                  <a:schemeClr val="tx1"/>
                </a:solidFill>
                <a:effectLst>
                  <a:outerShdw blurRad="38100" dist="19050" dir="2700000" algn="tl" rotWithShape="0">
                    <a:schemeClr val="dk1">
                      <a:alpha val="40000"/>
                    </a:schemeClr>
                  </a:outerShdw>
                </a:effectLst>
              </a:rPr>
              <a:t>Vs. </a:t>
            </a:r>
            <a:br>
              <a:rPr lang="en-US" altLang="ko-KR" dirty="0">
                <a:ln w="0"/>
                <a:solidFill>
                  <a:schemeClr val="tx1"/>
                </a:solidFill>
                <a:effectLst>
                  <a:outerShdw blurRad="38100" dist="19050" dir="2700000" algn="tl" rotWithShape="0">
                    <a:schemeClr val="dk1">
                      <a:alpha val="40000"/>
                    </a:schemeClr>
                  </a:outerShdw>
                </a:effectLst>
              </a:rPr>
            </a:br>
            <a:r>
              <a:rPr lang="en-US" altLang="ko-KR" dirty="0">
                <a:ln w="0"/>
                <a:solidFill>
                  <a:schemeClr val="tx1"/>
                </a:solidFill>
                <a:effectLst>
                  <a:outerShdw blurRad="38100" dist="19050" dir="2700000" algn="tl" rotWithShape="0">
                    <a:schemeClr val="dk1">
                      <a:alpha val="40000"/>
                    </a:schemeClr>
                  </a:outerShdw>
                </a:effectLst>
              </a:rPr>
              <a:t>Financial Assets </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85031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We should investment in a financial assets …</a:t>
            </a:r>
          </a:p>
        </p:txBody>
      </p:sp>
      <p:sp>
        <p:nvSpPr>
          <p:cNvPr id="3" name="Content Placeholder 2"/>
          <p:cNvSpPr>
            <a:spLocks noGrp="1"/>
          </p:cNvSpPr>
          <p:nvPr>
            <p:ph idx="1"/>
          </p:nvPr>
        </p:nvSpPr>
        <p:spPr/>
        <p:txBody>
          <a:bodyPr>
            <a:normAutofit/>
          </a:bodyPr>
          <a:lstStyle/>
          <a:p>
            <a:pPr>
              <a:lnSpc>
                <a:spcPct val="200000"/>
              </a:lnSpc>
            </a:pPr>
            <a:r>
              <a:rPr lang="en-US" sz="3600" dirty="0"/>
              <a:t>We shall restrict ourselves to TWO KINDS of financial assets  –</a:t>
            </a:r>
          </a:p>
          <a:p>
            <a:pPr lvl="1">
              <a:lnSpc>
                <a:spcPct val="200000"/>
              </a:lnSpc>
            </a:pPr>
            <a:r>
              <a:rPr lang="en-US" sz="3200" dirty="0">
                <a:ln w="0"/>
                <a:solidFill>
                  <a:schemeClr val="tx1"/>
                </a:solidFill>
                <a:effectLst>
                  <a:outerShdw blurRad="38100" dist="19050" dir="2700000" algn="tl" rotWithShape="0">
                    <a:schemeClr val="dk1">
                      <a:alpha val="40000"/>
                    </a:schemeClr>
                  </a:outerShdw>
                </a:effectLst>
              </a:rPr>
              <a:t>FIXED INCOME SECURITY – </a:t>
            </a:r>
            <a:r>
              <a:rPr lang="en-US" sz="3200" dirty="0">
                <a:ln w="0"/>
                <a:solidFill>
                  <a:srgbClr val="00B050"/>
                </a:solidFill>
                <a:effectLst>
                  <a:outerShdw blurRad="38100" dist="19050" dir="2700000" algn="tl" rotWithShape="0">
                    <a:schemeClr val="dk1">
                      <a:alpha val="40000"/>
                    </a:schemeClr>
                  </a:outerShdw>
                </a:effectLst>
              </a:rPr>
              <a:t>BOND</a:t>
            </a:r>
          </a:p>
          <a:p>
            <a:pPr lvl="1">
              <a:lnSpc>
                <a:spcPct val="200000"/>
              </a:lnSpc>
            </a:pPr>
            <a:r>
              <a:rPr lang="en-US" sz="2600" dirty="0">
                <a:ln w="0"/>
                <a:solidFill>
                  <a:schemeClr val="tx1"/>
                </a:solidFill>
                <a:effectLst>
                  <a:outerShdw blurRad="38100" dist="19050" dir="2700000" algn="tl" rotWithShape="0">
                    <a:schemeClr val="dk1">
                      <a:alpha val="40000"/>
                    </a:schemeClr>
                  </a:outerShdw>
                </a:effectLst>
              </a:rPr>
              <a:t>VARIABLE INCOME SECURITY - </a:t>
            </a:r>
            <a:r>
              <a:rPr lang="en-US" sz="3900" dirty="0">
                <a:ln w="0"/>
                <a:solidFill>
                  <a:srgbClr val="00B0F0"/>
                </a:solidFill>
                <a:effectLst>
                  <a:outerShdw blurRad="38100" dist="19050" dir="2700000" algn="tl" rotWithShape="0">
                    <a:schemeClr val="dk1">
                      <a:alpha val="40000"/>
                    </a:schemeClr>
                  </a:outerShdw>
                </a:effectLst>
              </a:rPr>
              <a:t>EQUITY</a:t>
            </a:r>
            <a:endParaRPr lang="en-US" sz="3200" dirty="0">
              <a:ln w="0"/>
              <a:solidFill>
                <a:srgbClr val="00B0F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31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a:xfrm>
            <a:off x="5715000" y="1143003"/>
            <a:ext cx="3276600" cy="2362197"/>
          </a:xfrm>
        </p:spPr>
        <p:txBody>
          <a:bodyPr/>
          <a:lstStyle/>
          <a:p>
            <a:pPr algn="ctr"/>
            <a:r>
              <a:rPr lang="en-US" altLang="ko-KR" sz="4000" dirty="0">
                <a:solidFill>
                  <a:srgbClr val="000000"/>
                </a:solidFill>
              </a:rPr>
              <a:t>Where should one investment?</a:t>
            </a:r>
            <a:endParaRPr lang="ko-KR" altLang="en-US" sz="4000" dirty="0">
              <a:solidFill>
                <a:srgbClr val="000000"/>
              </a:solidFill>
            </a:endParaRPr>
          </a:p>
        </p:txBody>
      </p:sp>
      <p:pic>
        <p:nvPicPr>
          <p:cNvPr id="316418" name="Picture 2" descr="Related 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008" r="140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ln>
            <a:noFill/>
          </a:ln>
        </p:spPr>
        <p:txBody>
          <a:bodyPr anchor="ctr">
            <a:normAutofit/>
          </a:bodyPr>
          <a:lstStyle/>
          <a:p>
            <a:pPr marL="402336" lvl="1" indent="0">
              <a:buNone/>
            </a:pPr>
            <a:r>
              <a:rPr lang="en-US" altLang="ko-KR" sz="3000" dirty="0">
                <a:ln w="0"/>
                <a:solidFill>
                  <a:schemeClr val="tx1"/>
                </a:solidFill>
                <a:effectLst>
                  <a:outerShdw blurRad="38100" dist="19050" dir="2700000" algn="tl" rotWithShape="0">
                    <a:schemeClr val="dk1">
                      <a:alpha val="40000"/>
                    </a:schemeClr>
                  </a:outerShdw>
                </a:effectLst>
              </a:rPr>
              <a:t>Issue#4</a:t>
            </a:r>
            <a:endParaRPr lang="ko-KR" altLang="en-US" sz="3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9091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arn(outHorizontal)">
                                      <p:cBhvr>
                                        <p:cTn id="7" dur="500"/>
                                        <p:tgtEl>
                                          <p:spTgt spid="31641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Effect transition="in" filter="barn(inHorizontal)">
                                      <p:cBhvr>
                                        <p:cTn id="11" dur="500"/>
                                        <p:tgtEl>
                                          <p:spTgt spid="4">
                                            <p:bg/>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Horizontal)">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2286000" y="533400"/>
            <a:ext cx="6693192" cy="5715000"/>
          </a:xfrm>
        </p:spPr>
        <p:txBody>
          <a:bodyPr anchor="ctr">
            <a:normAutofit/>
          </a:bodyPr>
          <a:lstStyle/>
          <a:p>
            <a:pPr>
              <a:lnSpc>
                <a:spcPct val="200000"/>
              </a:lnSpc>
            </a:pPr>
            <a:r>
              <a:rPr lang="en-US" altLang="ko-KR" sz="2400" dirty="0">
                <a:ln w="0"/>
                <a:solidFill>
                  <a:schemeClr val="tx1"/>
                </a:solidFill>
                <a:effectLst>
                  <a:outerShdw blurRad="38100" dist="19050" dir="2700000" algn="tl" rotWithShape="0">
                    <a:schemeClr val="dk1">
                      <a:alpha val="40000"/>
                    </a:schemeClr>
                  </a:outerShdw>
                </a:effectLst>
              </a:rPr>
              <a:t>One should invest in Financial Markets!</a:t>
            </a:r>
          </a:p>
          <a:p>
            <a:pPr marL="484632" indent="-457200">
              <a:lnSpc>
                <a:spcPct val="200000"/>
              </a:lnSpc>
              <a:buFont typeface="Arial" panose="020B0604020202020204" pitchFamily="34" charset="0"/>
              <a:buChar char="•"/>
            </a:pPr>
            <a:r>
              <a:rPr lang="en-US" altLang="ko-KR" sz="3200" dirty="0">
                <a:ln w="0"/>
                <a:solidFill>
                  <a:schemeClr val="accent1"/>
                </a:solidFill>
                <a:effectLst>
                  <a:outerShdw blurRad="38100" dist="25400" dir="5400000" algn="ctr" rotWithShape="0">
                    <a:srgbClr val="6E747A">
                      <a:alpha val="43000"/>
                    </a:srgbClr>
                  </a:outerShdw>
                </a:effectLst>
              </a:rPr>
              <a:t>Primary Market –</a:t>
            </a:r>
          </a:p>
          <a:p>
            <a:pPr marL="1097280" lvl="1" indent="-457200">
              <a:lnSpc>
                <a:spcPct val="200000"/>
              </a:lnSpc>
              <a:buFont typeface="Arial" panose="020B0604020202020204" pitchFamily="34" charset="0"/>
              <a:buChar char="•"/>
            </a:pPr>
            <a:r>
              <a:rPr lang="en-US" altLang="ko-KR" sz="2200" dirty="0">
                <a:ln w="0"/>
                <a:solidFill>
                  <a:schemeClr val="accent1"/>
                </a:solidFill>
                <a:effectLst>
                  <a:outerShdw blurRad="38100" dist="25400" dir="5400000" algn="ctr" rotWithShape="0">
                    <a:srgbClr val="6E747A">
                      <a:alpha val="43000"/>
                    </a:srgbClr>
                  </a:outerShdw>
                </a:effectLst>
              </a:rPr>
              <a:t>IPOs and FPOs</a:t>
            </a:r>
          </a:p>
          <a:p>
            <a:pPr marL="484632" indent="-457200">
              <a:lnSpc>
                <a:spcPct val="200000"/>
              </a:lnSpc>
              <a:buFont typeface="Arial" panose="020B0604020202020204" pitchFamily="34" charset="0"/>
              <a:buChar char="•"/>
            </a:pPr>
            <a:r>
              <a:rPr lang="en-US" altLang="ko-KR" sz="3200" dirty="0">
                <a:ln w="0"/>
                <a:solidFill>
                  <a:schemeClr val="accent5">
                    <a:lumMod val="50000"/>
                  </a:schemeClr>
                </a:solidFill>
                <a:effectLst>
                  <a:outerShdw blurRad="38100" dist="19050" dir="2700000" algn="tl" rotWithShape="0">
                    <a:schemeClr val="dk1">
                      <a:alpha val="40000"/>
                    </a:schemeClr>
                  </a:outerShdw>
                </a:effectLst>
              </a:rPr>
              <a:t>Secondary Market – </a:t>
            </a:r>
          </a:p>
          <a:p>
            <a:pPr marL="1097280" lvl="1" indent="-457200">
              <a:lnSpc>
                <a:spcPct val="200000"/>
              </a:lnSpc>
              <a:buFont typeface="Arial" panose="020B0604020202020204" pitchFamily="34" charset="0"/>
              <a:buChar char="•"/>
            </a:pPr>
            <a:r>
              <a:rPr lang="en-US" altLang="ko-KR" sz="2200" dirty="0">
                <a:ln w="0"/>
                <a:solidFill>
                  <a:schemeClr val="accent5">
                    <a:lumMod val="50000"/>
                  </a:schemeClr>
                </a:solidFill>
                <a:effectLst>
                  <a:outerShdw blurRad="38100" dist="19050" dir="2700000" algn="tl" rotWithShape="0">
                    <a:schemeClr val="dk1">
                      <a:alpha val="40000"/>
                    </a:schemeClr>
                  </a:outerShdw>
                </a:effectLst>
              </a:rPr>
              <a:t>Stock Exchanges</a:t>
            </a:r>
            <a:endParaRPr lang="ko-KR" altLang="en-US" sz="2200" dirty="0">
              <a:solidFill>
                <a:schemeClr val="accent5">
                  <a:lumMod val="50000"/>
                </a:schemeClr>
              </a:solidFill>
            </a:endParaRPr>
          </a:p>
        </p:txBody>
      </p:sp>
    </p:spTree>
    <p:extLst>
      <p:ext uri="{BB962C8B-B14F-4D97-AF65-F5344CB8AC3E}">
        <p14:creationId xmlns:p14="http://schemas.microsoft.com/office/powerpoint/2010/main" val="3261580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E0E60-6518-449B-AF6F-9E0534D03F6A}"/>
              </a:ext>
            </a:extLst>
          </p:cNvPr>
          <p:cNvSpPr>
            <a:spLocks noGrp="1"/>
          </p:cNvSpPr>
          <p:nvPr>
            <p:ph type="title"/>
          </p:nvPr>
        </p:nvSpPr>
        <p:spPr/>
        <p:txBody>
          <a:bodyPr/>
          <a:lstStyle/>
          <a:p>
            <a:r>
              <a:rPr lang="en-IN" dirty="0"/>
              <a:t>IPO and FPO</a:t>
            </a:r>
            <a:endParaRPr lang="en-US" dirty="0"/>
          </a:p>
        </p:txBody>
      </p:sp>
    </p:spTree>
    <p:extLst>
      <p:ext uri="{BB962C8B-B14F-4D97-AF65-F5344CB8AC3E}">
        <p14:creationId xmlns:p14="http://schemas.microsoft.com/office/powerpoint/2010/main" val="178831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5E5A-397C-46F5-9417-73A4077EC5BA}"/>
              </a:ext>
            </a:extLst>
          </p:cNvPr>
          <p:cNvSpPr>
            <a:spLocks noGrp="1"/>
          </p:cNvSpPr>
          <p:nvPr>
            <p:ph type="title"/>
          </p:nvPr>
        </p:nvSpPr>
        <p:spPr>
          <a:xfrm>
            <a:off x="1435608" y="3048000"/>
            <a:ext cx="7498080" cy="1143000"/>
          </a:xfrm>
        </p:spPr>
        <p:txBody>
          <a:bodyPr>
            <a:normAutofit fontScale="90000"/>
          </a:bodyPr>
          <a:lstStyle/>
          <a:p>
            <a:r>
              <a:rPr lang="en-US" altLang="ko-KR" dirty="0">
                <a:ln w="0"/>
                <a:solidFill>
                  <a:schemeClr val="accent5">
                    <a:lumMod val="50000"/>
                  </a:schemeClr>
                </a:solidFill>
                <a:effectLst>
                  <a:outerShdw blurRad="38100" dist="19050" dir="2700000" algn="tl" rotWithShape="0">
                    <a:schemeClr val="dk1">
                      <a:alpha val="40000"/>
                    </a:schemeClr>
                  </a:outerShdw>
                </a:effectLst>
              </a:rPr>
              <a:t>Secondary Market – Stock Exchanges</a:t>
            </a:r>
            <a:endParaRPr lang="en-US" dirty="0"/>
          </a:p>
        </p:txBody>
      </p:sp>
    </p:spTree>
    <p:extLst>
      <p:ext uri="{BB962C8B-B14F-4D97-AF65-F5344CB8AC3E}">
        <p14:creationId xmlns:p14="http://schemas.microsoft.com/office/powerpoint/2010/main" val="3853139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5E5A-397C-46F5-9417-73A4077EC5BA}"/>
              </a:ext>
            </a:extLst>
          </p:cNvPr>
          <p:cNvSpPr>
            <a:spLocks noGrp="1"/>
          </p:cNvSpPr>
          <p:nvPr>
            <p:ph type="title"/>
          </p:nvPr>
        </p:nvSpPr>
        <p:spPr>
          <a:xfrm>
            <a:off x="1435608" y="3048000"/>
            <a:ext cx="7498080" cy="1143000"/>
          </a:xfrm>
        </p:spPr>
        <p:txBody>
          <a:bodyPr/>
          <a:lstStyle/>
          <a:p>
            <a:r>
              <a:rPr lang="en-US" altLang="ko-KR" dirty="0">
                <a:ln w="0"/>
                <a:solidFill>
                  <a:schemeClr val="accent5">
                    <a:lumMod val="50000"/>
                  </a:schemeClr>
                </a:solidFill>
                <a:effectLst>
                  <a:outerShdw blurRad="38100" dist="19050" dir="2700000" algn="tl" rotWithShape="0">
                    <a:schemeClr val="dk1">
                      <a:alpha val="40000"/>
                    </a:schemeClr>
                  </a:outerShdw>
                </a:effectLst>
              </a:rPr>
              <a:t>First - Few basic of stock market</a:t>
            </a:r>
            <a:endParaRPr lang="en-US" dirty="0"/>
          </a:p>
        </p:txBody>
      </p:sp>
    </p:spTree>
    <p:extLst>
      <p:ext uri="{BB962C8B-B14F-4D97-AF65-F5344CB8AC3E}">
        <p14:creationId xmlns:p14="http://schemas.microsoft.com/office/powerpoint/2010/main" val="1621043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40AE-B91A-40F3-A4BD-91446E5D3421}"/>
              </a:ext>
            </a:extLst>
          </p:cNvPr>
          <p:cNvSpPr>
            <a:spLocks noGrp="1"/>
          </p:cNvSpPr>
          <p:nvPr>
            <p:ph type="title"/>
          </p:nvPr>
        </p:nvSpPr>
        <p:spPr/>
        <p:txBody>
          <a:bodyPr/>
          <a:lstStyle/>
          <a:p>
            <a:r>
              <a:rPr lang="en-US" dirty="0"/>
              <a:t>Spot or equity</a:t>
            </a:r>
          </a:p>
        </p:txBody>
      </p:sp>
      <p:sp>
        <p:nvSpPr>
          <p:cNvPr id="3" name="Content Placeholder 2">
            <a:extLst>
              <a:ext uri="{FF2B5EF4-FFF2-40B4-BE49-F238E27FC236}">
                <a16:creationId xmlns:a16="http://schemas.microsoft.com/office/drawing/2014/main" id="{F1425466-4494-46B0-B54B-EA8E38E963AB}"/>
              </a:ext>
            </a:extLst>
          </p:cNvPr>
          <p:cNvSpPr>
            <a:spLocks noGrp="1"/>
          </p:cNvSpPr>
          <p:nvPr>
            <p:ph idx="1"/>
          </p:nvPr>
        </p:nvSpPr>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spot market</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cash market</a:t>
            </a:r>
            <a:r>
              <a:rPr lang="en-US" dirty="0">
                <a:latin typeface="Times New Roman" panose="02020603050405020304" pitchFamily="18" charset="0"/>
                <a:cs typeface="Times New Roman" panose="02020603050405020304" pitchFamily="18" charset="0"/>
              </a:rPr>
              <a:t> is a financial market in which securities are traded for immediate delivery. </a:t>
            </a:r>
          </a:p>
          <a:p>
            <a:pPr algn="just">
              <a:lnSpc>
                <a:spcPct val="150000"/>
              </a:lnSpc>
            </a:pPr>
            <a:r>
              <a:rPr lang="en-US" dirty="0">
                <a:latin typeface="Times New Roman" panose="02020603050405020304" pitchFamily="18" charset="0"/>
                <a:cs typeface="Times New Roman" panose="02020603050405020304" pitchFamily="18" charset="0"/>
              </a:rPr>
              <a:t>In a spot market, settlement normally happens in T+1 working days, i.e., delivery of cash and commodity must be done after two working days of the trade date. </a:t>
            </a:r>
          </a:p>
        </p:txBody>
      </p:sp>
    </p:spTree>
    <p:extLst>
      <p:ext uri="{BB962C8B-B14F-4D97-AF65-F5344CB8AC3E}">
        <p14:creationId xmlns:p14="http://schemas.microsoft.com/office/powerpoint/2010/main" val="1624006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4A54180-F2AB-4672-A62F-2ADCAE7110A8}"/>
              </a:ext>
            </a:extLst>
          </p:cNvPr>
          <p:cNvSpPr/>
          <p:nvPr/>
        </p:nvSpPr>
        <p:spPr>
          <a:xfrm>
            <a:off x="457200" y="304800"/>
            <a:ext cx="1676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rPr>
              <a:t>Your Bank A/C</a:t>
            </a:r>
          </a:p>
        </p:txBody>
      </p:sp>
      <p:sp>
        <p:nvSpPr>
          <p:cNvPr id="3" name="Rectangle: Rounded Corners 2">
            <a:extLst>
              <a:ext uri="{FF2B5EF4-FFF2-40B4-BE49-F238E27FC236}">
                <a16:creationId xmlns:a16="http://schemas.microsoft.com/office/drawing/2014/main" id="{46BCDC03-B5DD-4F23-8B13-6DD61B7A4F35}"/>
              </a:ext>
            </a:extLst>
          </p:cNvPr>
          <p:cNvSpPr/>
          <p:nvPr/>
        </p:nvSpPr>
        <p:spPr>
          <a:xfrm>
            <a:off x="6934200" y="5791200"/>
            <a:ext cx="2057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Seller </a:t>
            </a:r>
            <a:r>
              <a:rPr lang="en-US" sz="2000" dirty="0" err="1">
                <a:solidFill>
                  <a:srgbClr val="FF0000"/>
                </a:solidFill>
              </a:rPr>
              <a:t>Demat</a:t>
            </a:r>
            <a:r>
              <a:rPr lang="en-US" sz="2000" dirty="0">
                <a:solidFill>
                  <a:srgbClr val="FF0000"/>
                </a:solidFill>
              </a:rPr>
              <a:t> A/C</a:t>
            </a:r>
          </a:p>
        </p:txBody>
      </p:sp>
      <p:sp>
        <p:nvSpPr>
          <p:cNvPr id="4" name="Rectangle: Rounded Corners 3">
            <a:extLst>
              <a:ext uri="{FF2B5EF4-FFF2-40B4-BE49-F238E27FC236}">
                <a16:creationId xmlns:a16="http://schemas.microsoft.com/office/drawing/2014/main" id="{647FC815-A458-45D2-9294-C0C1A9F0DFF9}"/>
              </a:ext>
            </a:extLst>
          </p:cNvPr>
          <p:cNvSpPr/>
          <p:nvPr/>
        </p:nvSpPr>
        <p:spPr>
          <a:xfrm>
            <a:off x="609600" y="5715000"/>
            <a:ext cx="1676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Your Demat A/C</a:t>
            </a:r>
            <a:endParaRPr lang="en-US" sz="2000" dirty="0">
              <a:solidFill>
                <a:srgbClr val="FF0000"/>
              </a:solidFill>
            </a:endParaRPr>
          </a:p>
        </p:txBody>
      </p:sp>
      <p:sp>
        <p:nvSpPr>
          <p:cNvPr id="5" name="Rectangle: Rounded Corners 4">
            <a:extLst>
              <a:ext uri="{FF2B5EF4-FFF2-40B4-BE49-F238E27FC236}">
                <a16:creationId xmlns:a16="http://schemas.microsoft.com/office/drawing/2014/main" id="{29C8733B-E688-40BB-9139-C2C4401A3E06}"/>
              </a:ext>
            </a:extLst>
          </p:cNvPr>
          <p:cNvSpPr/>
          <p:nvPr/>
        </p:nvSpPr>
        <p:spPr>
          <a:xfrm>
            <a:off x="3657600" y="2743200"/>
            <a:ext cx="1676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Stock Market</a:t>
            </a:r>
          </a:p>
        </p:txBody>
      </p:sp>
      <p:sp>
        <p:nvSpPr>
          <p:cNvPr id="6" name="Rectangle: Rounded Corners 5">
            <a:extLst>
              <a:ext uri="{FF2B5EF4-FFF2-40B4-BE49-F238E27FC236}">
                <a16:creationId xmlns:a16="http://schemas.microsoft.com/office/drawing/2014/main" id="{9B2D866E-C7D3-4FE3-A9DC-8B58CD347D8A}"/>
              </a:ext>
            </a:extLst>
          </p:cNvPr>
          <p:cNvSpPr/>
          <p:nvPr/>
        </p:nvSpPr>
        <p:spPr>
          <a:xfrm>
            <a:off x="6934200" y="228600"/>
            <a:ext cx="1676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rPr>
              <a:t>Seller Bank A/C</a:t>
            </a:r>
          </a:p>
        </p:txBody>
      </p:sp>
      <p:sp>
        <p:nvSpPr>
          <p:cNvPr id="12" name="Rectangle: Rounded Corners 11">
            <a:extLst>
              <a:ext uri="{FF2B5EF4-FFF2-40B4-BE49-F238E27FC236}">
                <a16:creationId xmlns:a16="http://schemas.microsoft.com/office/drawing/2014/main" id="{501DF031-BB3F-4FAF-9DAF-0BAC5795BAAB}"/>
              </a:ext>
            </a:extLst>
          </p:cNvPr>
          <p:cNvSpPr/>
          <p:nvPr/>
        </p:nvSpPr>
        <p:spPr>
          <a:xfrm>
            <a:off x="609600" y="2819400"/>
            <a:ext cx="1676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Buyer</a:t>
            </a:r>
          </a:p>
        </p:txBody>
      </p:sp>
      <p:sp>
        <p:nvSpPr>
          <p:cNvPr id="13" name="Rectangle: Rounded Corners 12">
            <a:extLst>
              <a:ext uri="{FF2B5EF4-FFF2-40B4-BE49-F238E27FC236}">
                <a16:creationId xmlns:a16="http://schemas.microsoft.com/office/drawing/2014/main" id="{E1F6A6C4-976A-46EC-BB74-F88BD9E32768}"/>
              </a:ext>
            </a:extLst>
          </p:cNvPr>
          <p:cNvSpPr/>
          <p:nvPr/>
        </p:nvSpPr>
        <p:spPr>
          <a:xfrm>
            <a:off x="7162800" y="2743200"/>
            <a:ext cx="1676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Seller</a:t>
            </a:r>
          </a:p>
        </p:txBody>
      </p:sp>
      <p:sp>
        <p:nvSpPr>
          <p:cNvPr id="14" name="Arrow: Right 13">
            <a:extLst>
              <a:ext uri="{FF2B5EF4-FFF2-40B4-BE49-F238E27FC236}">
                <a16:creationId xmlns:a16="http://schemas.microsoft.com/office/drawing/2014/main" id="{AC825CD3-FB00-4316-B0B2-E5FFD8AE7869}"/>
              </a:ext>
            </a:extLst>
          </p:cNvPr>
          <p:cNvSpPr/>
          <p:nvPr/>
        </p:nvSpPr>
        <p:spPr>
          <a:xfrm>
            <a:off x="2438400" y="3124200"/>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3ED99710-27F6-4646-87C9-21A0B263C3F1}"/>
              </a:ext>
            </a:extLst>
          </p:cNvPr>
          <p:cNvSpPr/>
          <p:nvPr/>
        </p:nvSpPr>
        <p:spPr>
          <a:xfrm>
            <a:off x="5562600" y="3124200"/>
            <a:ext cx="13716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489CC49-6D17-4123-AB74-D28709A63E80}"/>
              </a:ext>
            </a:extLst>
          </p:cNvPr>
          <p:cNvSpPr/>
          <p:nvPr/>
        </p:nvSpPr>
        <p:spPr>
          <a:xfrm rot="2664444">
            <a:off x="1936092" y="1707367"/>
            <a:ext cx="1995216" cy="46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66E79A2-9FAE-4D9A-BA60-C6702889C595}"/>
              </a:ext>
            </a:extLst>
          </p:cNvPr>
          <p:cNvSpPr/>
          <p:nvPr/>
        </p:nvSpPr>
        <p:spPr>
          <a:xfrm rot="13674515">
            <a:off x="4990404" y="4546826"/>
            <a:ext cx="218897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260A56F-DCD4-4B59-8E60-8B33FFFEE283}"/>
              </a:ext>
            </a:extLst>
          </p:cNvPr>
          <p:cNvSpPr/>
          <p:nvPr/>
        </p:nvSpPr>
        <p:spPr>
          <a:xfrm rot="18725889">
            <a:off x="4914282" y="1651160"/>
            <a:ext cx="218897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9F0F26D-06DD-4714-92F7-78D4307862E4}"/>
              </a:ext>
            </a:extLst>
          </p:cNvPr>
          <p:cNvSpPr/>
          <p:nvPr/>
        </p:nvSpPr>
        <p:spPr>
          <a:xfrm rot="7707702">
            <a:off x="1854594" y="4436788"/>
            <a:ext cx="229734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7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23C3-E01B-4E08-A74C-A44FAA05669B}"/>
              </a:ext>
            </a:extLst>
          </p:cNvPr>
          <p:cNvSpPr>
            <a:spLocks noGrp="1"/>
          </p:cNvSpPr>
          <p:nvPr>
            <p:ph type="title"/>
          </p:nvPr>
        </p:nvSpPr>
        <p:spPr>
          <a:xfrm>
            <a:off x="1435608" y="274320"/>
            <a:ext cx="3657600" cy="1143000"/>
          </a:xfrm>
        </p:spPr>
        <p:txBody>
          <a:bodyPr/>
          <a:lstStyle/>
          <a:p>
            <a:r>
              <a:rPr lang="en-US" dirty="0"/>
              <a:t>Before</a:t>
            </a:r>
          </a:p>
        </p:txBody>
      </p:sp>
      <p:sp>
        <p:nvSpPr>
          <p:cNvPr id="3" name="Content Placeholder 2">
            <a:extLst>
              <a:ext uri="{FF2B5EF4-FFF2-40B4-BE49-F238E27FC236}">
                <a16:creationId xmlns:a16="http://schemas.microsoft.com/office/drawing/2014/main" id="{D8CA3697-22C3-4344-95CF-EA225A17713C}"/>
              </a:ext>
            </a:extLst>
          </p:cNvPr>
          <p:cNvSpPr>
            <a:spLocks noGrp="1"/>
          </p:cNvSpPr>
          <p:nvPr>
            <p:ph sz="half" idx="1"/>
          </p:nvPr>
        </p:nvSpPr>
        <p:spPr>
          <a:xfrm>
            <a:off x="1066800" y="1524000"/>
            <a:ext cx="3657600" cy="4663440"/>
          </a:xfrm>
        </p:spPr>
        <p:txBody>
          <a:bodyPr>
            <a:normAutofit/>
          </a:bodyPr>
          <a:lstStyle/>
          <a:p>
            <a:r>
              <a:rPr lang="en-US" sz="2400" dirty="0"/>
              <a:t>Bank A/C = 200000</a:t>
            </a:r>
          </a:p>
          <a:p>
            <a:endParaRPr lang="en-US" sz="2400" dirty="0"/>
          </a:p>
          <a:p>
            <a:r>
              <a:rPr lang="en-US" sz="2400" dirty="0" err="1"/>
              <a:t>Demat</a:t>
            </a:r>
            <a:r>
              <a:rPr lang="en-US" sz="2400" dirty="0"/>
              <a:t> A/C = NIL</a:t>
            </a:r>
          </a:p>
        </p:txBody>
      </p:sp>
      <p:sp>
        <p:nvSpPr>
          <p:cNvPr id="4" name="Content Placeholder 3">
            <a:extLst>
              <a:ext uri="{FF2B5EF4-FFF2-40B4-BE49-F238E27FC236}">
                <a16:creationId xmlns:a16="http://schemas.microsoft.com/office/drawing/2014/main" id="{9F02C0B7-82FF-4859-928D-2C35E59355A9}"/>
              </a:ext>
            </a:extLst>
          </p:cNvPr>
          <p:cNvSpPr>
            <a:spLocks noGrp="1"/>
          </p:cNvSpPr>
          <p:nvPr>
            <p:ph sz="half" idx="2"/>
          </p:nvPr>
        </p:nvSpPr>
        <p:spPr>
          <a:xfrm>
            <a:off x="4876800" y="1524000"/>
            <a:ext cx="4056888" cy="4663440"/>
          </a:xfrm>
        </p:spPr>
        <p:txBody>
          <a:bodyPr>
            <a:normAutofit/>
          </a:bodyPr>
          <a:lstStyle/>
          <a:p>
            <a:r>
              <a:rPr lang="en-US" sz="2400" dirty="0"/>
              <a:t>Bank A/C = 100000*</a:t>
            </a:r>
          </a:p>
          <a:p>
            <a:endParaRPr lang="en-US" sz="2400" dirty="0"/>
          </a:p>
          <a:p>
            <a:r>
              <a:rPr lang="en-US" sz="2400" dirty="0" err="1"/>
              <a:t>Demat</a:t>
            </a:r>
            <a:r>
              <a:rPr lang="en-US" sz="2400" dirty="0"/>
              <a:t> A/C = 400 SBI#</a:t>
            </a:r>
          </a:p>
          <a:p>
            <a:endParaRPr lang="en-US" sz="2400" dirty="0"/>
          </a:p>
          <a:p>
            <a:endParaRPr lang="en-US" sz="2400" dirty="0"/>
          </a:p>
          <a:p>
            <a:endParaRPr lang="en-US" sz="2400" dirty="0"/>
          </a:p>
          <a:p>
            <a:endParaRPr lang="en-US" sz="2400" dirty="0"/>
          </a:p>
          <a:p>
            <a:pPr marL="82296" indent="0">
              <a:buNone/>
            </a:pPr>
            <a:r>
              <a:rPr lang="en-US" sz="1600" dirty="0"/>
              <a:t>Assuming Share worth rupees 100000</a:t>
            </a:r>
          </a:p>
          <a:p>
            <a:pPr marL="82296" indent="0">
              <a:buNone/>
            </a:pPr>
            <a:r>
              <a:rPr lang="en-US" sz="1600" dirty="0"/>
              <a:t># SBI @ 250 at the time of trade</a:t>
            </a:r>
          </a:p>
          <a:p>
            <a:endParaRPr lang="en-US" sz="1600" dirty="0"/>
          </a:p>
          <a:p>
            <a:endParaRPr lang="en-US" sz="2400" dirty="0"/>
          </a:p>
          <a:p>
            <a:endParaRPr lang="en-US" sz="2400" dirty="0"/>
          </a:p>
        </p:txBody>
      </p:sp>
      <p:sp>
        <p:nvSpPr>
          <p:cNvPr id="5" name="Title 1">
            <a:extLst>
              <a:ext uri="{FF2B5EF4-FFF2-40B4-BE49-F238E27FC236}">
                <a16:creationId xmlns:a16="http://schemas.microsoft.com/office/drawing/2014/main" id="{B9C60BE8-6434-4AB4-BF0E-575F81BFF8EB}"/>
              </a:ext>
            </a:extLst>
          </p:cNvPr>
          <p:cNvSpPr txBox="1">
            <a:spLocks/>
          </p:cNvSpPr>
          <p:nvPr/>
        </p:nvSpPr>
        <p:spPr>
          <a:xfrm>
            <a:off x="5334000" y="228600"/>
            <a:ext cx="3657600" cy="1143000"/>
          </a:xfrm>
          <a:prstGeom prst="rect">
            <a:avLst/>
          </a:prstGeom>
        </p:spPr>
        <p:txBody>
          <a:bodyPr anchor="ctr">
            <a:noAutofit/>
          </a:bodyPr>
          <a:lstStyle>
            <a:lvl1pPr algn="l" rtl="0" eaLnBrk="1" latinLnBrk="0" hangingPunct="1">
              <a:spcBef>
                <a:spcPct val="0"/>
              </a:spcBef>
              <a:buNone/>
              <a:defRPr sz="40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fontAlgn="auto">
              <a:spcAft>
                <a:spcPts val="0"/>
              </a:spcAft>
            </a:pPr>
            <a:r>
              <a:rPr lang="en-US" dirty="0"/>
              <a:t>After</a:t>
            </a:r>
          </a:p>
        </p:txBody>
      </p:sp>
    </p:spTree>
    <p:extLst>
      <p:ext uri="{BB962C8B-B14F-4D97-AF65-F5344CB8AC3E}">
        <p14:creationId xmlns:p14="http://schemas.microsoft.com/office/powerpoint/2010/main" val="252958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35" name="Picture 71" descr="MPj04395530000[1]"/>
          <p:cNvPicPr>
            <a:picLocks noChangeAspect="1" noChangeArrowheads="1"/>
          </p:cNvPicPr>
          <p:nvPr/>
        </p:nvPicPr>
        <p:blipFill>
          <a:blip r:embed="rId2"/>
          <a:srcRect/>
          <a:stretch>
            <a:fillRect/>
          </a:stretch>
        </p:blipFill>
        <p:spPr bwMode="auto">
          <a:xfrm>
            <a:off x="1371600" y="3733800"/>
            <a:ext cx="2974975" cy="2895600"/>
          </a:xfrm>
          <a:prstGeom prst="rect">
            <a:avLst/>
          </a:prstGeom>
          <a:noFill/>
          <a:ln w="9525">
            <a:noFill/>
            <a:miter lim="800000"/>
            <a:headEnd/>
            <a:tailEnd/>
          </a:ln>
        </p:spPr>
      </p:pic>
      <p:sp>
        <p:nvSpPr>
          <p:cNvPr id="62502" name="AutoShape 38"/>
          <p:cNvSpPr>
            <a:spLocks noChangeArrowheads="1"/>
          </p:cNvSpPr>
          <p:nvPr/>
        </p:nvSpPr>
        <p:spPr bwMode="auto">
          <a:xfrm>
            <a:off x="4876800" y="228600"/>
            <a:ext cx="4038600" cy="3048000"/>
          </a:xfrm>
          <a:prstGeom prst="cloudCallout">
            <a:avLst>
              <a:gd name="adj1" fmla="val -73074"/>
              <a:gd name="adj2" fmla="val 68750"/>
            </a:avLst>
          </a:prstGeom>
          <a:solidFill>
            <a:srgbClr val="FFFFCC"/>
          </a:solidFill>
          <a:ln w="9525">
            <a:solidFill>
              <a:schemeClr val="tx1"/>
            </a:solidFill>
            <a:round/>
            <a:headEnd/>
            <a:tailEnd/>
          </a:ln>
        </p:spPr>
        <p:txBody>
          <a:bodyPr anchorCtr="1"/>
          <a:lstStyle/>
          <a:p>
            <a:pPr algn="ctr"/>
            <a:r>
              <a:rPr lang="en-US" sz="2400" i="1" dirty="0">
                <a:solidFill>
                  <a:srgbClr val="660033"/>
                </a:solidFill>
              </a:rPr>
              <a:t>How do we know that a option price is undervalued or over valued!!!!!</a:t>
            </a:r>
          </a:p>
        </p:txBody>
      </p:sp>
    </p:spTree>
    <p:extLst>
      <p:ext uri="{BB962C8B-B14F-4D97-AF65-F5344CB8AC3E}">
        <p14:creationId xmlns:p14="http://schemas.microsoft.com/office/powerpoint/2010/main" val="208608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2535"/>
                                        </p:tgtEl>
                                        <p:attrNameLst>
                                          <p:attrName>style.visibility</p:attrName>
                                        </p:attrNameLst>
                                      </p:cBhvr>
                                      <p:to>
                                        <p:strVal val="visible"/>
                                      </p:to>
                                    </p:set>
                                    <p:anim calcmode="lin" valueType="num">
                                      <p:cBhvr>
                                        <p:cTn id="7" dur="500" fill="hold"/>
                                        <p:tgtEl>
                                          <p:spTgt spid="62535"/>
                                        </p:tgtEl>
                                        <p:attrNameLst>
                                          <p:attrName>ppt_w</p:attrName>
                                        </p:attrNameLst>
                                      </p:cBhvr>
                                      <p:tavLst>
                                        <p:tav tm="0">
                                          <p:val>
                                            <p:fltVal val="0"/>
                                          </p:val>
                                        </p:tav>
                                        <p:tav tm="100000">
                                          <p:val>
                                            <p:strVal val="#ppt_w"/>
                                          </p:val>
                                        </p:tav>
                                      </p:tavLst>
                                    </p:anim>
                                    <p:anim calcmode="lin" valueType="num">
                                      <p:cBhvr>
                                        <p:cTn id="8" dur="500" fill="hold"/>
                                        <p:tgtEl>
                                          <p:spTgt spid="62535"/>
                                        </p:tgtEl>
                                        <p:attrNameLst>
                                          <p:attrName>ppt_h</p:attrName>
                                        </p:attrNameLst>
                                      </p:cBhvr>
                                      <p:tavLst>
                                        <p:tav tm="0">
                                          <p:val>
                                            <p:fltVal val="0"/>
                                          </p:val>
                                        </p:tav>
                                        <p:tav tm="100000">
                                          <p:val>
                                            <p:strVal val="#ppt_h"/>
                                          </p:val>
                                        </p:tav>
                                      </p:tavLst>
                                    </p:anim>
                                    <p:animEffect transition="in" filter="fade">
                                      <p:cBhvr>
                                        <p:cTn id="9" dur="500"/>
                                        <p:tgtEl>
                                          <p:spTgt spid="62535"/>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62502"/>
                                        </p:tgtEl>
                                        <p:attrNameLst>
                                          <p:attrName>style.visibility</p:attrName>
                                        </p:attrNameLst>
                                      </p:cBhvr>
                                      <p:to>
                                        <p:strVal val="visible"/>
                                      </p:to>
                                    </p:set>
                                    <p:animEffect transition="in" filter="dissolve">
                                      <p:cBhvr>
                                        <p:cTn id="12" dur="500"/>
                                        <p:tgtEl>
                                          <p:spTgt spid="62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02"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381000" y="0"/>
            <a:ext cx="8763000" cy="6858000"/>
            <a:chOff x="1440" y="1152"/>
            <a:chExt cx="3792" cy="2880"/>
          </a:xfrm>
        </p:grpSpPr>
        <p:pic>
          <p:nvPicPr>
            <p:cNvPr id="91139" name="Picture 4" descr="j0301252"/>
            <p:cNvPicPr>
              <a:picLocks noChangeAspect="1" noChangeArrowheads="1"/>
            </p:cNvPicPr>
            <p:nvPr/>
          </p:nvPicPr>
          <p:blipFill>
            <a:blip r:embed="rId2"/>
            <a:srcRect/>
            <a:stretch>
              <a:fillRect/>
            </a:stretch>
          </p:blipFill>
          <p:spPr bwMode="auto">
            <a:xfrm>
              <a:off x="1440" y="1152"/>
              <a:ext cx="3792" cy="2880"/>
            </a:xfrm>
            <a:prstGeom prst="rect">
              <a:avLst/>
            </a:prstGeom>
            <a:noFill/>
            <a:ln w="9525">
              <a:noFill/>
              <a:miter lim="800000"/>
              <a:headEnd/>
              <a:tailEnd/>
            </a:ln>
          </p:spPr>
        </p:pic>
        <p:sp>
          <p:nvSpPr>
            <p:cNvPr id="415749" name="Text Box 5"/>
            <p:cNvSpPr txBox="1">
              <a:spLocks noChangeArrowheads="1"/>
            </p:cNvSpPr>
            <p:nvPr/>
          </p:nvSpPr>
          <p:spPr bwMode="auto">
            <a:xfrm>
              <a:off x="1824" y="1598"/>
              <a:ext cx="1056" cy="194"/>
            </a:xfrm>
            <a:prstGeom prst="rect">
              <a:avLst/>
            </a:prstGeom>
            <a:noFill/>
            <a:ln w="9525">
              <a:noFill/>
              <a:miter lim="800000"/>
              <a:headEnd/>
              <a:tailEnd/>
            </a:ln>
            <a:effectLst/>
          </p:spPr>
          <p:txBody>
            <a:bodyPr>
              <a:spAutoFit/>
            </a:bodyPr>
            <a:lstStyle/>
            <a:p>
              <a:pPr>
                <a:spcBef>
                  <a:spcPct val="50000"/>
                </a:spcBef>
                <a:defRPr/>
              </a:pPr>
              <a:r>
                <a:rPr lang="en-US" sz="2400" dirty="0"/>
                <a:t>DERIVATIVES</a:t>
              </a:r>
              <a:endParaRPr lang="en-US" sz="2400" b="1" dirty="0">
                <a:solidFill>
                  <a:schemeClr val="bg2"/>
                </a:solidFill>
                <a:effectLst>
                  <a:outerShdw blurRad="38100" dist="38100" dir="2700000" algn="tl">
                    <a:srgbClr val="C0C0C0"/>
                  </a:outerShdw>
                </a:effectLst>
              </a:endParaRPr>
            </a:p>
          </p:txBody>
        </p:sp>
      </p:grpSp>
    </p:spTree>
    <p:extLst>
      <p:ext uri="{BB962C8B-B14F-4D97-AF65-F5344CB8AC3E}">
        <p14:creationId xmlns:p14="http://schemas.microsoft.com/office/powerpoint/2010/main" val="383078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a student…</a:t>
            </a:r>
          </a:p>
        </p:txBody>
      </p:sp>
      <p:pic>
        <p:nvPicPr>
          <p:cNvPr id="158722" name="Picture 2"/>
          <p:cNvPicPr>
            <a:picLocks noChangeAspect="1" noChangeArrowheads="1"/>
          </p:cNvPicPr>
          <p:nvPr/>
        </p:nvPicPr>
        <p:blipFill>
          <a:blip r:embed="rId2"/>
          <a:srcRect/>
          <a:stretch>
            <a:fillRect/>
          </a:stretch>
        </p:blipFill>
        <p:spPr bwMode="auto">
          <a:xfrm>
            <a:off x="685800" y="1676400"/>
            <a:ext cx="2819400" cy="25908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603864" y="4724400"/>
            <a:ext cx="6114174" cy="584775"/>
          </a:xfrm>
          <a:prstGeom prst="rect">
            <a:avLst/>
          </a:prstGeom>
          <a:solidFill>
            <a:schemeClr val="tx2">
              <a:lumMod val="20000"/>
              <a:lumOff val="80000"/>
            </a:schemeClr>
          </a:solidFill>
          <a:ln>
            <a:solidFill>
              <a:schemeClr val="accent1">
                <a:lumMod val="50000"/>
              </a:schemeClr>
            </a:solidFill>
          </a:ln>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i="1" cap="none" spc="0" dirty="0">
                <a:ln w="11430"/>
                <a:solidFill>
                  <a:srgbClr val="FF0000"/>
                </a:solidFill>
                <a:effectLst>
                  <a:outerShdw blurRad="38100" dist="38100" dir="2700000" algn="tl">
                    <a:srgbClr val="000000">
                      <a:alpha val="43137"/>
                    </a:srgbClr>
                  </a:outerShdw>
                </a:effectLst>
                <a:latin typeface="Comic Sans MS" pitchFamily="66" charset="0"/>
              </a:rPr>
              <a:t>What is </a:t>
            </a:r>
            <a:r>
              <a:rPr lang="en-US" sz="3200" dirty="0">
                <a:solidFill>
                  <a:srgbClr val="FF0000"/>
                </a:solidFill>
                <a:effectLst>
                  <a:outerShdw blurRad="38100" dist="38100" dir="2700000" algn="tl">
                    <a:srgbClr val="000000">
                      <a:alpha val="43137"/>
                    </a:srgbClr>
                  </a:outerShdw>
                </a:effectLst>
                <a:latin typeface="Comic Sans MS" pitchFamily="66" charset="0"/>
              </a:rPr>
              <a:t>DERIVATIVES</a:t>
            </a:r>
            <a:r>
              <a:rPr lang="en-US" sz="3200" b="1" i="1" dirty="0">
                <a:ln w="11430"/>
                <a:solidFill>
                  <a:srgbClr val="FF0000"/>
                </a:solidFill>
                <a:effectLst>
                  <a:outerShdw blurRad="38100" dist="38100" dir="2700000" algn="tl">
                    <a:srgbClr val="000000">
                      <a:alpha val="43137"/>
                    </a:srgbClr>
                  </a:outerShdw>
                </a:effectLst>
                <a:latin typeface="Comic Sans MS" pitchFamily="66" charset="0"/>
              </a:rPr>
              <a:t> sir!!!!</a:t>
            </a:r>
          </a:p>
        </p:txBody>
      </p:sp>
      <p:pic>
        <p:nvPicPr>
          <p:cNvPr id="1026" name="Picture 2" descr="https://fbcdn-sphotos-e-a.akamaihd.net/hphotos-ak-xpa1/t1.0-9/10489618_746049972103218_229183208117795931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1524000"/>
            <a:ext cx="330517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856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rPr>
              <a:t>DERIVATIVES</a:t>
            </a:r>
            <a:endParaRPr lang="en-US" dirty="0"/>
          </a:p>
        </p:txBody>
      </p:sp>
      <p:sp>
        <p:nvSpPr>
          <p:cNvPr id="461827" name="Rectangle 3"/>
          <p:cNvSpPr>
            <a:spLocks noGrp="1" noChangeArrowheads="1"/>
          </p:cNvSpPr>
          <p:nvPr>
            <p:ph type="body" idx="1"/>
          </p:nvPr>
        </p:nvSpPr>
        <p:spPr/>
        <p:txBody>
          <a:bodyPr/>
          <a:lstStyle/>
          <a:p>
            <a:pPr algn="just"/>
            <a:r>
              <a:rPr lang="en-US" sz="2800" dirty="0">
                <a:effectLst/>
                <a:latin typeface="Times New Roman" pitchFamily="18" charset="0"/>
                <a:cs typeface="Times New Roman" pitchFamily="18" charset="0"/>
              </a:rPr>
              <a:t>In the Indian context the Securities Contracts (Regulation) Act, 1956 (SC(R)A) defines "derivative" to include-</a:t>
            </a:r>
          </a:p>
          <a:p>
            <a:pPr lvl="2" algn="just"/>
            <a:r>
              <a:rPr lang="en-US" dirty="0">
                <a:latin typeface="Times New Roman" pitchFamily="18" charset="0"/>
                <a:cs typeface="Times New Roman" pitchFamily="18" charset="0"/>
              </a:rPr>
              <a:t>A security derived from a debt instrument, share, loan whether secured or unsecured, risk instrument or contract for differences or any other form of security.</a:t>
            </a:r>
          </a:p>
          <a:p>
            <a:pPr lvl="2" algn="just"/>
            <a:r>
              <a:rPr lang="en-US" dirty="0">
                <a:latin typeface="Times New Roman" pitchFamily="18" charset="0"/>
                <a:cs typeface="Times New Roman" pitchFamily="18" charset="0"/>
              </a:rPr>
              <a:t>A contract which derives its value from the prices, or index of prices, of underlying securities.</a:t>
            </a:r>
          </a:p>
          <a:p>
            <a:pPr algn="just"/>
            <a:r>
              <a:rPr lang="en-US" sz="2800" dirty="0">
                <a:effectLst/>
                <a:latin typeface="Times New Roman" pitchFamily="18" charset="0"/>
                <a:cs typeface="Times New Roman" pitchFamily="18" charset="0"/>
              </a:rPr>
              <a:t>Derivatives are securities under the SC(R)A and hence the trading of derivatives is governed by the regulatory framework under the SC(R)A.</a:t>
            </a:r>
            <a:br>
              <a:rPr lang="en-US" sz="2800" dirty="0">
                <a:effectLst/>
                <a:latin typeface="Times New Roman" pitchFamily="18" charset="0"/>
                <a:cs typeface="Times New Roman" pitchFamily="18" charset="0"/>
              </a:rPr>
            </a:br>
            <a:endParaRPr lang="en-US" u="sng" dirty="0">
              <a:solidFill>
                <a:srgbClr val="009900"/>
              </a:solidFill>
              <a:latin typeface="Times New Roman" pitchFamily="18" charset="0"/>
              <a:cs typeface="Times New Roman" pitchFamily="18" charset="0"/>
            </a:endParaRPr>
          </a:p>
        </p:txBody>
      </p:sp>
    </p:spTree>
    <p:extLst>
      <p:ext uri="{BB962C8B-B14F-4D97-AF65-F5344CB8AC3E}">
        <p14:creationId xmlns:p14="http://schemas.microsoft.com/office/powerpoint/2010/main" val="102206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lvl="1"/>
            <a:r>
              <a:rPr lang="en-US" sz="4400" dirty="0">
                <a:effectLst/>
              </a:rPr>
              <a:t>DERIVATIVE PRODUCTS</a:t>
            </a:r>
          </a:p>
        </p:txBody>
      </p:sp>
      <p:sp>
        <p:nvSpPr>
          <p:cNvPr id="462851" name="Rectangle 3"/>
          <p:cNvSpPr>
            <a:spLocks noGrp="1" noChangeArrowheads="1"/>
          </p:cNvSpPr>
          <p:nvPr>
            <p:ph type="body" idx="1"/>
          </p:nvPr>
        </p:nvSpPr>
        <p:spPr>
          <a:xfrm>
            <a:off x="5105400" y="1295400"/>
            <a:ext cx="3886200" cy="5562600"/>
          </a:xfrm>
        </p:spPr>
        <p:txBody>
          <a:bodyPr/>
          <a:lstStyle/>
          <a:p>
            <a:pPr algn="just">
              <a:lnSpc>
                <a:spcPct val="150000"/>
              </a:lnSpc>
            </a:pPr>
            <a:r>
              <a:rPr lang="en-US" sz="2400" dirty="0">
                <a:solidFill>
                  <a:srgbClr val="CC3300"/>
                </a:solidFill>
                <a:effectLst/>
                <a:latin typeface="Times New Roman" pitchFamily="18" charset="0"/>
                <a:cs typeface="Times New Roman" pitchFamily="18" charset="0"/>
              </a:rPr>
              <a:t>Forwards:</a:t>
            </a:r>
            <a:r>
              <a:rPr lang="en-US" sz="2400" dirty="0">
                <a:effectLst/>
                <a:latin typeface="Times New Roman" pitchFamily="18" charset="0"/>
                <a:cs typeface="Times New Roman" pitchFamily="18" charset="0"/>
              </a:rPr>
              <a:t> </a:t>
            </a:r>
          </a:p>
          <a:p>
            <a:pPr marL="0" indent="0" algn="just">
              <a:lnSpc>
                <a:spcPct val="150000"/>
              </a:lnSpc>
              <a:buNone/>
            </a:pPr>
            <a:r>
              <a:rPr lang="en-US" sz="2400" dirty="0">
                <a:effectLst/>
                <a:latin typeface="Times New Roman" pitchFamily="18" charset="0"/>
                <a:cs typeface="Times New Roman" pitchFamily="18" charset="0"/>
              </a:rPr>
              <a:t>A forward contract is a </a:t>
            </a:r>
            <a:r>
              <a:rPr lang="en-US" sz="4800" b="1" dirty="0">
                <a:effectLst/>
                <a:latin typeface="Times New Roman" pitchFamily="18" charset="0"/>
                <a:cs typeface="Times New Roman" pitchFamily="18" charset="0"/>
              </a:rPr>
              <a:t>customized</a:t>
            </a:r>
            <a:r>
              <a:rPr lang="en-US" sz="2400" dirty="0">
                <a:effectLst/>
                <a:latin typeface="Times New Roman" pitchFamily="18" charset="0"/>
                <a:cs typeface="Times New Roman" pitchFamily="18" charset="0"/>
              </a:rPr>
              <a:t> contract between two entities, where settlement takes place on a specific date in the future at today's pre agreed price.</a:t>
            </a:r>
          </a:p>
        </p:txBody>
      </p:sp>
      <p:pic>
        <p:nvPicPr>
          <p:cNvPr id="6146" name="Picture 2" descr="http://www.seqlegal.com/sites/default/files/handshak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1"/>
            <a:ext cx="40386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166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lvl="1"/>
            <a:r>
              <a:rPr lang="en-US" sz="4400" dirty="0">
                <a:effectLst/>
              </a:rPr>
              <a:t>DERIVATIVE PRODUCTS</a:t>
            </a:r>
          </a:p>
        </p:txBody>
      </p:sp>
      <p:sp>
        <p:nvSpPr>
          <p:cNvPr id="462851" name="Rectangle 3"/>
          <p:cNvSpPr>
            <a:spLocks noGrp="1" noChangeArrowheads="1"/>
          </p:cNvSpPr>
          <p:nvPr>
            <p:ph type="body" idx="1"/>
          </p:nvPr>
        </p:nvSpPr>
        <p:spPr>
          <a:xfrm>
            <a:off x="5105400" y="1295400"/>
            <a:ext cx="3886200" cy="5562600"/>
          </a:xfrm>
        </p:spPr>
        <p:txBody>
          <a:bodyPr/>
          <a:lstStyle/>
          <a:p>
            <a:pPr algn="just">
              <a:lnSpc>
                <a:spcPct val="150000"/>
              </a:lnSpc>
            </a:pPr>
            <a:r>
              <a:rPr lang="en-US" sz="2400" dirty="0">
                <a:solidFill>
                  <a:srgbClr val="CC3300"/>
                </a:solidFill>
                <a:effectLst/>
                <a:latin typeface="Times New Roman" pitchFamily="18" charset="0"/>
                <a:cs typeface="Times New Roman" pitchFamily="18" charset="0"/>
              </a:rPr>
              <a:t>Meet Mr. X. </a:t>
            </a:r>
            <a:r>
              <a:rPr lang="en-US" sz="2400" dirty="0">
                <a:latin typeface="Times New Roman" pitchFamily="18" charset="0"/>
                <a:cs typeface="Times New Roman" pitchFamily="18" charset="0"/>
              </a:rPr>
              <a:t> Currently he exports 100 tones of wheat to the USA and he will receive 100000$ in the month of Aug.</a:t>
            </a:r>
            <a:endParaRPr lang="en-US" sz="2400" dirty="0">
              <a:solidFill>
                <a:srgbClr val="CC3300"/>
              </a:solidFill>
              <a:effectLst/>
              <a:latin typeface="Times New Roman" pitchFamily="18" charset="0"/>
              <a:cs typeface="Times New Roman" pitchFamily="18" charset="0"/>
            </a:endParaRPr>
          </a:p>
        </p:txBody>
      </p:sp>
      <p:pic>
        <p:nvPicPr>
          <p:cNvPr id="6146" name="Picture 2" descr="http://www.seqlegal.com/sites/default/files/handshak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1"/>
            <a:ext cx="40386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09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1424565"/>
            <a:ext cx="5334000" cy="5257800"/>
          </a:xfrm>
        </p:spPr>
        <p:txBody>
          <a:bodyPr/>
          <a:lstStyle/>
          <a:p>
            <a:r>
              <a:rPr lang="en-US" sz="4800" dirty="0">
                <a:latin typeface="Times New Roman" panose="02020603050405020304" pitchFamily="18" charset="0"/>
                <a:cs typeface="Times New Roman" panose="02020603050405020304" pitchFamily="18" charset="0"/>
              </a:rPr>
              <a:t>Current USDINR rate is 80 per $ </a:t>
            </a:r>
          </a:p>
        </p:txBody>
      </p:sp>
      <p:pic>
        <p:nvPicPr>
          <p:cNvPr id="7170" name="Picture 2" descr="http://previews.123rf.com/images/amasterpics123/amasterpics1231207/amasterpics123120700002/14308089-3d-man-showing-thumbs-up-with-gold-dollar-sign-on-white-background-Stock-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424565"/>
            <a:ext cx="3273425" cy="52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72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3800" y="1424565"/>
            <a:ext cx="5334000" cy="5257800"/>
          </a:xfrm>
        </p:spPr>
        <p:txBody>
          <a:bodyPr/>
          <a:lstStyle/>
          <a:p>
            <a:pPr algn="just"/>
            <a:r>
              <a:rPr lang="en-US" sz="4000" dirty="0">
                <a:latin typeface="Times New Roman" panose="02020603050405020304" pitchFamily="18" charset="0"/>
                <a:cs typeface="Times New Roman" panose="02020603050405020304" pitchFamily="18" charset="0"/>
              </a:rPr>
              <a:t>But Que. is what will be the rate of USDINR in the month of Aug??????????</a:t>
            </a:r>
          </a:p>
        </p:txBody>
      </p:sp>
      <p:pic>
        <p:nvPicPr>
          <p:cNvPr id="9218" name="Picture 2" descr="https://pixabay.com/static/uploads/photo/2015/11/03/08/56/question-mark-1019820_960_7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3719512" cy="523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471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228600"/>
            <a:ext cx="5334000" cy="3299835"/>
          </a:xfrm>
        </p:spPr>
        <p:txBody>
          <a:bodyPr/>
          <a:lstStyle/>
          <a:p>
            <a:r>
              <a:rPr lang="en-US" sz="4000" dirty="0">
                <a:latin typeface="Times New Roman" panose="02020603050405020304" pitchFamily="18" charset="0"/>
                <a:cs typeface="Times New Roman" panose="02020603050405020304" pitchFamily="18" charset="0"/>
              </a:rPr>
              <a:t>Now Mr. X. will go to bank and enter into a contract which is called a forwards contract.</a:t>
            </a:r>
          </a:p>
        </p:txBody>
      </p:sp>
      <p:pic>
        <p:nvPicPr>
          <p:cNvPr id="10242" name="Picture 2" descr="http://www.dqindia.com/wp-content/uploads/2015/10/Bank-Nationalization-Hind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762374"/>
            <a:ext cx="2895600" cy="26384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images.clipartpanda.com/walk-clipart-nTEjqRG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599" y="4117975"/>
            <a:ext cx="2155825" cy="220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068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 details</a:t>
            </a:r>
          </a:p>
        </p:txBody>
      </p:sp>
      <p:sp>
        <p:nvSpPr>
          <p:cNvPr id="3" name="Content Placeholder 2"/>
          <p:cNvSpPr>
            <a:spLocks noGrp="1"/>
          </p:cNvSpPr>
          <p:nvPr>
            <p:ph idx="1"/>
          </p:nvPr>
        </p:nvSpPr>
        <p:spPr/>
        <p:txBody>
          <a:bodyPr/>
          <a:lstStyle/>
          <a:p>
            <a:pPr algn="just">
              <a:lnSpc>
                <a:spcPct val="150000"/>
              </a:lnSpc>
            </a:pPr>
            <a:r>
              <a:rPr lang="en-US" dirty="0">
                <a:solidFill>
                  <a:srgbClr val="CC3300"/>
                </a:solidFill>
                <a:latin typeface="Times New Roman" pitchFamily="18" charset="0"/>
                <a:cs typeface="Times New Roman" pitchFamily="18" charset="0"/>
              </a:rPr>
              <a:t>Forwards:</a:t>
            </a:r>
            <a:r>
              <a:rPr lang="en-US" dirty="0">
                <a:latin typeface="Times New Roman" pitchFamily="18" charset="0"/>
                <a:cs typeface="Times New Roman" pitchFamily="18" charset="0"/>
              </a:rPr>
              <a:t> </a:t>
            </a:r>
          </a:p>
          <a:p>
            <a:pPr marL="0" indent="0" algn="just">
              <a:lnSpc>
                <a:spcPct val="150000"/>
              </a:lnSpc>
              <a:buNone/>
            </a:pPr>
            <a:r>
              <a:rPr lang="en-US" dirty="0">
                <a:latin typeface="Times New Roman" pitchFamily="18" charset="0"/>
                <a:cs typeface="Times New Roman" pitchFamily="18" charset="0"/>
              </a:rPr>
              <a:t>A contract between Mr. X and Bank, where settlement takes place on Aug at today's pre agreed price that may be 82 per $, Quantity is 1 Lakh $, place of delivery will be Mumbai.</a:t>
            </a:r>
          </a:p>
          <a:p>
            <a:endParaRPr lang="en-US" dirty="0"/>
          </a:p>
        </p:txBody>
      </p:sp>
    </p:spTree>
    <p:extLst>
      <p:ext uri="{BB962C8B-B14F-4D97-AF65-F5344CB8AC3E}">
        <p14:creationId xmlns:p14="http://schemas.microsoft.com/office/powerpoint/2010/main" val="1577722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 details</a:t>
            </a:r>
          </a:p>
        </p:txBody>
      </p:sp>
      <p:sp>
        <p:nvSpPr>
          <p:cNvPr id="3" name="Content Placeholder 2"/>
          <p:cNvSpPr>
            <a:spLocks noGrp="1"/>
          </p:cNvSpPr>
          <p:nvPr>
            <p:ph idx="1"/>
          </p:nvPr>
        </p:nvSpPr>
        <p:spPr/>
        <p:txBody>
          <a:bodyPr/>
          <a:lstStyle/>
          <a:p>
            <a:pPr algn="just">
              <a:lnSpc>
                <a:spcPct val="150000"/>
              </a:lnSpc>
            </a:pPr>
            <a:r>
              <a:rPr lang="en-US" dirty="0">
                <a:solidFill>
                  <a:srgbClr val="CC3300"/>
                </a:solidFill>
                <a:latin typeface="Times New Roman" pitchFamily="18" charset="0"/>
                <a:cs typeface="Times New Roman" pitchFamily="18" charset="0"/>
              </a:rPr>
              <a:t>Forwards:</a:t>
            </a:r>
            <a:r>
              <a:rPr lang="en-US" dirty="0">
                <a:latin typeface="Times New Roman" pitchFamily="18" charset="0"/>
                <a:cs typeface="Times New Roman" pitchFamily="18" charset="0"/>
              </a:rPr>
              <a:t> can be for commodity, stock, interest rate, etc.</a:t>
            </a:r>
          </a:p>
          <a:p>
            <a:pPr algn="just">
              <a:lnSpc>
                <a:spcPct val="150000"/>
              </a:lnSpc>
            </a:pPr>
            <a:r>
              <a:rPr lang="en-US" dirty="0">
                <a:latin typeface="Times New Roman" pitchFamily="18" charset="0"/>
                <a:cs typeface="Times New Roman" pitchFamily="18" charset="0"/>
              </a:rPr>
              <a:t>Such as</a:t>
            </a:r>
          </a:p>
          <a:p>
            <a:pPr marL="0" indent="0" algn="just">
              <a:lnSpc>
                <a:spcPct val="150000"/>
              </a:lnSpc>
              <a:buNone/>
            </a:pPr>
            <a:r>
              <a:rPr lang="en-US" dirty="0">
                <a:latin typeface="Times New Roman" pitchFamily="18" charset="0"/>
                <a:cs typeface="Times New Roman" pitchFamily="18" charset="0"/>
              </a:rPr>
              <a:t>A contract between Mr. X and Mr. Y, where settlement takes place on a Aug at today’s pre agreed price 28500 per 10 gram of gold, Quantity is 1 kg, the currency will be Rupee, place of delivery will be Say, Mumbai. etc.</a:t>
            </a:r>
          </a:p>
          <a:p>
            <a:endParaRPr lang="en-US" dirty="0"/>
          </a:p>
        </p:txBody>
      </p:sp>
    </p:spTree>
    <p:extLst>
      <p:ext uri="{BB962C8B-B14F-4D97-AF65-F5344CB8AC3E}">
        <p14:creationId xmlns:p14="http://schemas.microsoft.com/office/powerpoint/2010/main" val="193999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Oval 3"/>
          <p:cNvSpPr>
            <a:spLocks noChangeArrowheads="1"/>
          </p:cNvSpPr>
          <p:nvPr/>
        </p:nvSpPr>
        <p:spPr bwMode="auto">
          <a:xfrm>
            <a:off x="1447800" y="304800"/>
            <a:ext cx="4953000" cy="2286000"/>
          </a:xfrm>
          <a:prstGeom prst="ellipse">
            <a:avLst/>
          </a:prstGeom>
          <a:solidFill>
            <a:srgbClr val="FFFFCC"/>
          </a:solidFill>
          <a:ln w="9525">
            <a:solidFill>
              <a:schemeClr val="tx1"/>
            </a:solidFill>
            <a:round/>
            <a:headEnd/>
            <a:tailEnd/>
          </a:ln>
        </p:spPr>
        <p:txBody>
          <a:bodyPr anchor="ctr"/>
          <a:lstStyle/>
          <a:p>
            <a:pPr algn="ctr"/>
            <a:r>
              <a:rPr lang="en-US" sz="2800" i="1" dirty="0">
                <a:solidFill>
                  <a:srgbClr val="003300"/>
                </a:solidFill>
                <a:latin typeface="Century Schoolbook" pitchFamily="18" charset="0"/>
              </a:rPr>
              <a:t>Which model of option pricing is better binominal or BSM</a:t>
            </a:r>
          </a:p>
        </p:txBody>
      </p:sp>
      <p:pic>
        <p:nvPicPr>
          <p:cNvPr id="38915" name="Picture 4"/>
          <p:cNvPicPr>
            <a:picLocks noChangeAspect="1" noChangeArrowheads="1"/>
          </p:cNvPicPr>
          <p:nvPr/>
        </p:nvPicPr>
        <p:blipFill>
          <a:blip r:embed="rId2"/>
          <a:srcRect/>
          <a:stretch>
            <a:fillRect/>
          </a:stretch>
        </p:blipFill>
        <p:spPr bwMode="auto">
          <a:xfrm rot="386324">
            <a:off x="6019800" y="3460750"/>
            <a:ext cx="2740025" cy="2819400"/>
          </a:xfrm>
          <a:prstGeom prst="rect">
            <a:avLst/>
          </a:prstGeom>
          <a:noFill/>
          <a:ln w="9525">
            <a:noFill/>
            <a:miter lim="800000"/>
            <a:headEnd/>
            <a:tailEnd/>
          </a:ln>
        </p:spPr>
      </p:pic>
    </p:spTree>
    <p:extLst>
      <p:ext uri="{BB962C8B-B14F-4D97-AF65-F5344CB8AC3E}">
        <p14:creationId xmlns:p14="http://schemas.microsoft.com/office/powerpoint/2010/main" val="144823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6563"/>
                                        </p:tgtEl>
                                        <p:attrNameLst>
                                          <p:attrName>style.visibility</p:attrName>
                                        </p:attrNameLst>
                                      </p:cBhvr>
                                      <p:to>
                                        <p:strVal val="visible"/>
                                      </p:to>
                                    </p:set>
                                    <p:anim calcmode="lin" valueType="num">
                                      <p:cBhvr additive="base">
                                        <p:cTn id="7" dur="500" fill="hold"/>
                                        <p:tgtEl>
                                          <p:spTgt spid="66563"/>
                                        </p:tgtEl>
                                        <p:attrNameLst>
                                          <p:attrName>ppt_x</p:attrName>
                                        </p:attrNameLst>
                                      </p:cBhvr>
                                      <p:tavLst>
                                        <p:tav tm="0">
                                          <p:val>
                                            <p:strVal val="0-#ppt_w/2"/>
                                          </p:val>
                                        </p:tav>
                                        <p:tav tm="100000">
                                          <p:val>
                                            <p:strVal val="#ppt_x"/>
                                          </p:val>
                                        </p:tav>
                                      </p:tavLst>
                                    </p:anim>
                                    <p:anim calcmode="lin" valueType="num">
                                      <p:cBhvr additive="base">
                                        <p:cTn id="8" dur="500" fill="hold"/>
                                        <p:tgtEl>
                                          <p:spTgt spid="66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lstStyle/>
          <a:p>
            <a:r>
              <a:rPr lang="en-US" dirty="0"/>
              <a:t>Where,</a:t>
            </a:r>
          </a:p>
          <a:p>
            <a:pPr lvl="1"/>
            <a:r>
              <a:rPr lang="en-US" dirty="0"/>
              <a:t>Time of Delivery -----You decide</a:t>
            </a:r>
          </a:p>
          <a:p>
            <a:pPr lvl="1"/>
            <a:r>
              <a:rPr lang="en-US" dirty="0"/>
              <a:t>Place of delivery -----You decide</a:t>
            </a:r>
          </a:p>
          <a:p>
            <a:pPr lvl="1"/>
            <a:r>
              <a:rPr lang="en-US" dirty="0"/>
              <a:t>Quantity 	    -----You decide</a:t>
            </a:r>
          </a:p>
          <a:p>
            <a:pPr lvl="1"/>
            <a:r>
              <a:rPr lang="en-US" dirty="0"/>
              <a:t>Quality  	    -----You decide</a:t>
            </a:r>
          </a:p>
          <a:p>
            <a:pPr lvl="1"/>
            <a:r>
              <a:rPr lang="en-US" dirty="0"/>
              <a:t>Currency 	    -----You decide</a:t>
            </a:r>
          </a:p>
          <a:p>
            <a:endParaRPr lang="en-US" dirty="0"/>
          </a:p>
        </p:txBody>
      </p:sp>
    </p:spTree>
    <p:extLst>
      <p:ext uri="{BB962C8B-B14F-4D97-AF65-F5344CB8AC3E}">
        <p14:creationId xmlns:p14="http://schemas.microsoft.com/office/powerpoint/2010/main" val="417636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encrypted-tbn3.gstatic.com/images?q=tbn:ANd9GcQjos-Mx4flMGHW3l7wsu9wi4NYinxCgpLYZsFoYWQPjhtZXOKmwzAsIKR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9" y="2428873"/>
            <a:ext cx="4419601" cy="205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86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lvl="1"/>
            <a:r>
              <a:rPr lang="en-US" sz="4400" dirty="0">
                <a:effectLst/>
              </a:rPr>
              <a:t>DERIVATIVE PRODUCTS</a:t>
            </a:r>
          </a:p>
        </p:txBody>
      </p:sp>
      <p:sp>
        <p:nvSpPr>
          <p:cNvPr id="462851" name="Rectangle 3"/>
          <p:cNvSpPr>
            <a:spLocks noGrp="1" noChangeArrowheads="1"/>
          </p:cNvSpPr>
          <p:nvPr>
            <p:ph type="body" idx="1"/>
          </p:nvPr>
        </p:nvSpPr>
        <p:spPr>
          <a:xfrm>
            <a:off x="5181600" y="1447800"/>
            <a:ext cx="3810000" cy="5257800"/>
          </a:xfrm>
        </p:spPr>
        <p:txBody>
          <a:bodyPr/>
          <a:lstStyle/>
          <a:p>
            <a:pPr algn="just">
              <a:lnSpc>
                <a:spcPct val="150000"/>
              </a:lnSpc>
            </a:pPr>
            <a:r>
              <a:rPr lang="en-US" sz="2400" dirty="0">
                <a:solidFill>
                  <a:srgbClr val="CC3300"/>
                </a:solidFill>
                <a:effectLst/>
                <a:latin typeface="Times New Roman" pitchFamily="18" charset="0"/>
                <a:cs typeface="Times New Roman" pitchFamily="18" charset="0"/>
              </a:rPr>
              <a:t>Futures</a:t>
            </a:r>
            <a:r>
              <a:rPr lang="en-US" sz="2400" dirty="0">
                <a:effectLst/>
                <a:latin typeface="Times New Roman" pitchFamily="18" charset="0"/>
                <a:cs typeface="Times New Roman" pitchFamily="18" charset="0"/>
              </a:rPr>
              <a:t>: </a:t>
            </a:r>
          </a:p>
          <a:p>
            <a:pPr marL="0" indent="0" algn="just">
              <a:lnSpc>
                <a:spcPct val="150000"/>
              </a:lnSpc>
              <a:buNone/>
            </a:pPr>
            <a:r>
              <a:rPr lang="en-US" sz="2400" dirty="0">
                <a:effectLst/>
                <a:latin typeface="Times New Roman" pitchFamily="18" charset="0"/>
                <a:cs typeface="Times New Roman" pitchFamily="18" charset="0"/>
              </a:rPr>
              <a:t>A futures contract is a standardized contract between two parties to buy or sell an asset at a certain time in the future at a certain price. </a:t>
            </a:r>
          </a:p>
          <a:p>
            <a:pPr marL="0" indent="0" algn="just">
              <a:lnSpc>
                <a:spcPct val="150000"/>
              </a:lnSpc>
              <a:buNone/>
            </a:pPr>
            <a:endParaRPr lang="en-US" sz="2400" dirty="0">
              <a:effectLst/>
              <a:latin typeface="Times New Roman" pitchFamily="18" charset="0"/>
              <a:cs typeface="Times New Roman" pitchFamily="18" charset="0"/>
            </a:endParaRPr>
          </a:p>
        </p:txBody>
      </p:sp>
      <p:pic>
        <p:nvPicPr>
          <p:cNvPr id="7170" name="Picture 2" descr="http://mountsbay.org/wp-content/uploads/2015/01/futurep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953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316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lstStyle/>
          <a:p>
            <a:r>
              <a:rPr lang="en-US" dirty="0"/>
              <a:t>Stock exchange,</a:t>
            </a:r>
          </a:p>
          <a:p>
            <a:r>
              <a:rPr lang="en-US" dirty="0"/>
              <a:t>Where,</a:t>
            </a:r>
          </a:p>
          <a:p>
            <a:pPr lvl="1"/>
            <a:r>
              <a:rPr lang="en-US" dirty="0"/>
              <a:t>Time of Delivery is Fixed</a:t>
            </a:r>
          </a:p>
          <a:p>
            <a:pPr lvl="1"/>
            <a:r>
              <a:rPr lang="en-US" dirty="0"/>
              <a:t>Place of delivery is Fixed,</a:t>
            </a:r>
          </a:p>
          <a:p>
            <a:pPr lvl="1"/>
            <a:r>
              <a:rPr lang="en-US" dirty="0"/>
              <a:t>Quantity per lot is Fixed,</a:t>
            </a:r>
          </a:p>
          <a:p>
            <a:pPr lvl="1"/>
            <a:r>
              <a:rPr lang="en-US" dirty="0"/>
              <a:t>Quality is Fixed,</a:t>
            </a:r>
          </a:p>
          <a:p>
            <a:pPr lvl="1"/>
            <a:r>
              <a:rPr lang="en-US" dirty="0"/>
              <a:t>Currency is Fixed,</a:t>
            </a:r>
          </a:p>
          <a:p>
            <a:pPr lvl="1"/>
            <a:r>
              <a:rPr lang="en-US" dirty="0"/>
              <a:t>Price is driven by Demand and Supply.</a:t>
            </a:r>
          </a:p>
          <a:p>
            <a:endParaRPr lang="en-US" dirty="0"/>
          </a:p>
        </p:txBody>
      </p:sp>
    </p:spTree>
    <p:extLst>
      <p:ext uri="{BB962C8B-B14F-4D97-AF65-F5344CB8AC3E}">
        <p14:creationId xmlns:p14="http://schemas.microsoft.com/office/powerpoint/2010/main" val="406461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america.pink/images/2/8/0/6/7/7/3/en/2-macdonal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7526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95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pPr>
              <a:defRPr/>
            </a:pPr>
            <a:r>
              <a:rPr lang="en-US" sz="4000" dirty="0">
                <a:effectLst/>
              </a:rPr>
              <a:t>DERIVATIVE PRODUCTS </a:t>
            </a:r>
            <a:r>
              <a:rPr lang="en-US" sz="2200" b="0" dirty="0">
                <a:solidFill>
                  <a:srgbClr val="FF3300"/>
                </a:solidFill>
              </a:rPr>
              <a:t>(continued…)</a:t>
            </a:r>
          </a:p>
        </p:txBody>
      </p:sp>
      <p:sp>
        <p:nvSpPr>
          <p:cNvPr id="464899" name="Rectangle 3"/>
          <p:cNvSpPr>
            <a:spLocks noGrp="1" noChangeArrowheads="1"/>
          </p:cNvSpPr>
          <p:nvPr>
            <p:ph type="body" idx="1"/>
          </p:nvPr>
        </p:nvSpPr>
        <p:spPr>
          <a:xfrm>
            <a:off x="3962400" y="1447800"/>
            <a:ext cx="5029200" cy="5410200"/>
          </a:xfrm>
        </p:spPr>
        <p:txBody>
          <a:bodyPr/>
          <a:lstStyle/>
          <a:p>
            <a:pPr algn="just">
              <a:lnSpc>
                <a:spcPct val="150000"/>
              </a:lnSpc>
            </a:pPr>
            <a:r>
              <a:rPr lang="en-US" sz="2400" dirty="0">
                <a:effectLst/>
                <a:latin typeface="Times New Roman" pitchFamily="18" charset="0"/>
                <a:cs typeface="Times New Roman" pitchFamily="18" charset="0"/>
              </a:rPr>
              <a:t>Options: </a:t>
            </a:r>
            <a:r>
              <a:rPr lang="en-US" sz="2400" dirty="0">
                <a:latin typeface="Times New Roman" pitchFamily="18" charset="0"/>
                <a:cs typeface="Times New Roman" pitchFamily="18" charset="0"/>
              </a:rPr>
              <a:t>O</a:t>
            </a:r>
            <a:r>
              <a:rPr lang="en-US" sz="2400" dirty="0">
                <a:effectLst/>
                <a:latin typeface="Times New Roman" pitchFamily="18" charset="0"/>
                <a:cs typeface="Times New Roman" pitchFamily="18" charset="0"/>
              </a:rPr>
              <a:t>ption means choice. </a:t>
            </a:r>
          </a:p>
          <a:p>
            <a:pPr algn="just">
              <a:lnSpc>
                <a:spcPct val="150000"/>
              </a:lnSpc>
            </a:pPr>
            <a:r>
              <a:rPr lang="en-US" sz="2400" dirty="0">
                <a:effectLst/>
                <a:latin typeface="Times New Roman" pitchFamily="18" charset="0"/>
                <a:cs typeface="Times New Roman" pitchFamily="18" charset="0"/>
              </a:rPr>
              <a:t>In stock market option also means choice between buy or not to buy (sell or not to sell)</a:t>
            </a:r>
          </a:p>
          <a:p>
            <a:pPr marL="457200" indent="-457200" algn="just">
              <a:lnSpc>
                <a:spcPct val="150000"/>
              </a:lnSpc>
              <a:buFont typeface="+mj-lt"/>
              <a:buAutoNum type="arabicPeriod"/>
            </a:pPr>
            <a:r>
              <a:rPr lang="en-US" sz="2400" dirty="0">
                <a:solidFill>
                  <a:srgbClr val="FF0000"/>
                </a:solidFill>
                <a:effectLst/>
                <a:latin typeface="Times New Roman" pitchFamily="18" charset="0"/>
                <a:cs typeface="Times New Roman" pitchFamily="18" charset="0"/>
              </a:rPr>
              <a:t>Option</a:t>
            </a:r>
            <a:r>
              <a:rPr lang="en-US" sz="2400" dirty="0">
                <a:effectLst/>
                <a:latin typeface="Times New Roman" pitchFamily="18" charset="0"/>
                <a:cs typeface="Times New Roman" pitchFamily="18" charset="0"/>
              </a:rPr>
              <a:t> - Option give the right to buy/sell but not the obligation to buy/sell a given quantity of the underlying asset, at a given price on or before a given future date. </a:t>
            </a:r>
          </a:p>
        </p:txBody>
      </p:sp>
      <p:pic>
        <p:nvPicPr>
          <p:cNvPr id="8194" name="Picture 2" descr="http://www.kscs.org.uk/sites/default/files/images/p16_images/Op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39624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5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64898"/>
                                        </p:tgtEl>
                                        <p:attrNameLst>
                                          <p:attrName>style.visibility</p:attrName>
                                        </p:attrNameLst>
                                      </p:cBhvr>
                                      <p:to>
                                        <p:strVal val="visible"/>
                                      </p:to>
                                    </p:set>
                                    <p:anim to="" calcmode="lin" valueType="num">
                                      <p:cBhvr>
                                        <p:cTn id="7" dur="1" fill="hold"/>
                                        <p:tgtEl>
                                          <p:spTgt spid="464898"/>
                                        </p:tgtEl>
                                        <p:attrNameLst>
                                          <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64899">
                                            <p:txEl>
                                              <p:pRg st="0" end="0"/>
                                            </p:txEl>
                                          </p:spTgt>
                                        </p:tgtEl>
                                        <p:attrNameLst>
                                          <p:attrName>style.visibility</p:attrName>
                                        </p:attrNameLst>
                                      </p:cBhvr>
                                      <p:to>
                                        <p:strVal val="visible"/>
                                      </p:to>
                                    </p:set>
                                    <p:anim to="" calcmode="lin" valueType="num">
                                      <p:cBhvr>
                                        <p:cTn id="11" dur="1" fill="hold"/>
                                        <p:tgtEl>
                                          <p:spTgt spid="464899">
                                            <p:txEl>
                                              <p:pRg st="0" end="0"/>
                                            </p:txEl>
                                          </p:spTgt>
                                        </p:tgtEl>
                                        <p:attrNameLst>
                                          <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464899">
                                            <p:txEl>
                                              <p:pRg st="1" end="1"/>
                                            </p:txEl>
                                          </p:spTgt>
                                        </p:tgtEl>
                                        <p:attrNameLst>
                                          <p:attrName>style.visibility</p:attrName>
                                        </p:attrNameLst>
                                      </p:cBhvr>
                                      <p:to>
                                        <p:strVal val="visible"/>
                                      </p:to>
                                    </p:set>
                                    <p:anim to="" calcmode="lin" valueType="num">
                                      <p:cBhvr>
                                        <p:cTn id="15" dur="1" fill="hold"/>
                                        <p:tgtEl>
                                          <p:spTgt spid="464899">
                                            <p:txEl>
                                              <p:pRg st="1" end="1"/>
                                            </p:txEl>
                                          </p:spTgt>
                                        </p:tgtEl>
                                        <p:attrNameLst>
                                          <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464899">
                                            <p:txEl>
                                              <p:pRg st="2" end="2"/>
                                            </p:txEl>
                                          </p:spTgt>
                                        </p:tgtEl>
                                        <p:attrNameLst>
                                          <p:attrName>style.visibility</p:attrName>
                                        </p:attrNameLst>
                                      </p:cBhvr>
                                      <p:to>
                                        <p:strVal val="visible"/>
                                      </p:to>
                                    </p:set>
                                    <p:anim to="" calcmode="lin" valueType="num">
                                      <p:cBhvr>
                                        <p:cTn id="19" dur="1" fill="hold"/>
                                        <p:tgtEl>
                                          <p:spTgt spid="464899">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8" grpId="0" autoUpdateAnimBg="0"/>
      <p:bldP spid="464899" grpId="0" build="p" bldLvl="5" autoUpdateAnimBg="0" advAuto="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pPr>
              <a:defRPr/>
            </a:pPr>
            <a:r>
              <a:rPr lang="en-US" sz="4000" dirty="0">
                <a:effectLst/>
              </a:rPr>
              <a:t>DERIVATIVE PRODUCTS </a:t>
            </a:r>
            <a:r>
              <a:rPr lang="en-US" sz="2200" b="0" dirty="0">
                <a:solidFill>
                  <a:srgbClr val="FF3300"/>
                </a:solidFill>
              </a:rPr>
              <a:t>(continued…)</a:t>
            </a:r>
          </a:p>
        </p:txBody>
      </p:sp>
      <p:sp>
        <p:nvSpPr>
          <p:cNvPr id="464899" name="Rectangle 3"/>
          <p:cNvSpPr>
            <a:spLocks noGrp="1" noChangeArrowheads="1"/>
          </p:cNvSpPr>
          <p:nvPr>
            <p:ph type="body" idx="1"/>
          </p:nvPr>
        </p:nvSpPr>
        <p:spPr/>
        <p:txBody>
          <a:bodyPr/>
          <a:lstStyle/>
          <a:p>
            <a:pPr algn="just">
              <a:lnSpc>
                <a:spcPct val="150000"/>
              </a:lnSpc>
            </a:pPr>
            <a:r>
              <a:rPr lang="en-US" sz="2400" dirty="0">
                <a:effectLst/>
                <a:latin typeface="Times New Roman" pitchFamily="18" charset="0"/>
                <a:cs typeface="Times New Roman" pitchFamily="18" charset="0"/>
              </a:rPr>
              <a:t>Options: Options are of two types – </a:t>
            </a:r>
          </a:p>
          <a:p>
            <a:pPr marL="457200" indent="-457200" algn="just">
              <a:lnSpc>
                <a:spcPct val="150000"/>
              </a:lnSpc>
              <a:buFont typeface="+mj-lt"/>
              <a:buAutoNum type="arabicPeriod"/>
            </a:pPr>
            <a:r>
              <a:rPr lang="en-US" sz="2400" dirty="0">
                <a:solidFill>
                  <a:srgbClr val="FF0000"/>
                </a:solidFill>
                <a:effectLst/>
                <a:latin typeface="Times New Roman" pitchFamily="18" charset="0"/>
                <a:cs typeface="Times New Roman" pitchFamily="18" charset="0"/>
              </a:rPr>
              <a:t>Call Option</a:t>
            </a:r>
            <a:r>
              <a:rPr lang="en-US" sz="2400" dirty="0">
                <a:effectLst/>
                <a:latin typeface="Times New Roman" pitchFamily="18" charset="0"/>
                <a:cs typeface="Times New Roman" pitchFamily="18" charset="0"/>
              </a:rPr>
              <a:t> - Calls option give the buyer the right to buy but not the obligation to buy a given quantity of the underlying asset, at a given price on or before a given future date. </a:t>
            </a:r>
          </a:p>
          <a:p>
            <a:pPr marL="457200" indent="-457200" algn="just">
              <a:lnSpc>
                <a:spcPct val="150000"/>
              </a:lnSpc>
              <a:buFont typeface="+mj-lt"/>
              <a:buAutoNum type="arabicPeriod"/>
            </a:pPr>
            <a:r>
              <a:rPr lang="en-US" sz="2400" dirty="0">
                <a:solidFill>
                  <a:srgbClr val="FF0000"/>
                </a:solidFill>
                <a:effectLst/>
                <a:latin typeface="Times New Roman" pitchFamily="18" charset="0"/>
                <a:cs typeface="Times New Roman" pitchFamily="18" charset="0"/>
              </a:rPr>
              <a:t>Put option</a:t>
            </a:r>
            <a:r>
              <a:rPr lang="en-US" sz="2400" dirty="0">
                <a:effectLst/>
                <a:latin typeface="Times New Roman" pitchFamily="18" charset="0"/>
                <a:cs typeface="Times New Roman" pitchFamily="18" charset="0"/>
              </a:rPr>
              <a:t> - Puts option give the buyer the right to sell, but not the obligation to sell a given quantity of the underlying asset at a given price on or before a given date.</a:t>
            </a:r>
          </a:p>
          <a:p>
            <a:pPr marL="0" indent="0" algn="just">
              <a:lnSpc>
                <a:spcPct val="150000"/>
              </a:lnSpc>
              <a:buNone/>
            </a:pPr>
            <a:endParaRPr lang="en-US" sz="2400" dirty="0">
              <a:effectLst/>
              <a:latin typeface="Times New Roman" pitchFamily="18" charset="0"/>
              <a:cs typeface="Times New Roman" pitchFamily="18" charset="0"/>
            </a:endParaRPr>
          </a:p>
          <a:p>
            <a:pPr marL="457200" indent="-457200" algn="just">
              <a:lnSpc>
                <a:spcPct val="150000"/>
              </a:lnSpc>
              <a:buFont typeface="+mj-lt"/>
              <a:buAutoNum type="arabicPeriod"/>
            </a:pPr>
            <a:endParaRPr lang="en-US" sz="240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301103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64898"/>
                                        </p:tgtEl>
                                        <p:attrNameLst>
                                          <p:attrName>style.visibility</p:attrName>
                                        </p:attrNameLst>
                                      </p:cBhvr>
                                      <p:to>
                                        <p:strVal val="visible"/>
                                      </p:to>
                                    </p:set>
                                    <p:anim to="" calcmode="lin" valueType="num">
                                      <p:cBhvr>
                                        <p:cTn id="7" dur="1" fill="hold"/>
                                        <p:tgtEl>
                                          <p:spTgt spid="464898"/>
                                        </p:tgtEl>
                                        <p:attrNameLst>
                                          <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64899">
                                            <p:txEl>
                                              <p:pRg st="0" end="0"/>
                                            </p:txEl>
                                          </p:spTgt>
                                        </p:tgtEl>
                                        <p:attrNameLst>
                                          <p:attrName>style.visibility</p:attrName>
                                        </p:attrNameLst>
                                      </p:cBhvr>
                                      <p:to>
                                        <p:strVal val="visible"/>
                                      </p:to>
                                    </p:set>
                                    <p:anim to="" calcmode="lin" valueType="num">
                                      <p:cBhvr>
                                        <p:cTn id="11" dur="1" fill="hold"/>
                                        <p:tgtEl>
                                          <p:spTgt spid="464899">
                                            <p:txEl>
                                              <p:pRg st="0" end="0"/>
                                            </p:txEl>
                                          </p:spTgt>
                                        </p:tgtEl>
                                        <p:attrNameLst>
                                          <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464899">
                                            <p:txEl>
                                              <p:pRg st="1" end="1"/>
                                            </p:txEl>
                                          </p:spTgt>
                                        </p:tgtEl>
                                        <p:attrNameLst>
                                          <p:attrName>style.visibility</p:attrName>
                                        </p:attrNameLst>
                                      </p:cBhvr>
                                      <p:to>
                                        <p:strVal val="visible"/>
                                      </p:to>
                                    </p:set>
                                    <p:anim to="" calcmode="lin" valueType="num">
                                      <p:cBhvr>
                                        <p:cTn id="15" dur="1" fill="hold"/>
                                        <p:tgtEl>
                                          <p:spTgt spid="464899">
                                            <p:txEl>
                                              <p:pRg st="1" end="1"/>
                                            </p:txEl>
                                          </p:spTgt>
                                        </p:tgtEl>
                                        <p:attrNameLst>
                                          <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464899">
                                            <p:txEl>
                                              <p:pRg st="2" end="2"/>
                                            </p:txEl>
                                          </p:spTgt>
                                        </p:tgtEl>
                                        <p:attrNameLst>
                                          <p:attrName>style.visibility</p:attrName>
                                        </p:attrNameLst>
                                      </p:cBhvr>
                                      <p:to>
                                        <p:strVal val="visible"/>
                                      </p:to>
                                    </p:set>
                                    <p:anim to="" calcmode="lin" valueType="num">
                                      <p:cBhvr>
                                        <p:cTn id="19" dur="1" fill="hold"/>
                                        <p:tgtEl>
                                          <p:spTgt spid="464899">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8" grpId="0" autoUpdateAnimBg="0"/>
      <p:bldP spid="464899" grpId="0" build="p" bldLvl="5" autoUpdateAnimBg="0"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219200" y="274638"/>
            <a:ext cx="7772400" cy="639762"/>
          </a:xfrm>
        </p:spPr>
        <p:txBody>
          <a:bodyPr>
            <a:normAutofit fontScale="90000"/>
          </a:bodyPr>
          <a:lstStyle/>
          <a:p>
            <a:pPr>
              <a:defRPr/>
            </a:pPr>
            <a:r>
              <a:rPr lang="en-US" sz="4400" dirty="0"/>
              <a:t>Features of derivative markets</a:t>
            </a:r>
            <a:endParaRPr lang="en-US" dirty="0">
              <a:latin typeface="Times New Roman" pitchFamily="18" charset="0"/>
              <a:cs typeface="Times New Roman" pitchFamily="18" charset="0"/>
            </a:endParaRPr>
          </a:p>
        </p:txBody>
      </p:sp>
      <p:sp>
        <p:nvSpPr>
          <p:cNvPr id="461827" name="Rectangle 3"/>
          <p:cNvSpPr>
            <a:spLocks noGrp="1" noChangeArrowheads="1"/>
          </p:cNvSpPr>
          <p:nvPr>
            <p:ph type="body" idx="1"/>
          </p:nvPr>
        </p:nvSpPr>
        <p:spPr>
          <a:xfrm>
            <a:off x="1143000" y="1066800"/>
            <a:ext cx="7772400" cy="5791200"/>
          </a:xfrm>
        </p:spPr>
        <p:txBody>
          <a:bodyPr/>
          <a:lstStyle/>
          <a:p>
            <a:pPr algn="just">
              <a:lnSpc>
                <a:spcPct val="150000"/>
              </a:lnSpc>
            </a:pPr>
            <a:r>
              <a:rPr lang="en-US" dirty="0">
                <a:latin typeface="Times New Roman" pitchFamily="18" charset="0"/>
                <a:cs typeface="Times New Roman" pitchFamily="18" charset="0"/>
              </a:rPr>
              <a:t>Derivative are of three kinds </a:t>
            </a:r>
          </a:p>
          <a:p>
            <a:pPr lvl="1" algn="just">
              <a:lnSpc>
                <a:spcPct val="150000"/>
              </a:lnSpc>
            </a:pPr>
            <a:r>
              <a:rPr lang="en-US" dirty="0">
                <a:latin typeface="Times New Roman" pitchFamily="18" charset="0"/>
                <a:cs typeface="Times New Roman" pitchFamily="18" charset="0"/>
              </a:rPr>
              <a:t>Future or forward contract </a:t>
            </a:r>
          </a:p>
          <a:p>
            <a:pPr lvl="1" algn="just">
              <a:lnSpc>
                <a:spcPct val="150000"/>
              </a:lnSpc>
            </a:pPr>
            <a:r>
              <a:rPr lang="en-US" dirty="0">
                <a:latin typeface="Times New Roman" pitchFamily="18" charset="0"/>
                <a:cs typeface="Times New Roman" pitchFamily="18" charset="0"/>
              </a:rPr>
              <a:t>Options </a:t>
            </a:r>
          </a:p>
          <a:p>
            <a:pPr lvl="1" algn="just">
              <a:lnSpc>
                <a:spcPct val="150000"/>
              </a:lnSpc>
            </a:pPr>
            <a:r>
              <a:rPr lang="en-US" dirty="0">
                <a:latin typeface="Times New Roman" pitchFamily="18" charset="0"/>
                <a:cs typeface="Times New Roman" pitchFamily="18" charset="0"/>
              </a:rPr>
              <a:t>Swaps.</a:t>
            </a:r>
          </a:p>
        </p:txBody>
      </p:sp>
    </p:spTree>
    <p:extLst>
      <p:ext uri="{BB962C8B-B14F-4D97-AF65-F5344CB8AC3E}">
        <p14:creationId xmlns:p14="http://schemas.microsoft.com/office/powerpoint/2010/main" val="1955443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219200" y="274638"/>
            <a:ext cx="7772400" cy="639762"/>
          </a:xfrm>
        </p:spPr>
        <p:txBody>
          <a:bodyPr>
            <a:normAutofit fontScale="90000"/>
          </a:bodyPr>
          <a:lstStyle/>
          <a:p>
            <a:pPr>
              <a:defRPr/>
            </a:pPr>
            <a:r>
              <a:rPr lang="en-US" sz="4400" dirty="0"/>
              <a:t>Features of derivative markets</a:t>
            </a:r>
            <a:endParaRPr lang="en-US" dirty="0">
              <a:latin typeface="Times New Roman" pitchFamily="18" charset="0"/>
              <a:cs typeface="Times New Roman" pitchFamily="18" charset="0"/>
            </a:endParaRPr>
          </a:p>
        </p:txBody>
      </p:sp>
      <p:sp>
        <p:nvSpPr>
          <p:cNvPr id="461827" name="Rectangle 3"/>
          <p:cNvSpPr>
            <a:spLocks noGrp="1" noChangeArrowheads="1"/>
          </p:cNvSpPr>
          <p:nvPr>
            <p:ph type="body" idx="1"/>
          </p:nvPr>
        </p:nvSpPr>
        <p:spPr>
          <a:xfrm>
            <a:off x="1066800" y="1066800"/>
            <a:ext cx="8077200" cy="5410200"/>
          </a:xfrm>
        </p:spPr>
        <p:txBody>
          <a:bodyPr/>
          <a:lstStyle/>
          <a:p>
            <a:pPr algn="just">
              <a:lnSpc>
                <a:spcPct val="150000"/>
              </a:lnSpc>
            </a:pPr>
            <a:r>
              <a:rPr lang="en-US" sz="3200" dirty="0">
                <a:latin typeface="Times New Roman" pitchFamily="18" charset="0"/>
                <a:cs typeface="Times New Roman" pitchFamily="18" charset="0"/>
              </a:rPr>
              <a:t>Low counterparty risk, </a:t>
            </a:r>
          </a:p>
          <a:p>
            <a:pPr algn="just">
              <a:lnSpc>
                <a:spcPct val="150000"/>
              </a:lnSpc>
            </a:pPr>
            <a:r>
              <a:rPr lang="en-US" sz="3200" dirty="0">
                <a:latin typeface="Times New Roman" pitchFamily="18" charset="0"/>
                <a:cs typeface="Times New Roman" pitchFamily="18" charset="0"/>
              </a:rPr>
              <a:t>Transactions costs are low.</a:t>
            </a:r>
          </a:p>
          <a:p>
            <a:pPr algn="just">
              <a:lnSpc>
                <a:spcPct val="150000"/>
              </a:lnSpc>
            </a:pPr>
            <a:r>
              <a:rPr lang="en-US" sz="3200" dirty="0">
                <a:latin typeface="Times New Roman" pitchFamily="18" charset="0"/>
                <a:cs typeface="Times New Roman" pitchFamily="18" charset="0"/>
              </a:rPr>
              <a:t>Contract has to be settled by delivery or cash.</a:t>
            </a:r>
          </a:p>
          <a:p>
            <a:pPr algn="just">
              <a:lnSpc>
                <a:spcPct val="150000"/>
              </a:lnSpc>
            </a:pPr>
            <a:r>
              <a:rPr lang="en-US" sz="3200" dirty="0">
                <a:latin typeface="Times New Roman" pitchFamily="18" charset="0"/>
                <a:cs typeface="Times New Roman" pitchFamily="18" charset="0"/>
              </a:rPr>
              <a:t>By taking just opposite position party can reverse the contract.</a:t>
            </a:r>
          </a:p>
          <a:p>
            <a:pPr algn="just">
              <a:lnSpc>
                <a:spcPct val="150000"/>
              </a:lnSpc>
            </a:pPr>
            <a:r>
              <a:rPr lang="en-US" sz="3200" dirty="0">
                <a:latin typeface="Times New Roman" pitchFamily="18" charset="0"/>
                <a:cs typeface="Times New Roman" pitchFamily="18" charset="0"/>
              </a:rPr>
              <a:t>When value of underlying assets change then value of derivatives also changes.</a:t>
            </a:r>
          </a:p>
        </p:txBody>
      </p:sp>
    </p:spTree>
    <p:extLst>
      <p:ext uri="{BB962C8B-B14F-4D97-AF65-F5344CB8AC3E}">
        <p14:creationId xmlns:p14="http://schemas.microsoft.com/office/powerpoint/2010/main" val="319681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lvl="1"/>
            <a:r>
              <a:rPr lang="en-US" sz="4400" dirty="0">
                <a:effectLst/>
              </a:rPr>
              <a:t>FORWARD CONTRACTS</a:t>
            </a:r>
          </a:p>
        </p:txBody>
      </p:sp>
      <p:sp>
        <p:nvSpPr>
          <p:cNvPr id="466947" name="Rectangle 3"/>
          <p:cNvSpPr>
            <a:spLocks noGrp="1" noChangeArrowheads="1"/>
          </p:cNvSpPr>
          <p:nvPr>
            <p:ph type="body" idx="1"/>
          </p:nvPr>
        </p:nvSpPr>
        <p:spPr/>
        <p:txBody>
          <a:bodyPr/>
          <a:lstStyle/>
          <a:p>
            <a:pPr marL="0" indent="0">
              <a:lnSpc>
                <a:spcPct val="150000"/>
              </a:lnSpc>
              <a:buNone/>
            </a:pPr>
            <a:r>
              <a:rPr lang="en-US" sz="2400" dirty="0">
                <a:effectLst/>
                <a:latin typeface="Times New Roman" pitchFamily="18" charset="0"/>
                <a:cs typeface="Times New Roman" pitchFamily="18" charset="0"/>
              </a:rPr>
              <a:t>The salient features of forward contracts are:</a:t>
            </a:r>
          </a:p>
          <a:p>
            <a:pPr marL="457200" indent="-457200">
              <a:lnSpc>
                <a:spcPct val="150000"/>
              </a:lnSpc>
              <a:buFont typeface="+mj-lt"/>
              <a:buAutoNum type="arabicPeriod"/>
            </a:pPr>
            <a:r>
              <a:rPr lang="en-US" sz="2400" dirty="0">
                <a:effectLst/>
                <a:latin typeface="Times New Roman" pitchFamily="18" charset="0"/>
                <a:cs typeface="Times New Roman" pitchFamily="18" charset="0"/>
              </a:rPr>
              <a:t>Each contract is customized.</a:t>
            </a:r>
          </a:p>
          <a:p>
            <a:pPr marL="457200" indent="-457200">
              <a:lnSpc>
                <a:spcPct val="150000"/>
              </a:lnSpc>
              <a:buFont typeface="+mj-lt"/>
              <a:buAutoNum type="arabicPeriod"/>
            </a:pPr>
            <a:r>
              <a:rPr lang="en-US" sz="2400" dirty="0">
                <a:effectLst/>
                <a:latin typeface="Times New Roman" pitchFamily="18" charset="0"/>
                <a:cs typeface="Times New Roman" pitchFamily="18" charset="0"/>
              </a:rPr>
              <a:t>Contract has to be settled by delivery.</a:t>
            </a:r>
          </a:p>
          <a:p>
            <a:pPr marL="457200" indent="-457200">
              <a:lnSpc>
                <a:spcPct val="150000"/>
              </a:lnSpc>
              <a:buFont typeface="+mj-lt"/>
              <a:buAutoNum type="arabicPeriod"/>
            </a:pPr>
            <a:r>
              <a:rPr lang="en-US" sz="2400" dirty="0">
                <a:effectLst/>
                <a:latin typeface="Times New Roman" pitchFamily="18" charset="0"/>
                <a:cs typeface="Times New Roman" pitchFamily="18" charset="0"/>
              </a:rPr>
              <a:t>Contract price is not available in public domain.</a:t>
            </a:r>
          </a:p>
          <a:p>
            <a:pPr marL="457200" indent="-457200">
              <a:lnSpc>
                <a:spcPct val="150000"/>
              </a:lnSpc>
              <a:buFont typeface="+mj-lt"/>
              <a:buAutoNum type="arabicPeriod"/>
            </a:pPr>
            <a:r>
              <a:rPr lang="en-US" sz="2400" dirty="0">
                <a:effectLst/>
                <a:latin typeface="Times New Roman" pitchFamily="18" charset="0"/>
                <a:cs typeface="Times New Roman" pitchFamily="18" charset="0"/>
              </a:rPr>
              <a:t>If the party wishes to reverse the contract, it has to compulsorily go to the same counter-party.</a:t>
            </a:r>
          </a:p>
          <a:p>
            <a:pPr marL="457200" indent="-457200">
              <a:lnSpc>
                <a:spcPct val="150000"/>
              </a:lnSpc>
              <a:buFont typeface="+mj-lt"/>
              <a:buAutoNum type="arabicPeriod"/>
            </a:pPr>
            <a:r>
              <a:rPr lang="en-US" sz="2400" dirty="0">
                <a:effectLst/>
                <a:latin typeface="Times New Roman" pitchFamily="18" charset="0"/>
                <a:cs typeface="Times New Roman" pitchFamily="18" charset="0"/>
              </a:rPr>
              <a:t>Counter-party risk.</a:t>
            </a:r>
          </a:p>
          <a:p>
            <a:pPr marL="457200" indent="-457200">
              <a:lnSpc>
                <a:spcPct val="150000"/>
              </a:lnSpc>
              <a:buFont typeface="+mj-lt"/>
              <a:buAutoNum type="arabicPeriod"/>
            </a:pPr>
            <a:endParaRPr lang="en-US" sz="240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194097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p:cNvPicPr>
            <a:picLocks noChangeAspect="1" noChangeArrowheads="1"/>
          </p:cNvPicPr>
          <p:nvPr/>
        </p:nvPicPr>
        <p:blipFill>
          <a:blip r:embed="rId2"/>
          <a:srcRect t="22884" r="81146" b="27638"/>
          <a:stretch>
            <a:fillRect/>
          </a:stretch>
        </p:blipFill>
        <p:spPr bwMode="auto">
          <a:xfrm>
            <a:off x="2514600" y="4267200"/>
            <a:ext cx="2438400" cy="2438400"/>
          </a:xfrm>
          <a:prstGeom prst="rect">
            <a:avLst/>
          </a:prstGeom>
          <a:noFill/>
          <a:ln w="9525">
            <a:noFill/>
            <a:miter lim="800000"/>
            <a:headEnd/>
            <a:tailEnd/>
          </a:ln>
        </p:spPr>
      </p:pic>
      <p:sp>
        <p:nvSpPr>
          <p:cNvPr id="39939" name="Rectangle 7"/>
          <p:cNvSpPr>
            <a:spLocks noChangeArrowheads="1"/>
          </p:cNvSpPr>
          <p:nvPr/>
        </p:nvSpPr>
        <p:spPr bwMode="auto">
          <a:xfrm>
            <a:off x="4254500" y="4127500"/>
            <a:ext cx="533400" cy="457200"/>
          </a:xfrm>
          <a:prstGeom prst="rect">
            <a:avLst/>
          </a:prstGeom>
          <a:solidFill>
            <a:srgbClr val="FFFFCC"/>
          </a:solidFill>
          <a:ln w="9525">
            <a:noFill/>
            <a:miter lim="800000"/>
            <a:headEnd/>
            <a:tailEnd/>
          </a:ln>
        </p:spPr>
        <p:txBody>
          <a:bodyPr wrap="none" anchor="ctr"/>
          <a:lstStyle/>
          <a:p>
            <a:endParaRPr lang="en-US" dirty="0"/>
          </a:p>
        </p:txBody>
      </p:sp>
      <p:sp>
        <p:nvSpPr>
          <p:cNvPr id="67592" name="AutoShape 8"/>
          <p:cNvSpPr>
            <a:spLocks noChangeArrowheads="1"/>
          </p:cNvSpPr>
          <p:nvPr/>
        </p:nvSpPr>
        <p:spPr bwMode="auto">
          <a:xfrm>
            <a:off x="4572000" y="228600"/>
            <a:ext cx="4343400" cy="3048000"/>
          </a:xfrm>
          <a:prstGeom prst="cloudCallout">
            <a:avLst>
              <a:gd name="adj1" fmla="val -68986"/>
              <a:gd name="adj2" fmla="val 97083"/>
            </a:avLst>
          </a:prstGeom>
          <a:solidFill>
            <a:srgbClr val="CCECFF"/>
          </a:solidFill>
          <a:ln w="9525">
            <a:solidFill>
              <a:schemeClr val="tx1"/>
            </a:solidFill>
            <a:round/>
            <a:headEnd/>
            <a:tailEnd/>
          </a:ln>
        </p:spPr>
        <p:txBody>
          <a:bodyPr anchorCtr="1"/>
          <a:lstStyle/>
          <a:p>
            <a:pPr algn="ctr">
              <a:lnSpc>
                <a:spcPct val="90000"/>
              </a:lnSpc>
            </a:pPr>
            <a:r>
              <a:rPr lang="en-US" sz="3600" i="1" dirty="0">
                <a:solidFill>
                  <a:srgbClr val="660033"/>
                </a:solidFill>
                <a:latin typeface="Century Schoolbook" pitchFamily="18" charset="0"/>
              </a:rPr>
              <a:t>Who are arbitrageurs</a:t>
            </a:r>
          </a:p>
        </p:txBody>
      </p:sp>
    </p:spTree>
    <p:extLst>
      <p:ext uri="{BB962C8B-B14F-4D97-AF65-F5344CB8AC3E}">
        <p14:creationId xmlns:p14="http://schemas.microsoft.com/office/powerpoint/2010/main" val="122606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7592"/>
                                        </p:tgtEl>
                                        <p:attrNameLst>
                                          <p:attrName>style.visibility</p:attrName>
                                        </p:attrNameLst>
                                      </p:cBhvr>
                                      <p:to>
                                        <p:strVal val="visible"/>
                                      </p:to>
                                    </p:set>
                                    <p:animEffect transition="in" filter="dissolve">
                                      <p:cBhvr>
                                        <p:cTn id="7" dur="500"/>
                                        <p:tgtEl>
                                          <p:spTgt spid="6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br>
              <a:rPr lang="en-US" sz="2800" dirty="0">
                <a:effectLst/>
              </a:rPr>
            </a:br>
            <a:r>
              <a:rPr lang="en-US" sz="2400" dirty="0"/>
              <a:t>LIMITATIONS OF FORWARD MARKETS</a:t>
            </a:r>
          </a:p>
        </p:txBody>
      </p:sp>
      <p:sp>
        <p:nvSpPr>
          <p:cNvPr id="466947" name="Rectangle 3"/>
          <p:cNvSpPr>
            <a:spLocks noGrp="1" noChangeArrowheads="1"/>
          </p:cNvSpPr>
          <p:nvPr>
            <p:ph type="body" idx="1"/>
          </p:nvPr>
        </p:nvSpPr>
        <p:spPr/>
        <p:txBody>
          <a:bodyPr/>
          <a:lstStyle/>
          <a:p>
            <a:pPr>
              <a:lnSpc>
                <a:spcPct val="150000"/>
              </a:lnSpc>
            </a:pPr>
            <a:r>
              <a:rPr lang="en-US" sz="2400" dirty="0">
                <a:effectLst/>
                <a:latin typeface="Times New Roman" pitchFamily="18" charset="0"/>
                <a:cs typeface="Times New Roman" pitchFamily="18" charset="0"/>
              </a:rPr>
              <a:t>Forward markets world-wide are afflicted by several problems:</a:t>
            </a:r>
          </a:p>
          <a:p>
            <a:pPr marL="514350" indent="-514350">
              <a:lnSpc>
                <a:spcPct val="150000"/>
              </a:lnSpc>
              <a:buFont typeface="+mj-lt"/>
              <a:buAutoNum type="arabicPeriod"/>
            </a:pPr>
            <a:r>
              <a:rPr lang="en-US" sz="2400" dirty="0">
                <a:latin typeface="Times New Roman" pitchFamily="18" charset="0"/>
                <a:cs typeface="Times New Roman" pitchFamily="18" charset="0"/>
              </a:rPr>
              <a:t>Lack of centralization of trading.</a:t>
            </a:r>
          </a:p>
          <a:p>
            <a:pPr marL="514350" indent="-514350">
              <a:lnSpc>
                <a:spcPct val="150000"/>
              </a:lnSpc>
              <a:buFont typeface="+mj-lt"/>
              <a:buAutoNum type="arabicPeriod"/>
            </a:pPr>
            <a:r>
              <a:rPr lang="en-US" sz="2400" dirty="0">
                <a:latin typeface="Times New Roman" pitchFamily="18" charset="0"/>
                <a:cs typeface="Times New Roman" pitchFamily="18" charset="0"/>
              </a:rPr>
              <a:t>Illiquidity.</a:t>
            </a:r>
          </a:p>
          <a:p>
            <a:pPr marL="514350" indent="-514350">
              <a:lnSpc>
                <a:spcPct val="150000"/>
              </a:lnSpc>
              <a:buFont typeface="+mj-lt"/>
              <a:buAutoNum type="arabicPeriod"/>
            </a:pPr>
            <a:r>
              <a:rPr lang="en-US" sz="2400" dirty="0">
                <a:latin typeface="Times New Roman" pitchFamily="18" charset="0"/>
                <a:cs typeface="Times New Roman" pitchFamily="18" charset="0"/>
              </a:rPr>
              <a:t>Counterparty risk.</a:t>
            </a:r>
          </a:p>
        </p:txBody>
      </p:sp>
    </p:spTree>
    <p:extLst>
      <p:ext uri="{BB962C8B-B14F-4D97-AF65-F5344CB8AC3E}">
        <p14:creationId xmlns:p14="http://schemas.microsoft.com/office/powerpoint/2010/main" val="1284705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3700" b="1">
                <a:solidFill>
                  <a:schemeClr val="folHlink"/>
                </a:solidFill>
              </a:rPr>
              <a:t>Why Forwards?</a:t>
            </a:r>
          </a:p>
        </p:txBody>
      </p:sp>
      <p:sp>
        <p:nvSpPr>
          <p:cNvPr id="7171" name="Rectangle 3"/>
          <p:cNvSpPr>
            <a:spLocks noGrp="1" noChangeArrowheads="1"/>
          </p:cNvSpPr>
          <p:nvPr>
            <p:ph type="body" idx="1"/>
          </p:nvPr>
        </p:nvSpPr>
        <p:spPr/>
        <p:txBody>
          <a:bodyPr/>
          <a:lstStyle/>
          <a:p>
            <a:pPr marL="82550" indent="0">
              <a:lnSpc>
                <a:spcPct val="150000"/>
              </a:lnSpc>
              <a:buNone/>
            </a:pPr>
            <a:r>
              <a:rPr lang="en-US" dirty="0">
                <a:latin typeface="Times New Roman" pitchFamily="18" charset="0"/>
                <a:cs typeface="Times New Roman" pitchFamily="18" charset="0"/>
              </a:rPr>
              <a:t>They are customized contracts unlike Futures and they are:</a:t>
            </a:r>
          </a:p>
          <a:p>
            <a:pPr>
              <a:lnSpc>
                <a:spcPct val="150000"/>
              </a:lnSpc>
            </a:pPr>
            <a:r>
              <a:rPr lang="en-US" dirty="0">
                <a:latin typeface="Times New Roman" pitchFamily="18" charset="0"/>
                <a:cs typeface="Times New Roman" pitchFamily="18" charset="0"/>
              </a:rPr>
              <a:t>Tailor-made and more suited for certain purposes.</a:t>
            </a:r>
          </a:p>
          <a:p>
            <a:pPr>
              <a:lnSpc>
                <a:spcPct val="150000"/>
              </a:lnSpc>
            </a:pPr>
            <a:r>
              <a:rPr lang="en-US" dirty="0">
                <a:latin typeface="Times New Roman" pitchFamily="18" charset="0"/>
                <a:cs typeface="Times New Roman" pitchFamily="18" charset="0"/>
              </a:rPr>
              <a:t>Useful when futures do not exist for commodities and financials being considered. </a:t>
            </a:r>
          </a:p>
          <a:p>
            <a:pPr>
              <a:lnSpc>
                <a:spcPct val="150000"/>
              </a:lnSpc>
            </a:pPr>
            <a:r>
              <a:rPr lang="en-US" dirty="0">
                <a:latin typeface="Times New Roman" pitchFamily="18" charset="0"/>
                <a:cs typeface="Times New Roman" pitchFamily="18" charset="0"/>
              </a:rPr>
              <a:t>Useful in cases futures’ standard may be different from the actual.</a:t>
            </a:r>
          </a:p>
        </p:txBody>
      </p:sp>
    </p:spTree>
    <p:extLst>
      <p:ext uri="{BB962C8B-B14F-4D97-AF65-F5344CB8AC3E}">
        <p14:creationId xmlns:p14="http://schemas.microsoft.com/office/powerpoint/2010/main" val="4095843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Types of Futures Contracts</a:t>
            </a:r>
          </a:p>
        </p:txBody>
      </p:sp>
      <p:sp>
        <p:nvSpPr>
          <p:cNvPr id="121859" name="Rectangle 3"/>
          <p:cNvSpPr>
            <a:spLocks noGrp="1" noChangeArrowheads="1"/>
          </p:cNvSpPr>
          <p:nvPr>
            <p:ph type="body" idx="1"/>
          </p:nvPr>
        </p:nvSpPr>
        <p:spPr>
          <a:xfrm>
            <a:off x="1219200" y="1295400"/>
            <a:ext cx="7772400" cy="5410200"/>
          </a:xfrm>
        </p:spPr>
        <p:txBody>
          <a:bodyPr/>
          <a:lstStyle/>
          <a:p>
            <a:pPr algn="just">
              <a:lnSpc>
                <a:spcPct val="150000"/>
              </a:lnSpc>
            </a:pPr>
            <a:r>
              <a:rPr lang="en-US" dirty="0">
                <a:latin typeface="Times New Roman" panose="02020603050405020304" pitchFamily="18" charset="0"/>
                <a:cs typeface="Times New Roman" panose="02020603050405020304" pitchFamily="18" charset="0"/>
              </a:rPr>
              <a:t>Physical commodities</a:t>
            </a:r>
          </a:p>
          <a:p>
            <a:pPr marL="669925" lvl="1" indent="-325438" algn="just">
              <a:lnSpc>
                <a:spcPct val="150000"/>
              </a:lnSpc>
            </a:pPr>
            <a:r>
              <a:rPr lang="en-US" sz="3200" dirty="0">
                <a:latin typeface="Times New Roman" panose="02020603050405020304" pitchFamily="18" charset="0"/>
                <a:cs typeface="Times New Roman" panose="02020603050405020304" pitchFamily="18" charset="0"/>
              </a:rPr>
              <a:t>Agricultural (e.g., corn, livestock)</a:t>
            </a:r>
          </a:p>
          <a:p>
            <a:pPr marL="669925" lvl="1" indent="-325438" algn="just">
              <a:lnSpc>
                <a:spcPct val="150000"/>
              </a:lnSpc>
            </a:pPr>
            <a:r>
              <a:rPr lang="en-US" sz="3200" dirty="0">
                <a:latin typeface="Times New Roman" panose="02020603050405020304" pitchFamily="18" charset="0"/>
                <a:cs typeface="Times New Roman" panose="02020603050405020304" pitchFamily="18" charset="0"/>
              </a:rPr>
              <a:t>Non-agricultural (e.g., lumber, oil, gold)</a:t>
            </a:r>
          </a:p>
          <a:p>
            <a:pPr algn="just">
              <a:lnSpc>
                <a:spcPct val="150000"/>
              </a:lnSpc>
            </a:pPr>
            <a:r>
              <a:rPr lang="en-US" dirty="0">
                <a:latin typeface="Times New Roman" panose="02020603050405020304" pitchFamily="18" charset="0"/>
                <a:cs typeface="Times New Roman" panose="02020603050405020304" pitchFamily="18" charset="0"/>
              </a:rPr>
              <a:t>Financial futures</a:t>
            </a:r>
          </a:p>
          <a:p>
            <a:pPr marL="669925" lvl="1" indent="-325438" algn="just">
              <a:lnSpc>
                <a:spcPct val="150000"/>
              </a:lnSpc>
            </a:pPr>
            <a:r>
              <a:rPr lang="en-US" sz="3200" dirty="0">
                <a:latin typeface="Times New Roman" panose="02020603050405020304" pitchFamily="18" charset="0"/>
                <a:cs typeface="Times New Roman" panose="02020603050405020304" pitchFamily="18" charset="0"/>
              </a:rPr>
              <a:t>Currency futures</a:t>
            </a:r>
          </a:p>
          <a:p>
            <a:pPr marL="669925" lvl="1" indent="-325438" algn="just">
              <a:lnSpc>
                <a:spcPct val="150000"/>
              </a:lnSpc>
            </a:pPr>
            <a:r>
              <a:rPr lang="en-US" sz="3200" dirty="0">
                <a:latin typeface="Times New Roman" panose="02020603050405020304" pitchFamily="18" charset="0"/>
                <a:cs typeface="Times New Roman" panose="02020603050405020304" pitchFamily="18" charset="0"/>
              </a:rPr>
              <a:t>Stock index / Stock futures</a:t>
            </a:r>
          </a:p>
          <a:p>
            <a:pPr marL="669925" lvl="1" indent="-325438" algn="just">
              <a:lnSpc>
                <a:spcPct val="150000"/>
              </a:lnSpc>
            </a:pPr>
            <a:r>
              <a:rPr lang="en-US" sz="3200" dirty="0">
                <a:latin typeface="Times New Roman" panose="02020603050405020304" pitchFamily="18" charset="0"/>
                <a:cs typeface="Times New Roman" panose="02020603050405020304" pitchFamily="18" charset="0"/>
              </a:rPr>
              <a:t>Interest rate futures</a:t>
            </a:r>
          </a:p>
        </p:txBody>
      </p:sp>
    </p:spTree>
    <p:extLst>
      <p:ext uri="{BB962C8B-B14F-4D97-AF65-F5344CB8AC3E}">
        <p14:creationId xmlns:p14="http://schemas.microsoft.com/office/powerpoint/2010/main" val="217734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90600" y="838200"/>
            <a:ext cx="7696200" cy="838200"/>
          </a:xfrm>
        </p:spPr>
        <p:txBody>
          <a:bodyPr>
            <a:normAutofit/>
          </a:bodyPr>
          <a:lstStyle/>
          <a:p>
            <a:r>
              <a:rPr lang="en-US" sz="3600" b="1" dirty="0">
                <a:solidFill>
                  <a:schemeClr val="folHlink"/>
                </a:solidFill>
              </a:rPr>
              <a:t>Futures &amp; Forwards Distinguished</a:t>
            </a:r>
          </a:p>
        </p:txBody>
      </p:sp>
      <p:graphicFrame>
        <p:nvGraphicFramePr>
          <p:cNvPr id="8195" name="Group 3"/>
          <p:cNvGraphicFramePr>
            <a:graphicFrameLocks noGrp="1"/>
          </p:cNvGraphicFramePr>
          <p:nvPr>
            <p:ph idx="1"/>
            <p:extLst>
              <p:ext uri="{D42A27DB-BD31-4B8C-83A1-F6EECF244321}">
                <p14:modId xmlns:p14="http://schemas.microsoft.com/office/powerpoint/2010/main" val="3293327638"/>
              </p:ext>
            </p:extLst>
          </p:nvPr>
        </p:nvGraphicFramePr>
        <p:xfrm>
          <a:off x="1066800" y="1828800"/>
          <a:ext cx="7924800" cy="4648199"/>
        </p:xfrm>
        <a:graphic>
          <a:graphicData uri="http://schemas.openxmlformats.org/drawingml/2006/table">
            <a:tbl>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5361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FF00"/>
                          </a:solidFill>
                          <a:effectLst/>
                          <a:latin typeface="Times New Roman" pitchFamily="18" charset="0"/>
                          <a:cs typeface="Arial" charset="0"/>
                        </a:rPr>
                        <a:t>FUTURES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FF00"/>
                          </a:solidFill>
                          <a:effectLst/>
                          <a:latin typeface="Times New Roman" pitchFamily="18" charset="0"/>
                          <a:cs typeface="Arial" charset="0"/>
                        </a:rPr>
                        <a:t>FORWARDS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78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They trade on exchanges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Trade in OTC markets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4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Are standardized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Are customized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51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Identity of counterparties is irrelevant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Identity is relevant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61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Regulated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Not regulated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61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Marked to market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No marking to market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61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Easy to terminate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Difficult to terminate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61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Less costly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More costly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320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lvl="1"/>
            <a:r>
              <a:rPr lang="en-US" sz="4400" dirty="0"/>
              <a:t>FUTURES TERMINOLOGY</a:t>
            </a:r>
          </a:p>
        </p:txBody>
      </p:sp>
      <p:sp>
        <p:nvSpPr>
          <p:cNvPr id="466947" name="Rectangle 3"/>
          <p:cNvSpPr>
            <a:spLocks noGrp="1" noChangeArrowheads="1"/>
          </p:cNvSpPr>
          <p:nvPr>
            <p:ph type="body" idx="1"/>
          </p:nvPr>
        </p:nvSpPr>
        <p:spPr>
          <a:xfrm>
            <a:off x="990600" y="1447800"/>
            <a:ext cx="8001000" cy="5257800"/>
          </a:xfrm>
        </p:spPr>
        <p:txBody>
          <a:bodyPr/>
          <a:lstStyle/>
          <a:p>
            <a:pPr lvl="0" algn="just">
              <a:lnSpc>
                <a:spcPct val="150000"/>
              </a:lnSpc>
            </a:pPr>
            <a:r>
              <a:rPr lang="en-US" i="1" dirty="0">
                <a:solidFill>
                  <a:srgbClr val="FF0000"/>
                </a:solidFill>
                <a:effectLst/>
                <a:latin typeface="Times New Roman" pitchFamily="18" charset="0"/>
                <a:cs typeface="Times New Roman" pitchFamily="18" charset="0"/>
              </a:rPr>
              <a:t>Spot price:</a:t>
            </a:r>
            <a:r>
              <a:rPr lang="en-US" i="1" dirty="0">
                <a:effectLst/>
                <a:latin typeface="Times New Roman" pitchFamily="18" charset="0"/>
                <a:cs typeface="Times New Roman" pitchFamily="18" charset="0"/>
              </a:rPr>
              <a:t> </a:t>
            </a:r>
            <a:r>
              <a:rPr lang="en-US" dirty="0">
                <a:effectLst/>
                <a:latin typeface="Times New Roman" pitchFamily="18" charset="0"/>
                <a:cs typeface="Times New Roman" pitchFamily="18" charset="0"/>
              </a:rPr>
              <a:t>The price at which an asset trades in the spot market.(delivery in t+2 basis)</a:t>
            </a:r>
          </a:p>
          <a:p>
            <a:pPr lvl="0" algn="just">
              <a:lnSpc>
                <a:spcPct val="150000"/>
              </a:lnSpc>
            </a:pPr>
            <a:r>
              <a:rPr lang="en-US" i="1" dirty="0">
                <a:solidFill>
                  <a:srgbClr val="FF0000"/>
                </a:solidFill>
                <a:effectLst/>
                <a:latin typeface="Times New Roman" pitchFamily="18" charset="0"/>
                <a:cs typeface="Times New Roman" pitchFamily="18" charset="0"/>
              </a:rPr>
              <a:t>Futures price: </a:t>
            </a:r>
            <a:r>
              <a:rPr lang="en-US" dirty="0">
                <a:effectLst/>
                <a:latin typeface="Times New Roman" pitchFamily="18" charset="0"/>
                <a:cs typeface="Times New Roman" pitchFamily="18" charset="0"/>
              </a:rPr>
              <a:t>The price at which the futures contract trades in the futures  market. (delivery in </a:t>
            </a:r>
            <a:r>
              <a:rPr lang="en-US" dirty="0" err="1">
                <a:effectLst/>
                <a:latin typeface="Times New Roman" pitchFamily="18" charset="0"/>
                <a:cs typeface="Times New Roman" pitchFamily="18" charset="0"/>
              </a:rPr>
              <a:t>t+n</a:t>
            </a:r>
            <a:r>
              <a:rPr lang="en-US" dirty="0">
                <a:effectLst/>
                <a:latin typeface="Times New Roman" pitchFamily="18" charset="0"/>
                <a:cs typeface="Times New Roman" pitchFamily="18" charset="0"/>
              </a:rPr>
              <a:t> basis)</a:t>
            </a:r>
          </a:p>
          <a:p>
            <a:pPr lvl="0" algn="just">
              <a:lnSpc>
                <a:spcPct val="150000"/>
              </a:lnSpc>
            </a:pPr>
            <a:r>
              <a:rPr lang="en-US" i="1" dirty="0">
                <a:solidFill>
                  <a:srgbClr val="FF0000"/>
                </a:solidFill>
                <a:effectLst/>
                <a:latin typeface="Times New Roman" pitchFamily="18" charset="0"/>
                <a:cs typeface="Times New Roman" pitchFamily="18" charset="0"/>
              </a:rPr>
              <a:t>Contract cycle: </a:t>
            </a:r>
            <a:r>
              <a:rPr lang="en-US" dirty="0">
                <a:effectLst/>
                <a:latin typeface="Times New Roman" pitchFamily="18" charset="0"/>
                <a:cs typeface="Times New Roman" pitchFamily="18" charset="0"/>
              </a:rPr>
              <a:t>The period over which a contract trades. The index futures contracts have 1 month, 2 months and 3 months expiry.</a:t>
            </a:r>
          </a:p>
        </p:txBody>
      </p:sp>
    </p:spTree>
    <p:extLst>
      <p:ext uri="{BB962C8B-B14F-4D97-AF65-F5344CB8AC3E}">
        <p14:creationId xmlns:p14="http://schemas.microsoft.com/office/powerpoint/2010/main" val="1473223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lvl="1"/>
            <a:r>
              <a:rPr lang="en-US" sz="4400" dirty="0"/>
              <a:t>FUTURES TERMINOLOGY</a:t>
            </a:r>
          </a:p>
        </p:txBody>
      </p:sp>
      <p:sp>
        <p:nvSpPr>
          <p:cNvPr id="466947" name="Rectangle 3"/>
          <p:cNvSpPr>
            <a:spLocks noGrp="1" noChangeArrowheads="1"/>
          </p:cNvSpPr>
          <p:nvPr>
            <p:ph type="body" idx="1"/>
          </p:nvPr>
        </p:nvSpPr>
        <p:spPr>
          <a:xfrm>
            <a:off x="990600" y="1447800"/>
            <a:ext cx="8001000" cy="5257800"/>
          </a:xfrm>
        </p:spPr>
        <p:txBody>
          <a:bodyPr/>
          <a:lstStyle/>
          <a:p>
            <a:pPr algn="just">
              <a:lnSpc>
                <a:spcPct val="150000"/>
              </a:lnSpc>
            </a:pPr>
            <a:r>
              <a:rPr lang="en-US" i="1" dirty="0">
                <a:solidFill>
                  <a:srgbClr val="FF0000"/>
                </a:solidFill>
                <a:effectLst/>
                <a:latin typeface="Times New Roman" panose="02020603050405020304" pitchFamily="18" charset="0"/>
                <a:cs typeface="Times New Roman" pitchFamily="18" charset="0"/>
              </a:rPr>
              <a:t>Expiry date:</a:t>
            </a:r>
            <a:r>
              <a:rPr lang="en-US" dirty="0">
                <a:effectLst/>
                <a:latin typeface="Times New Roman" pitchFamily="18" charset="0"/>
                <a:cs typeface="Times New Roman" pitchFamily="18" charset="0"/>
              </a:rPr>
              <a:t> This is the last day on which the future contract will be traded, at the end of which it will cease to exist.</a:t>
            </a:r>
            <a:r>
              <a:rPr lang="en-US" i="1" dirty="0">
                <a:solidFill>
                  <a:srgbClr val="FF0000"/>
                </a:solidFill>
                <a:latin typeface="Times New Roman" panose="02020603050405020304" pitchFamily="18" charset="0"/>
                <a:cs typeface="Times New Roman" panose="02020603050405020304" pitchFamily="18" charset="0"/>
              </a:rPr>
              <a:t> </a:t>
            </a:r>
          </a:p>
          <a:p>
            <a:pPr algn="just">
              <a:lnSpc>
                <a:spcPct val="150000"/>
              </a:lnSpc>
            </a:pPr>
            <a:r>
              <a:rPr lang="en-US" i="1" dirty="0">
                <a:solidFill>
                  <a:srgbClr val="FF0000"/>
                </a:solidFill>
                <a:latin typeface="Times New Roman" panose="02020603050405020304" pitchFamily="18" charset="0"/>
                <a:cs typeface="Times New Roman" panose="02020603050405020304" pitchFamily="18" charset="0"/>
              </a:rPr>
              <a:t>Contract size:</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amount of asset that has to be delivered under one contract. Also called as lot size.</a:t>
            </a:r>
          </a:p>
        </p:txBody>
      </p:sp>
    </p:spTree>
    <p:extLst>
      <p:ext uri="{BB962C8B-B14F-4D97-AF65-F5344CB8AC3E}">
        <p14:creationId xmlns:p14="http://schemas.microsoft.com/office/powerpoint/2010/main" val="335307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143000" y="2514600"/>
            <a:ext cx="7772400" cy="1143000"/>
          </a:xfrm>
        </p:spPr>
        <p:txBody>
          <a:bodyPr>
            <a:noAutofit/>
          </a:bodyPr>
          <a:lstStyle/>
          <a:p>
            <a:r>
              <a:rPr lang="en-US" sz="8000" dirty="0"/>
              <a:t>Margins</a:t>
            </a:r>
          </a:p>
        </p:txBody>
      </p:sp>
    </p:spTree>
    <p:extLst>
      <p:ext uri="{BB962C8B-B14F-4D97-AF65-F5344CB8AC3E}">
        <p14:creationId xmlns:p14="http://schemas.microsoft.com/office/powerpoint/2010/main" val="3515239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Margins</a:t>
            </a:r>
          </a:p>
        </p:txBody>
      </p:sp>
      <p:sp>
        <p:nvSpPr>
          <p:cNvPr id="126979" name="Rectangle 3"/>
          <p:cNvSpPr>
            <a:spLocks noGrp="1" noChangeArrowheads="1"/>
          </p:cNvSpPr>
          <p:nvPr>
            <p:ph type="body" idx="1"/>
          </p:nvPr>
        </p:nvSpPr>
        <p:spPr/>
        <p:txBody>
          <a:bodyPr/>
          <a:lstStyle/>
          <a:p>
            <a:pPr algn="just">
              <a:lnSpc>
                <a:spcPct val="150000"/>
              </a:lnSpc>
            </a:pPr>
            <a:r>
              <a:rPr lang="en-US" dirty="0">
                <a:latin typeface="Times New Roman" pitchFamily="18" charset="0"/>
                <a:cs typeface="Times New Roman" pitchFamily="18" charset="0"/>
              </a:rPr>
              <a:t>A margin is cash or marketable securities deposited by an investor with his or her broker.</a:t>
            </a:r>
          </a:p>
          <a:p>
            <a:pPr algn="just">
              <a:lnSpc>
                <a:spcPct val="150000"/>
              </a:lnSpc>
            </a:pPr>
            <a:endParaRPr lang="en-US"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Buyer or seller both have to deposit a token payment to broker and broker will deposit this money to exchange. This token money is called margin.</a:t>
            </a:r>
          </a:p>
          <a:p>
            <a:pPr algn="just">
              <a:lnSpc>
                <a:spcPct val="150000"/>
              </a:lnSpc>
            </a:pPr>
            <a:endParaRPr lang="en-US" dirty="0">
              <a:latin typeface="Times New Roman" pitchFamily="18" charset="0"/>
              <a:cs typeface="Times New Roman" pitchFamily="18" charset="0"/>
            </a:endParaRPr>
          </a:p>
          <a:p>
            <a:pPr algn="just">
              <a:lnSpc>
                <a:spcPct val="150000"/>
              </a:lnSpc>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27079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confused boy">
            <a:extLst>
              <a:ext uri="{FF2B5EF4-FFF2-40B4-BE49-F238E27FC236}">
                <a16:creationId xmlns:a16="http://schemas.microsoft.com/office/drawing/2014/main" id="{F2357715-662F-4F20-89C4-5A40C5AE8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81300"/>
            <a:ext cx="523875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EFF1E098-D9C4-4C0D-B885-7B75D0C0821D}"/>
              </a:ext>
            </a:extLst>
          </p:cNvPr>
          <p:cNvSpPr/>
          <p:nvPr/>
        </p:nvSpPr>
        <p:spPr>
          <a:xfrm>
            <a:off x="3657600" y="609600"/>
            <a:ext cx="4876800" cy="217170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Bookman Old Style" panose="02050604050505020204" pitchFamily="18" charset="0"/>
              </a:rPr>
              <a:t>Why should there be margins?</a:t>
            </a:r>
          </a:p>
        </p:txBody>
      </p:sp>
    </p:spTree>
    <p:extLst>
      <p:ext uri="{BB962C8B-B14F-4D97-AF65-F5344CB8AC3E}">
        <p14:creationId xmlns:p14="http://schemas.microsoft.com/office/powerpoint/2010/main" val="2469885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F91-7E7C-4888-B02E-60876035C53A}"/>
              </a:ext>
            </a:extLst>
          </p:cNvPr>
          <p:cNvSpPr>
            <a:spLocks noGrp="1"/>
          </p:cNvSpPr>
          <p:nvPr>
            <p:ph type="title"/>
          </p:nvPr>
        </p:nvSpPr>
        <p:spPr/>
        <p:txBody>
          <a:bodyPr/>
          <a:lstStyle/>
          <a:p>
            <a:r>
              <a:rPr lang="en-IN" dirty="0"/>
              <a:t>Margins</a:t>
            </a:r>
            <a:endParaRPr lang="en-US" dirty="0"/>
          </a:p>
        </p:txBody>
      </p:sp>
      <p:sp>
        <p:nvSpPr>
          <p:cNvPr id="3" name="Content Placeholder 2">
            <a:extLst>
              <a:ext uri="{FF2B5EF4-FFF2-40B4-BE49-F238E27FC236}">
                <a16:creationId xmlns:a16="http://schemas.microsoft.com/office/drawing/2014/main" id="{41C9FCD1-51D0-42F6-9D8A-C0913B62D1DD}"/>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Suppose a Buyer, </a:t>
            </a:r>
          </a:p>
          <a:p>
            <a:pPr lvl="1" algn="just">
              <a:lnSpc>
                <a:spcPct val="150000"/>
              </a:lnSpc>
            </a:pPr>
            <a:r>
              <a:rPr lang="en-US" sz="2400" dirty="0">
                <a:latin typeface="Bookman Old Style" panose="02050604050505020204" pitchFamily="18" charset="0"/>
              </a:rPr>
              <a:t>On January 1, 2019 - Purchases 1000 shares of ‘</a:t>
            </a:r>
            <a:r>
              <a:rPr lang="en-US" sz="2400" dirty="0" err="1">
                <a:latin typeface="Bookman Old Style" panose="02050604050505020204" pitchFamily="18" charset="0"/>
              </a:rPr>
              <a:t>xyz</a:t>
            </a:r>
            <a:r>
              <a:rPr lang="en-US" sz="2400" dirty="0">
                <a:latin typeface="Bookman Old Style" panose="02050604050505020204" pitchFamily="18" charset="0"/>
              </a:rPr>
              <a:t>’ company at Rs.100/-. </a:t>
            </a:r>
          </a:p>
          <a:p>
            <a:pPr lvl="1" algn="just">
              <a:lnSpc>
                <a:spcPct val="150000"/>
              </a:lnSpc>
            </a:pPr>
            <a:r>
              <a:rPr lang="en-US" sz="2400" dirty="0">
                <a:latin typeface="Bookman Old Style" panose="02050604050505020204" pitchFamily="18" charset="0"/>
              </a:rPr>
              <a:t>Then buyer has to give the purchase amount of Rs.1,00,000/- (1000 x 100) to his broker on or before next day.</a:t>
            </a:r>
          </a:p>
          <a:p>
            <a:pPr lvl="1" algn="just">
              <a:lnSpc>
                <a:spcPct val="150000"/>
              </a:lnSpc>
            </a:pPr>
            <a:r>
              <a:rPr lang="en-US" sz="2400" dirty="0">
                <a:latin typeface="Bookman Old Style" panose="02050604050505020204" pitchFamily="18" charset="0"/>
              </a:rPr>
              <a:t>Broker, in turn, has to give this money to stock exchange. </a:t>
            </a:r>
          </a:p>
        </p:txBody>
      </p:sp>
    </p:spTree>
    <p:extLst>
      <p:ext uri="{BB962C8B-B14F-4D97-AF65-F5344CB8AC3E}">
        <p14:creationId xmlns:p14="http://schemas.microsoft.com/office/powerpoint/2010/main" val="293246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91200" y="3733800"/>
            <a:ext cx="3052763" cy="2865438"/>
            <a:chOff x="2301" y="1555"/>
            <a:chExt cx="1923" cy="1805"/>
          </a:xfrm>
        </p:grpSpPr>
        <p:sp>
          <p:nvSpPr>
            <p:cNvPr id="41988" name="Rectangle 3"/>
            <p:cNvSpPr>
              <a:spLocks noChangeArrowheads="1"/>
            </p:cNvSpPr>
            <p:nvPr/>
          </p:nvSpPr>
          <p:spPr bwMode="auto">
            <a:xfrm>
              <a:off x="2571" y="1555"/>
              <a:ext cx="1586" cy="1805"/>
            </a:xfrm>
            <a:prstGeom prst="rect">
              <a:avLst/>
            </a:prstGeom>
            <a:solidFill>
              <a:srgbClr val="FFFFCC">
                <a:alpha val="50195"/>
              </a:srgbClr>
            </a:solidFill>
            <a:ln w="9525">
              <a:noFill/>
              <a:miter lim="800000"/>
              <a:headEnd/>
              <a:tailEnd/>
            </a:ln>
          </p:spPr>
          <p:txBody>
            <a:bodyPr/>
            <a:lstStyle/>
            <a:p>
              <a:endParaRPr lang="en-US" dirty="0"/>
            </a:p>
          </p:txBody>
        </p:sp>
        <p:sp>
          <p:nvSpPr>
            <p:cNvPr id="41989" name="Freeform 4"/>
            <p:cNvSpPr>
              <a:spLocks/>
            </p:cNvSpPr>
            <p:nvPr/>
          </p:nvSpPr>
          <p:spPr bwMode="auto">
            <a:xfrm>
              <a:off x="2301" y="2541"/>
              <a:ext cx="917" cy="439"/>
            </a:xfrm>
            <a:custGeom>
              <a:avLst/>
              <a:gdLst>
                <a:gd name="T0" fmla="*/ 106 w 1834"/>
                <a:gd name="T1" fmla="*/ 97 h 878"/>
                <a:gd name="T2" fmla="*/ 108 w 1834"/>
                <a:gd name="T3" fmla="*/ 99 h 878"/>
                <a:gd name="T4" fmla="*/ 110 w 1834"/>
                <a:gd name="T5" fmla="*/ 100 h 878"/>
                <a:gd name="T6" fmla="*/ 114 w 1834"/>
                <a:gd name="T7" fmla="*/ 102 h 878"/>
                <a:gd name="T8" fmla="*/ 116 w 1834"/>
                <a:gd name="T9" fmla="*/ 105 h 878"/>
                <a:gd name="T10" fmla="*/ 120 w 1834"/>
                <a:gd name="T11" fmla="*/ 107 h 878"/>
                <a:gd name="T12" fmla="*/ 123 w 1834"/>
                <a:gd name="T13" fmla="*/ 108 h 878"/>
                <a:gd name="T14" fmla="*/ 125 w 1834"/>
                <a:gd name="T15" fmla="*/ 110 h 878"/>
                <a:gd name="T16" fmla="*/ 126 w 1834"/>
                <a:gd name="T17" fmla="*/ 110 h 878"/>
                <a:gd name="T18" fmla="*/ 211 w 1834"/>
                <a:gd name="T19" fmla="*/ 92 h 878"/>
                <a:gd name="T20" fmla="*/ 229 w 1834"/>
                <a:gd name="T21" fmla="*/ 88 h 878"/>
                <a:gd name="T22" fmla="*/ 227 w 1834"/>
                <a:gd name="T23" fmla="*/ 85 h 878"/>
                <a:gd name="T24" fmla="*/ 223 w 1834"/>
                <a:gd name="T25" fmla="*/ 82 h 878"/>
                <a:gd name="T26" fmla="*/ 218 w 1834"/>
                <a:gd name="T27" fmla="*/ 78 h 878"/>
                <a:gd name="T28" fmla="*/ 212 w 1834"/>
                <a:gd name="T29" fmla="*/ 73 h 878"/>
                <a:gd name="T30" fmla="*/ 207 w 1834"/>
                <a:gd name="T31" fmla="*/ 68 h 878"/>
                <a:gd name="T32" fmla="*/ 200 w 1834"/>
                <a:gd name="T33" fmla="*/ 62 h 878"/>
                <a:gd name="T34" fmla="*/ 194 w 1834"/>
                <a:gd name="T35" fmla="*/ 56 h 878"/>
                <a:gd name="T36" fmla="*/ 188 w 1834"/>
                <a:gd name="T37" fmla="*/ 51 h 878"/>
                <a:gd name="T38" fmla="*/ 181 w 1834"/>
                <a:gd name="T39" fmla="*/ 46 h 878"/>
                <a:gd name="T40" fmla="*/ 175 w 1834"/>
                <a:gd name="T41" fmla="*/ 41 h 878"/>
                <a:gd name="T42" fmla="*/ 169 w 1834"/>
                <a:gd name="T43" fmla="*/ 35 h 878"/>
                <a:gd name="T44" fmla="*/ 163 w 1834"/>
                <a:gd name="T45" fmla="*/ 30 h 878"/>
                <a:gd name="T46" fmla="*/ 158 w 1834"/>
                <a:gd name="T47" fmla="*/ 26 h 878"/>
                <a:gd name="T48" fmla="*/ 154 w 1834"/>
                <a:gd name="T49" fmla="*/ 23 h 878"/>
                <a:gd name="T50" fmla="*/ 150 w 1834"/>
                <a:gd name="T51" fmla="*/ 19 h 878"/>
                <a:gd name="T52" fmla="*/ 147 w 1834"/>
                <a:gd name="T53" fmla="*/ 17 h 878"/>
                <a:gd name="T54" fmla="*/ 140 w 1834"/>
                <a:gd name="T55" fmla="*/ 16 h 878"/>
                <a:gd name="T56" fmla="*/ 132 w 1834"/>
                <a:gd name="T57" fmla="*/ 15 h 878"/>
                <a:gd name="T58" fmla="*/ 122 w 1834"/>
                <a:gd name="T59" fmla="*/ 17 h 878"/>
                <a:gd name="T60" fmla="*/ 114 w 1834"/>
                <a:gd name="T61" fmla="*/ 18 h 878"/>
                <a:gd name="T62" fmla="*/ 104 w 1834"/>
                <a:gd name="T63" fmla="*/ 19 h 878"/>
                <a:gd name="T64" fmla="*/ 94 w 1834"/>
                <a:gd name="T65" fmla="*/ 20 h 878"/>
                <a:gd name="T66" fmla="*/ 84 w 1834"/>
                <a:gd name="T67" fmla="*/ 22 h 878"/>
                <a:gd name="T68" fmla="*/ 75 w 1834"/>
                <a:gd name="T69" fmla="*/ 24 h 878"/>
                <a:gd name="T70" fmla="*/ 66 w 1834"/>
                <a:gd name="T71" fmla="*/ 26 h 878"/>
                <a:gd name="T72" fmla="*/ 57 w 1834"/>
                <a:gd name="T73" fmla="*/ 27 h 878"/>
                <a:gd name="T74" fmla="*/ 49 w 1834"/>
                <a:gd name="T75" fmla="*/ 30 h 878"/>
                <a:gd name="T76" fmla="*/ 41 w 1834"/>
                <a:gd name="T77" fmla="*/ 33 h 878"/>
                <a:gd name="T78" fmla="*/ 35 w 1834"/>
                <a:gd name="T79" fmla="*/ 35 h 878"/>
                <a:gd name="T80" fmla="*/ 29 w 1834"/>
                <a:gd name="T81" fmla="*/ 36 h 878"/>
                <a:gd name="T82" fmla="*/ 26 w 1834"/>
                <a:gd name="T83" fmla="*/ 38 h 878"/>
                <a:gd name="T84" fmla="*/ 24 w 1834"/>
                <a:gd name="T85" fmla="*/ 39 h 878"/>
                <a:gd name="T86" fmla="*/ 22 w 1834"/>
                <a:gd name="T87" fmla="*/ 36 h 878"/>
                <a:gd name="T88" fmla="*/ 19 w 1834"/>
                <a:gd name="T89" fmla="*/ 29 h 878"/>
                <a:gd name="T90" fmla="*/ 15 w 1834"/>
                <a:gd name="T91" fmla="*/ 24 h 878"/>
                <a:gd name="T92" fmla="*/ 13 w 1834"/>
                <a:gd name="T93" fmla="*/ 18 h 878"/>
                <a:gd name="T94" fmla="*/ 10 w 1834"/>
                <a:gd name="T95" fmla="*/ 11 h 878"/>
                <a:gd name="T96" fmla="*/ 7 w 1834"/>
                <a:gd name="T97" fmla="*/ 6 h 878"/>
                <a:gd name="T98" fmla="*/ 6 w 1834"/>
                <a:gd name="T99" fmla="*/ 2 h 878"/>
                <a:gd name="T100" fmla="*/ 5 w 1834"/>
                <a:gd name="T101" fmla="*/ 1 h 878"/>
                <a:gd name="T102" fmla="*/ 3 w 1834"/>
                <a:gd name="T103" fmla="*/ 1 h 878"/>
                <a:gd name="T104" fmla="*/ 0 w 1834"/>
                <a:gd name="T105" fmla="*/ 0 h 878"/>
                <a:gd name="T106" fmla="*/ 18 w 1834"/>
                <a:gd name="T107" fmla="*/ 40 h 878"/>
                <a:gd name="T108" fmla="*/ 18 w 1834"/>
                <a:gd name="T109" fmla="*/ 43 h 878"/>
                <a:gd name="T110" fmla="*/ 106 w 1834"/>
                <a:gd name="T111" fmla="*/ 97 h 8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34"/>
                <a:gd name="T169" fmla="*/ 0 h 878"/>
                <a:gd name="T170" fmla="*/ 1834 w 1834"/>
                <a:gd name="T171" fmla="*/ 878 h 8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34" h="878">
                  <a:moveTo>
                    <a:pt x="846" y="774"/>
                  </a:moveTo>
                  <a:lnTo>
                    <a:pt x="858" y="785"/>
                  </a:lnTo>
                  <a:lnTo>
                    <a:pt x="879" y="799"/>
                  </a:lnTo>
                  <a:lnTo>
                    <a:pt x="906" y="816"/>
                  </a:lnTo>
                  <a:lnTo>
                    <a:pt x="934" y="833"/>
                  </a:lnTo>
                  <a:lnTo>
                    <a:pt x="961" y="850"/>
                  </a:lnTo>
                  <a:lnTo>
                    <a:pt x="986" y="864"/>
                  </a:lnTo>
                  <a:lnTo>
                    <a:pt x="1003" y="874"/>
                  </a:lnTo>
                  <a:lnTo>
                    <a:pt x="1009" y="878"/>
                  </a:lnTo>
                  <a:lnTo>
                    <a:pt x="1687" y="731"/>
                  </a:lnTo>
                  <a:lnTo>
                    <a:pt x="1834" y="701"/>
                  </a:lnTo>
                  <a:lnTo>
                    <a:pt x="1809" y="678"/>
                  </a:lnTo>
                  <a:lnTo>
                    <a:pt x="1777" y="651"/>
                  </a:lnTo>
                  <a:lnTo>
                    <a:pt x="1740" y="618"/>
                  </a:lnTo>
                  <a:lnTo>
                    <a:pt x="1696" y="580"/>
                  </a:lnTo>
                  <a:lnTo>
                    <a:pt x="1650" y="541"/>
                  </a:lnTo>
                  <a:lnTo>
                    <a:pt x="1600" y="498"/>
                  </a:lnTo>
                  <a:lnTo>
                    <a:pt x="1549" y="455"/>
                  </a:lnTo>
                  <a:lnTo>
                    <a:pt x="1497" y="408"/>
                  </a:lnTo>
                  <a:lnTo>
                    <a:pt x="1445" y="366"/>
                  </a:lnTo>
                  <a:lnTo>
                    <a:pt x="1394" y="321"/>
                  </a:lnTo>
                  <a:lnTo>
                    <a:pt x="1346" y="280"/>
                  </a:lnTo>
                  <a:lnTo>
                    <a:pt x="1300" y="242"/>
                  </a:lnTo>
                  <a:lnTo>
                    <a:pt x="1260" y="207"/>
                  </a:lnTo>
                  <a:lnTo>
                    <a:pt x="1225" y="177"/>
                  </a:lnTo>
                  <a:lnTo>
                    <a:pt x="1196" y="152"/>
                  </a:lnTo>
                  <a:lnTo>
                    <a:pt x="1175" y="134"/>
                  </a:lnTo>
                  <a:lnTo>
                    <a:pt x="1116" y="128"/>
                  </a:lnTo>
                  <a:lnTo>
                    <a:pt x="1051" y="127"/>
                  </a:lnTo>
                  <a:lnTo>
                    <a:pt x="980" y="130"/>
                  </a:lnTo>
                  <a:lnTo>
                    <a:pt x="906" y="137"/>
                  </a:lnTo>
                  <a:lnTo>
                    <a:pt x="827" y="147"/>
                  </a:lnTo>
                  <a:lnTo>
                    <a:pt x="750" y="159"/>
                  </a:lnTo>
                  <a:lnTo>
                    <a:pt x="672" y="173"/>
                  </a:lnTo>
                  <a:lnTo>
                    <a:pt x="595" y="189"/>
                  </a:lnTo>
                  <a:lnTo>
                    <a:pt x="521" y="206"/>
                  </a:lnTo>
                  <a:lnTo>
                    <a:pt x="452" y="223"/>
                  </a:lnTo>
                  <a:lnTo>
                    <a:pt x="387" y="240"/>
                  </a:lnTo>
                  <a:lnTo>
                    <a:pt x="327" y="257"/>
                  </a:lnTo>
                  <a:lnTo>
                    <a:pt x="278" y="273"/>
                  </a:lnTo>
                  <a:lnTo>
                    <a:pt x="235" y="288"/>
                  </a:lnTo>
                  <a:lnTo>
                    <a:pt x="205" y="300"/>
                  </a:lnTo>
                  <a:lnTo>
                    <a:pt x="186" y="311"/>
                  </a:lnTo>
                  <a:lnTo>
                    <a:pt x="170" y="281"/>
                  </a:lnTo>
                  <a:lnTo>
                    <a:pt x="149" y="238"/>
                  </a:lnTo>
                  <a:lnTo>
                    <a:pt x="126" y="189"/>
                  </a:lnTo>
                  <a:lnTo>
                    <a:pt x="100" y="137"/>
                  </a:lnTo>
                  <a:lnTo>
                    <a:pt x="77" y="87"/>
                  </a:lnTo>
                  <a:lnTo>
                    <a:pt x="56" y="44"/>
                  </a:lnTo>
                  <a:lnTo>
                    <a:pt x="42" y="15"/>
                  </a:lnTo>
                  <a:lnTo>
                    <a:pt x="36" y="5"/>
                  </a:lnTo>
                  <a:lnTo>
                    <a:pt x="19" y="8"/>
                  </a:lnTo>
                  <a:lnTo>
                    <a:pt x="0" y="0"/>
                  </a:lnTo>
                  <a:lnTo>
                    <a:pt x="144" y="319"/>
                  </a:lnTo>
                  <a:lnTo>
                    <a:pt x="140" y="341"/>
                  </a:lnTo>
                  <a:lnTo>
                    <a:pt x="846" y="774"/>
                  </a:lnTo>
                  <a:close/>
                </a:path>
              </a:pathLst>
            </a:custGeom>
            <a:solidFill>
              <a:srgbClr val="000000"/>
            </a:solidFill>
            <a:ln w="9525">
              <a:noFill/>
              <a:round/>
              <a:headEnd/>
              <a:tailEnd/>
            </a:ln>
          </p:spPr>
          <p:txBody>
            <a:bodyPr/>
            <a:lstStyle/>
            <a:p>
              <a:endParaRPr lang="en-US" dirty="0"/>
            </a:p>
          </p:txBody>
        </p:sp>
        <p:sp>
          <p:nvSpPr>
            <p:cNvPr id="41990" name="Freeform 5"/>
            <p:cNvSpPr>
              <a:spLocks/>
            </p:cNvSpPr>
            <p:nvPr/>
          </p:nvSpPr>
          <p:spPr bwMode="auto">
            <a:xfrm>
              <a:off x="2319" y="2544"/>
              <a:ext cx="558" cy="153"/>
            </a:xfrm>
            <a:custGeom>
              <a:avLst/>
              <a:gdLst>
                <a:gd name="T0" fmla="*/ 115 w 1116"/>
                <a:gd name="T1" fmla="*/ 5 h 306"/>
                <a:gd name="T2" fmla="*/ 107 w 1116"/>
                <a:gd name="T3" fmla="*/ 6 h 306"/>
                <a:gd name="T4" fmla="*/ 99 w 1116"/>
                <a:gd name="T5" fmla="*/ 9 h 306"/>
                <a:gd name="T6" fmla="*/ 90 w 1116"/>
                <a:gd name="T7" fmla="*/ 11 h 306"/>
                <a:gd name="T8" fmla="*/ 82 w 1116"/>
                <a:gd name="T9" fmla="*/ 14 h 306"/>
                <a:gd name="T10" fmla="*/ 74 w 1116"/>
                <a:gd name="T11" fmla="*/ 18 h 306"/>
                <a:gd name="T12" fmla="*/ 67 w 1116"/>
                <a:gd name="T13" fmla="*/ 20 h 306"/>
                <a:gd name="T14" fmla="*/ 60 w 1116"/>
                <a:gd name="T15" fmla="*/ 23 h 306"/>
                <a:gd name="T16" fmla="*/ 55 w 1116"/>
                <a:gd name="T17" fmla="*/ 24 h 306"/>
                <a:gd name="T18" fmla="*/ 51 w 1116"/>
                <a:gd name="T19" fmla="*/ 22 h 306"/>
                <a:gd name="T20" fmla="*/ 44 w 1116"/>
                <a:gd name="T21" fmla="*/ 19 h 306"/>
                <a:gd name="T22" fmla="*/ 37 w 1116"/>
                <a:gd name="T23" fmla="*/ 15 h 306"/>
                <a:gd name="T24" fmla="*/ 29 w 1116"/>
                <a:gd name="T25" fmla="*/ 11 h 306"/>
                <a:gd name="T26" fmla="*/ 20 w 1116"/>
                <a:gd name="T27" fmla="*/ 7 h 306"/>
                <a:gd name="T28" fmla="*/ 11 w 1116"/>
                <a:gd name="T29" fmla="*/ 4 h 306"/>
                <a:gd name="T30" fmla="*/ 3 w 1116"/>
                <a:gd name="T31" fmla="*/ 1 h 306"/>
                <a:gd name="T32" fmla="*/ 1 w 1116"/>
                <a:gd name="T33" fmla="*/ 1 h 306"/>
                <a:gd name="T34" fmla="*/ 5 w 1116"/>
                <a:gd name="T35" fmla="*/ 10 h 306"/>
                <a:gd name="T36" fmla="*/ 11 w 1116"/>
                <a:gd name="T37" fmla="*/ 23 h 306"/>
                <a:gd name="T38" fmla="*/ 17 w 1116"/>
                <a:gd name="T39" fmla="*/ 35 h 306"/>
                <a:gd name="T40" fmla="*/ 21 w 1116"/>
                <a:gd name="T41" fmla="*/ 37 h 306"/>
                <a:gd name="T42" fmla="*/ 30 w 1116"/>
                <a:gd name="T43" fmla="*/ 34 h 306"/>
                <a:gd name="T44" fmla="*/ 43 w 1116"/>
                <a:gd name="T45" fmla="*/ 29 h 306"/>
                <a:gd name="T46" fmla="*/ 59 w 1116"/>
                <a:gd name="T47" fmla="*/ 25 h 306"/>
                <a:gd name="T48" fmla="*/ 77 w 1116"/>
                <a:gd name="T49" fmla="*/ 21 h 306"/>
                <a:gd name="T50" fmla="*/ 96 w 1116"/>
                <a:gd name="T51" fmla="*/ 19 h 306"/>
                <a:gd name="T52" fmla="*/ 115 w 1116"/>
                <a:gd name="T53" fmla="*/ 15 h 306"/>
                <a:gd name="T54" fmla="*/ 133 w 1116"/>
                <a:gd name="T55" fmla="*/ 15 h 306"/>
                <a:gd name="T56" fmla="*/ 138 w 1116"/>
                <a:gd name="T57" fmla="*/ 14 h 306"/>
                <a:gd name="T58" fmla="*/ 132 w 1116"/>
                <a:gd name="T59" fmla="*/ 11 h 306"/>
                <a:gd name="T60" fmla="*/ 124 w 1116"/>
                <a:gd name="T61" fmla="*/ 7 h 306"/>
                <a:gd name="T62" fmla="*/ 119 w 1116"/>
                <a:gd name="T63" fmla="*/ 5 h 3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6"/>
                <a:gd name="T97" fmla="*/ 0 h 306"/>
                <a:gd name="T98" fmla="*/ 1116 w 1116"/>
                <a:gd name="T99" fmla="*/ 306 h 30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6" h="306">
                  <a:moveTo>
                    <a:pt x="954" y="37"/>
                  </a:moveTo>
                  <a:lnTo>
                    <a:pt x="923" y="41"/>
                  </a:lnTo>
                  <a:lnTo>
                    <a:pt x="892" y="46"/>
                  </a:lnTo>
                  <a:lnTo>
                    <a:pt x="860" y="53"/>
                  </a:lnTo>
                  <a:lnTo>
                    <a:pt x="827" y="60"/>
                  </a:lnTo>
                  <a:lnTo>
                    <a:pt x="793" y="68"/>
                  </a:lnTo>
                  <a:lnTo>
                    <a:pt x="758" y="79"/>
                  </a:lnTo>
                  <a:lnTo>
                    <a:pt x="724" y="89"/>
                  </a:lnTo>
                  <a:lnTo>
                    <a:pt x="691" y="101"/>
                  </a:lnTo>
                  <a:lnTo>
                    <a:pt x="657" y="113"/>
                  </a:lnTo>
                  <a:lnTo>
                    <a:pt x="624" y="125"/>
                  </a:lnTo>
                  <a:lnTo>
                    <a:pt x="594" y="139"/>
                  </a:lnTo>
                  <a:lnTo>
                    <a:pt x="563" y="153"/>
                  </a:lnTo>
                  <a:lnTo>
                    <a:pt x="534" y="165"/>
                  </a:lnTo>
                  <a:lnTo>
                    <a:pt x="506" y="178"/>
                  </a:lnTo>
                  <a:lnTo>
                    <a:pt x="481" y="190"/>
                  </a:lnTo>
                  <a:lnTo>
                    <a:pt x="458" y="202"/>
                  </a:lnTo>
                  <a:lnTo>
                    <a:pt x="446" y="196"/>
                  </a:lnTo>
                  <a:lnTo>
                    <a:pt x="429" y="187"/>
                  </a:lnTo>
                  <a:lnTo>
                    <a:pt x="408" y="177"/>
                  </a:lnTo>
                  <a:lnTo>
                    <a:pt x="385" y="165"/>
                  </a:lnTo>
                  <a:lnTo>
                    <a:pt x="358" y="153"/>
                  </a:lnTo>
                  <a:lnTo>
                    <a:pt x="330" y="137"/>
                  </a:lnTo>
                  <a:lnTo>
                    <a:pt x="299" y="122"/>
                  </a:lnTo>
                  <a:lnTo>
                    <a:pt x="266" y="106"/>
                  </a:lnTo>
                  <a:lnTo>
                    <a:pt x="232" y="91"/>
                  </a:lnTo>
                  <a:lnTo>
                    <a:pt x="198" y="75"/>
                  </a:lnTo>
                  <a:lnTo>
                    <a:pt x="163" y="60"/>
                  </a:lnTo>
                  <a:lnTo>
                    <a:pt x="129" y="46"/>
                  </a:lnTo>
                  <a:lnTo>
                    <a:pt x="94" y="32"/>
                  </a:lnTo>
                  <a:lnTo>
                    <a:pt x="62" y="20"/>
                  </a:lnTo>
                  <a:lnTo>
                    <a:pt x="31" y="8"/>
                  </a:lnTo>
                  <a:lnTo>
                    <a:pt x="0" y="0"/>
                  </a:lnTo>
                  <a:lnTo>
                    <a:pt x="6" y="10"/>
                  </a:lnTo>
                  <a:lnTo>
                    <a:pt x="20" y="39"/>
                  </a:lnTo>
                  <a:lnTo>
                    <a:pt x="41" y="82"/>
                  </a:lnTo>
                  <a:lnTo>
                    <a:pt x="64" y="132"/>
                  </a:lnTo>
                  <a:lnTo>
                    <a:pt x="90" y="184"/>
                  </a:lnTo>
                  <a:lnTo>
                    <a:pt x="113" y="233"/>
                  </a:lnTo>
                  <a:lnTo>
                    <a:pt x="134" y="276"/>
                  </a:lnTo>
                  <a:lnTo>
                    <a:pt x="150" y="306"/>
                  </a:lnTo>
                  <a:lnTo>
                    <a:pt x="169" y="295"/>
                  </a:lnTo>
                  <a:lnTo>
                    <a:pt x="199" y="283"/>
                  </a:lnTo>
                  <a:lnTo>
                    <a:pt x="240" y="269"/>
                  </a:lnTo>
                  <a:lnTo>
                    <a:pt x="289" y="254"/>
                  </a:lnTo>
                  <a:lnTo>
                    <a:pt x="345" y="237"/>
                  </a:lnTo>
                  <a:lnTo>
                    <a:pt x="408" y="221"/>
                  </a:lnTo>
                  <a:lnTo>
                    <a:pt x="475" y="204"/>
                  </a:lnTo>
                  <a:lnTo>
                    <a:pt x="548" y="187"/>
                  </a:lnTo>
                  <a:lnTo>
                    <a:pt x="623" y="172"/>
                  </a:lnTo>
                  <a:lnTo>
                    <a:pt x="697" y="158"/>
                  </a:lnTo>
                  <a:lnTo>
                    <a:pt x="774" y="146"/>
                  </a:lnTo>
                  <a:lnTo>
                    <a:pt x="848" y="135"/>
                  </a:lnTo>
                  <a:lnTo>
                    <a:pt x="923" y="127"/>
                  </a:lnTo>
                  <a:lnTo>
                    <a:pt x="992" y="123"/>
                  </a:lnTo>
                  <a:lnTo>
                    <a:pt x="1057" y="122"/>
                  </a:lnTo>
                  <a:lnTo>
                    <a:pt x="1116" y="125"/>
                  </a:lnTo>
                  <a:lnTo>
                    <a:pt x="1101" y="117"/>
                  </a:lnTo>
                  <a:lnTo>
                    <a:pt x="1078" y="104"/>
                  </a:lnTo>
                  <a:lnTo>
                    <a:pt x="1053" y="91"/>
                  </a:lnTo>
                  <a:lnTo>
                    <a:pt x="1025" y="75"/>
                  </a:lnTo>
                  <a:lnTo>
                    <a:pt x="998" y="62"/>
                  </a:lnTo>
                  <a:lnTo>
                    <a:pt x="975" y="50"/>
                  </a:lnTo>
                  <a:lnTo>
                    <a:pt x="959" y="41"/>
                  </a:lnTo>
                  <a:lnTo>
                    <a:pt x="954" y="37"/>
                  </a:lnTo>
                  <a:close/>
                </a:path>
              </a:pathLst>
            </a:custGeom>
            <a:solidFill>
              <a:srgbClr val="FFFFFF"/>
            </a:solidFill>
            <a:ln w="9525">
              <a:noFill/>
              <a:round/>
              <a:headEnd/>
              <a:tailEnd/>
            </a:ln>
          </p:spPr>
          <p:txBody>
            <a:bodyPr/>
            <a:lstStyle/>
            <a:p>
              <a:endParaRPr lang="en-US" dirty="0"/>
            </a:p>
          </p:txBody>
        </p:sp>
        <p:sp>
          <p:nvSpPr>
            <p:cNvPr id="41991" name="Freeform 6"/>
            <p:cNvSpPr>
              <a:spLocks/>
            </p:cNvSpPr>
            <p:nvPr/>
          </p:nvSpPr>
          <p:spPr bwMode="auto">
            <a:xfrm>
              <a:off x="2463" y="2602"/>
              <a:ext cx="91" cy="48"/>
            </a:xfrm>
            <a:custGeom>
              <a:avLst/>
              <a:gdLst>
                <a:gd name="T0" fmla="*/ 23 w 181"/>
                <a:gd name="T1" fmla="*/ 12 h 94"/>
                <a:gd name="T2" fmla="*/ 21 w 181"/>
                <a:gd name="T3" fmla="*/ 11 h 94"/>
                <a:gd name="T4" fmla="*/ 19 w 181"/>
                <a:gd name="T5" fmla="*/ 10 h 94"/>
                <a:gd name="T6" fmla="*/ 16 w 181"/>
                <a:gd name="T7" fmla="*/ 8 h 94"/>
                <a:gd name="T8" fmla="*/ 13 w 181"/>
                <a:gd name="T9" fmla="*/ 6 h 94"/>
                <a:gd name="T10" fmla="*/ 9 w 181"/>
                <a:gd name="T11" fmla="*/ 4 h 94"/>
                <a:gd name="T12" fmla="*/ 6 w 181"/>
                <a:gd name="T13" fmla="*/ 3 h 94"/>
                <a:gd name="T14" fmla="*/ 4 w 181"/>
                <a:gd name="T15" fmla="*/ 2 h 94"/>
                <a:gd name="T16" fmla="*/ 2 w 181"/>
                <a:gd name="T17" fmla="*/ 1 h 94"/>
                <a:gd name="T18" fmla="*/ 0 w 181"/>
                <a:gd name="T19" fmla="*/ 0 h 94"/>
                <a:gd name="T20" fmla="*/ 1 w 181"/>
                <a:gd name="T21" fmla="*/ 1 h 94"/>
                <a:gd name="T22" fmla="*/ 2 w 181"/>
                <a:gd name="T23" fmla="*/ 2 h 94"/>
                <a:gd name="T24" fmla="*/ 3 w 181"/>
                <a:gd name="T25" fmla="*/ 2 h 94"/>
                <a:gd name="T26" fmla="*/ 3 w 181"/>
                <a:gd name="T27" fmla="*/ 3 h 94"/>
                <a:gd name="T28" fmla="*/ 6 w 181"/>
                <a:gd name="T29" fmla="*/ 4 h 94"/>
                <a:gd name="T30" fmla="*/ 9 w 181"/>
                <a:gd name="T31" fmla="*/ 5 h 94"/>
                <a:gd name="T32" fmla="*/ 12 w 181"/>
                <a:gd name="T33" fmla="*/ 7 h 94"/>
                <a:gd name="T34" fmla="*/ 15 w 181"/>
                <a:gd name="T35" fmla="*/ 9 h 94"/>
                <a:gd name="T36" fmla="*/ 18 w 181"/>
                <a:gd name="T37" fmla="*/ 10 h 94"/>
                <a:gd name="T38" fmla="*/ 20 w 181"/>
                <a:gd name="T39" fmla="*/ 12 h 94"/>
                <a:gd name="T40" fmla="*/ 21 w 181"/>
                <a:gd name="T41" fmla="*/ 13 h 94"/>
                <a:gd name="T42" fmla="*/ 21 w 181"/>
                <a:gd name="T43" fmla="*/ 12 h 94"/>
                <a:gd name="T44" fmla="*/ 22 w 181"/>
                <a:gd name="T45" fmla="*/ 12 h 94"/>
                <a:gd name="T46" fmla="*/ 23 w 181"/>
                <a:gd name="T47" fmla="*/ 12 h 94"/>
                <a:gd name="T48" fmla="*/ 23 w 181"/>
                <a:gd name="T49" fmla="*/ 12 h 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1"/>
                <a:gd name="T76" fmla="*/ 0 h 94"/>
                <a:gd name="T77" fmla="*/ 181 w 181"/>
                <a:gd name="T78" fmla="*/ 94 h 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1" h="94">
                  <a:moveTo>
                    <a:pt x="181" y="91"/>
                  </a:moveTo>
                  <a:lnTo>
                    <a:pt x="168" y="84"/>
                  </a:lnTo>
                  <a:lnTo>
                    <a:pt x="149" y="72"/>
                  </a:lnTo>
                  <a:lnTo>
                    <a:pt x="126" y="60"/>
                  </a:lnTo>
                  <a:lnTo>
                    <a:pt x="99" y="46"/>
                  </a:lnTo>
                  <a:lnTo>
                    <a:pt x="72" y="32"/>
                  </a:lnTo>
                  <a:lnTo>
                    <a:pt x="47" y="20"/>
                  </a:lnTo>
                  <a:lnTo>
                    <a:pt x="26" y="10"/>
                  </a:lnTo>
                  <a:lnTo>
                    <a:pt x="11" y="3"/>
                  </a:lnTo>
                  <a:lnTo>
                    <a:pt x="0" y="0"/>
                  </a:lnTo>
                  <a:lnTo>
                    <a:pt x="1" y="3"/>
                  </a:lnTo>
                  <a:lnTo>
                    <a:pt x="9" y="10"/>
                  </a:lnTo>
                  <a:lnTo>
                    <a:pt x="17" y="15"/>
                  </a:lnTo>
                  <a:lnTo>
                    <a:pt x="24" y="18"/>
                  </a:lnTo>
                  <a:lnTo>
                    <a:pt x="42" y="27"/>
                  </a:lnTo>
                  <a:lnTo>
                    <a:pt x="65" y="39"/>
                  </a:lnTo>
                  <a:lnTo>
                    <a:pt x="91" y="53"/>
                  </a:lnTo>
                  <a:lnTo>
                    <a:pt x="116" y="67"/>
                  </a:lnTo>
                  <a:lnTo>
                    <a:pt x="139" y="79"/>
                  </a:lnTo>
                  <a:lnTo>
                    <a:pt x="157" y="89"/>
                  </a:lnTo>
                  <a:lnTo>
                    <a:pt x="164" y="94"/>
                  </a:lnTo>
                  <a:lnTo>
                    <a:pt x="168" y="92"/>
                  </a:lnTo>
                  <a:lnTo>
                    <a:pt x="174" y="92"/>
                  </a:lnTo>
                  <a:lnTo>
                    <a:pt x="178" y="91"/>
                  </a:lnTo>
                  <a:lnTo>
                    <a:pt x="181" y="91"/>
                  </a:lnTo>
                  <a:close/>
                </a:path>
              </a:pathLst>
            </a:custGeom>
            <a:solidFill>
              <a:srgbClr val="000000"/>
            </a:solidFill>
            <a:ln w="9525">
              <a:noFill/>
              <a:round/>
              <a:headEnd/>
              <a:tailEnd/>
            </a:ln>
          </p:spPr>
          <p:txBody>
            <a:bodyPr/>
            <a:lstStyle/>
            <a:p>
              <a:endParaRPr lang="en-US" dirty="0"/>
            </a:p>
          </p:txBody>
        </p:sp>
        <p:sp>
          <p:nvSpPr>
            <p:cNvPr id="41992" name="Freeform 7"/>
            <p:cNvSpPr>
              <a:spLocks/>
            </p:cNvSpPr>
            <p:nvPr/>
          </p:nvSpPr>
          <p:spPr bwMode="auto">
            <a:xfrm>
              <a:off x="3872" y="2197"/>
              <a:ext cx="352" cy="527"/>
            </a:xfrm>
            <a:custGeom>
              <a:avLst/>
              <a:gdLst>
                <a:gd name="T0" fmla="*/ 65 w 704"/>
                <a:gd name="T1" fmla="*/ 131 h 1055"/>
                <a:gd name="T2" fmla="*/ 65 w 704"/>
                <a:gd name="T3" fmla="*/ 125 h 1055"/>
                <a:gd name="T4" fmla="*/ 63 w 704"/>
                <a:gd name="T5" fmla="*/ 119 h 1055"/>
                <a:gd name="T6" fmla="*/ 62 w 704"/>
                <a:gd name="T7" fmla="*/ 113 h 1055"/>
                <a:gd name="T8" fmla="*/ 61 w 704"/>
                <a:gd name="T9" fmla="*/ 107 h 1055"/>
                <a:gd name="T10" fmla="*/ 60 w 704"/>
                <a:gd name="T11" fmla="*/ 102 h 1055"/>
                <a:gd name="T12" fmla="*/ 58 w 704"/>
                <a:gd name="T13" fmla="*/ 97 h 1055"/>
                <a:gd name="T14" fmla="*/ 57 w 704"/>
                <a:gd name="T15" fmla="*/ 94 h 1055"/>
                <a:gd name="T16" fmla="*/ 56 w 704"/>
                <a:gd name="T17" fmla="*/ 91 h 1055"/>
                <a:gd name="T18" fmla="*/ 55 w 704"/>
                <a:gd name="T19" fmla="*/ 89 h 1055"/>
                <a:gd name="T20" fmla="*/ 55 w 704"/>
                <a:gd name="T21" fmla="*/ 86 h 1055"/>
                <a:gd name="T22" fmla="*/ 55 w 704"/>
                <a:gd name="T23" fmla="*/ 82 h 1055"/>
                <a:gd name="T24" fmla="*/ 54 w 704"/>
                <a:gd name="T25" fmla="*/ 78 h 1055"/>
                <a:gd name="T26" fmla="*/ 53 w 704"/>
                <a:gd name="T27" fmla="*/ 77 h 1055"/>
                <a:gd name="T28" fmla="*/ 52 w 704"/>
                <a:gd name="T29" fmla="*/ 74 h 1055"/>
                <a:gd name="T30" fmla="*/ 51 w 704"/>
                <a:gd name="T31" fmla="*/ 72 h 1055"/>
                <a:gd name="T32" fmla="*/ 49 w 704"/>
                <a:gd name="T33" fmla="*/ 68 h 1055"/>
                <a:gd name="T34" fmla="*/ 47 w 704"/>
                <a:gd name="T35" fmla="*/ 65 h 1055"/>
                <a:gd name="T36" fmla="*/ 45 w 704"/>
                <a:gd name="T37" fmla="*/ 61 h 1055"/>
                <a:gd name="T38" fmla="*/ 43 w 704"/>
                <a:gd name="T39" fmla="*/ 57 h 1055"/>
                <a:gd name="T40" fmla="*/ 42 w 704"/>
                <a:gd name="T41" fmla="*/ 53 h 1055"/>
                <a:gd name="T42" fmla="*/ 41 w 704"/>
                <a:gd name="T43" fmla="*/ 50 h 1055"/>
                <a:gd name="T44" fmla="*/ 39 w 704"/>
                <a:gd name="T45" fmla="*/ 47 h 1055"/>
                <a:gd name="T46" fmla="*/ 38 w 704"/>
                <a:gd name="T47" fmla="*/ 43 h 1055"/>
                <a:gd name="T48" fmla="*/ 36 w 704"/>
                <a:gd name="T49" fmla="*/ 40 h 1055"/>
                <a:gd name="T50" fmla="*/ 34 w 704"/>
                <a:gd name="T51" fmla="*/ 36 h 1055"/>
                <a:gd name="T52" fmla="*/ 31 w 704"/>
                <a:gd name="T53" fmla="*/ 32 h 1055"/>
                <a:gd name="T54" fmla="*/ 29 w 704"/>
                <a:gd name="T55" fmla="*/ 28 h 1055"/>
                <a:gd name="T56" fmla="*/ 26 w 704"/>
                <a:gd name="T57" fmla="*/ 25 h 1055"/>
                <a:gd name="T58" fmla="*/ 23 w 704"/>
                <a:gd name="T59" fmla="*/ 21 h 1055"/>
                <a:gd name="T60" fmla="*/ 20 w 704"/>
                <a:gd name="T61" fmla="*/ 17 h 1055"/>
                <a:gd name="T62" fmla="*/ 16 w 704"/>
                <a:gd name="T63" fmla="*/ 13 h 1055"/>
                <a:gd name="T64" fmla="*/ 12 w 704"/>
                <a:gd name="T65" fmla="*/ 10 h 1055"/>
                <a:gd name="T66" fmla="*/ 9 w 704"/>
                <a:gd name="T67" fmla="*/ 6 h 1055"/>
                <a:gd name="T68" fmla="*/ 6 w 704"/>
                <a:gd name="T69" fmla="*/ 3 h 1055"/>
                <a:gd name="T70" fmla="*/ 3 w 704"/>
                <a:gd name="T71" fmla="*/ 1 h 1055"/>
                <a:gd name="T72" fmla="*/ 0 w 704"/>
                <a:gd name="T73" fmla="*/ 0 h 1055"/>
                <a:gd name="T74" fmla="*/ 5 w 704"/>
                <a:gd name="T75" fmla="*/ 0 h 1055"/>
                <a:gd name="T76" fmla="*/ 11 w 704"/>
                <a:gd name="T77" fmla="*/ 1 h 1055"/>
                <a:gd name="T78" fmla="*/ 18 w 704"/>
                <a:gd name="T79" fmla="*/ 2 h 1055"/>
                <a:gd name="T80" fmla="*/ 24 w 704"/>
                <a:gd name="T81" fmla="*/ 4 h 1055"/>
                <a:gd name="T82" fmla="*/ 31 w 704"/>
                <a:gd name="T83" fmla="*/ 6 h 1055"/>
                <a:gd name="T84" fmla="*/ 39 w 704"/>
                <a:gd name="T85" fmla="*/ 8 h 1055"/>
                <a:gd name="T86" fmla="*/ 45 w 704"/>
                <a:gd name="T87" fmla="*/ 11 h 1055"/>
                <a:gd name="T88" fmla="*/ 53 w 704"/>
                <a:gd name="T89" fmla="*/ 14 h 1055"/>
                <a:gd name="T90" fmla="*/ 60 w 704"/>
                <a:gd name="T91" fmla="*/ 18 h 1055"/>
                <a:gd name="T92" fmla="*/ 67 w 704"/>
                <a:gd name="T93" fmla="*/ 22 h 1055"/>
                <a:gd name="T94" fmla="*/ 73 w 704"/>
                <a:gd name="T95" fmla="*/ 27 h 1055"/>
                <a:gd name="T96" fmla="*/ 78 w 704"/>
                <a:gd name="T97" fmla="*/ 33 h 1055"/>
                <a:gd name="T98" fmla="*/ 82 w 704"/>
                <a:gd name="T99" fmla="*/ 40 h 1055"/>
                <a:gd name="T100" fmla="*/ 86 w 704"/>
                <a:gd name="T101" fmla="*/ 47 h 1055"/>
                <a:gd name="T102" fmla="*/ 88 w 704"/>
                <a:gd name="T103" fmla="*/ 55 h 1055"/>
                <a:gd name="T104" fmla="*/ 88 w 704"/>
                <a:gd name="T105" fmla="*/ 63 h 1055"/>
                <a:gd name="T106" fmla="*/ 88 w 704"/>
                <a:gd name="T107" fmla="*/ 72 h 1055"/>
                <a:gd name="T108" fmla="*/ 85 w 704"/>
                <a:gd name="T109" fmla="*/ 82 h 1055"/>
                <a:gd name="T110" fmla="*/ 82 w 704"/>
                <a:gd name="T111" fmla="*/ 92 h 1055"/>
                <a:gd name="T112" fmla="*/ 78 w 704"/>
                <a:gd name="T113" fmla="*/ 102 h 1055"/>
                <a:gd name="T114" fmla="*/ 74 w 704"/>
                <a:gd name="T115" fmla="*/ 111 h 1055"/>
                <a:gd name="T116" fmla="*/ 70 w 704"/>
                <a:gd name="T117" fmla="*/ 119 h 1055"/>
                <a:gd name="T118" fmla="*/ 67 w 704"/>
                <a:gd name="T119" fmla="*/ 126 h 1055"/>
                <a:gd name="T120" fmla="*/ 65 w 704"/>
                <a:gd name="T121" fmla="*/ 131 h 105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4"/>
                <a:gd name="T184" fmla="*/ 0 h 1055"/>
                <a:gd name="T185" fmla="*/ 704 w 704"/>
                <a:gd name="T186" fmla="*/ 1055 h 105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4" h="1055">
                  <a:moveTo>
                    <a:pt x="518" y="1055"/>
                  </a:moveTo>
                  <a:lnTo>
                    <a:pt x="513" y="1006"/>
                  </a:lnTo>
                  <a:lnTo>
                    <a:pt x="507" y="957"/>
                  </a:lnTo>
                  <a:lnTo>
                    <a:pt x="499" y="908"/>
                  </a:lnTo>
                  <a:lnTo>
                    <a:pt x="490" y="862"/>
                  </a:lnTo>
                  <a:lnTo>
                    <a:pt x="480" y="821"/>
                  </a:lnTo>
                  <a:lnTo>
                    <a:pt x="470" y="783"/>
                  </a:lnTo>
                  <a:lnTo>
                    <a:pt x="459" y="752"/>
                  </a:lnTo>
                  <a:lnTo>
                    <a:pt x="449" y="730"/>
                  </a:lnTo>
                  <a:lnTo>
                    <a:pt x="446" y="713"/>
                  </a:lnTo>
                  <a:lnTo>
                    <a:pt x="447" y="689"/>
                  </a:lnTo>
                  <a:lnTo>
                    <a:pt x="446" y="659"/>
                  </a:lnTo>
                  <a:lnTo>
                    <a:pt x="436" y="627"/>
                  </a:lnTo>
                  <a:lnTo>
                    <a:pt x="430" y="616"/>
                  </a:lnTo>
                  <a:lnTo>
                    <a:pt x="421" y="599"/>
                  </a:lnTo>
                  <a:lnTo>
                    <a:pt x="409" y="577"/>
                  </a:lnTo>
                  <a:lnTo>
                    <a:pt x="394" y="551"/>
                  </a:lnTo>
                  <a:lnTo>
                    <a:pt x="377" y="522"/>
                  </a:lnTo>
                  <a:lnTo>
                    <a:pt x="361" y="491"/>
                  </a:lnTo>
                  <a:lnTo>
                    <a:pt x="344" y="458"/>
                  </a:lnTo>
                  <a:lnTo>
                    <a:pt x="329" y="424"/>
                  </a:lnTo>
                  <a:lnTo>
                    <a:pt x="321" y="403"/>
                  </a:lnTo>
                  <a:lnTo>
                    <a:pt x="310" y="378"/>
                  </a:lnTo>
                  <a:lnTo>
                    <a:pt x="298" y="350"/>
                  </a:lnTo>
                  <a:lnTo>
                    <a:pt x="285" y="321"/>
                  </a:lnTo>
                  <a:lnTo>
                    <a:pt x="269" y="290"/>
                  </a:lnTo>
                  <a:lnTo>
                    <a:pt x="252" y="261"/>
                  </a:lnTo>
                  <a:lnTo>
                    <a:pt x="233" y="231"/>
                  </a:lnTo>
                  <a:lnTo>
                    <a:pt x="212" y="204"/>
                  </a:lnTo>
                  <a:lnTo>
                    <a:pt x="187" y="173"/>
                  </a:lnTo>
                  <a:lnTo>
                    <a:pt x="158" y="142"/>
                  </a:lnTo>
                  <a:lnTo>
                    <a:pt x="128" y="111"/>
                  </a:lnTo>
                  <a:lnTo>
                    <a:pt x="97" y="80"/>
                  </a:lnTo>
                  <a:lnTo>
                    <a:pt x="68" y="53"/>
                  </a:lnTo>
                  <a:lnTo>
                    <a:pt x="42" y="30"/>
                  </a:lnTo>
                  <a:lnTo>
                    <a:pt x="19" y="12"/>
                  </a:lnTo>
                  <a:lnTo>
                    <a:pt x="0" y="0"/>
                  </a:lnTo>
                  <a:lnTo>
                    <a:pt x="40" y="5"/>
                  </a:lnTo>
                  <a:lnTo>
                    <a:pt x="86" y="10"/>
                  </a:lnTo>
                  <a:lnTo>
                    <a:pt x="137" y="20"/>
                  </a:lnTo>
                  <a:lnTo>
                    <a:pt x="193" y="32"/>
                  </a:lnTo>
                  <a:lnTo>
                    <a:pt x="250" y="48"/>
                  </a:lnTo>
                  <a:lnTo>
                    <a:pt x="308" y="67"/>
                  </a:lnTo>
                  <a:lnTo>
                    <a:pt x="367" y="89"/>
                  </a:lnTo>
                  <a:lnTo>
                    <a:pt x="424" y="116"/>
                  </a:lnTo>
                  <a:lnTo>
                    <a:pt x="480" y="147"/>
                  </a:lnTo>
                  <a:lnTo>
                    <a:pt x="532" y="183"/>
                  </a:lnTo>
                  <a:lnTo>
                    <a:pt x="580" y="223"/>
                  </a:lnTo>
                  <a:lnTo>
                    <a:pt x="622" y="269"/>
                  </a:lnTo>
                  <a:lnTo>
                    <a:pt x="656" y="321"/>
                  </a:lnTo>
                  <a:lnTo>
                    <a:pt x="681" y="378"/>
                  </a:lnTo>
                  <a:lnTo>
                    <a:pt x="698" y="441"/>
                  </a:lnTo>
                  <a:lnTo>
                    <a:pt x="704" y="510"/>
                  </a:lnTo>
                  <a:lnTo>
                    <a:pt x="698" y="582"/>
                  </a:lnTo>
                  <a:lnTo>
                    <a:pt x="679" y="659"/>
                  </a:lnTo>
                  <a:lnTo>
                    <a:pt x="654" y="738"/>
                  </a:lnTo>
                  <a:lnTo>
                    <a:pt x="624" y="817"/>
                  </a:lnTo>
                  <a:lnTo>
                    <a:pt x="591" y="891"/>
                  </a:lnTo>
                  <a:lnTo>
                    <a:pt x="560" y="958"/>
                  </a:lnTo>
                  <a:lnTo>
                    <a:pt x="536" y="1013"/>
                  </a:lnTo>
                  <a:lnTo>
                    <a:pt x="518" y="1055"/>
                  </a:lnTo>
                  <a:close/>
                </a:path>
              </a:pathLst>
            </a:custGeom>
            <a:solidFill>
              <a:srgbClr val="000000"/>
            </a:solidFill>
            <a:ln w="9525">
              <a:noFill/>
              <a:round/>
              <a:headEnd/>
              <a:tailEnd/>
            </a:ln>
          </p:spPr>
          <p:txBody>
            <a:bodyPr/>
            <a:lstStyle/>
            <a:p>
              <a:endParaRPr lang="en-US" dirty="0"/>
            </a:p>
          </p:txBody>
        </p:sp>
        <p:sp>
          <p:nvSpPr>
            <p:cNvPr id="41993" name="Freeform 8"/>
            <p:cNvSpPr>
              <a:spLocks/>
            </p:cNvSpPr>
            <p:nvPr/>
          </p:nvSpPr>
          <p:spPr bwMode="auto">
            <a:xfrm>
              <a:off x="3291" y="1612"/>
              <a:ext cx="491" cy="406"/>
            </a:xfrm>
            <a:custGeom>
              <a:avLst/>
              <a:gdLst>
                <a:gd name="T0" fmla="*/ 122 w 983"/>
                <a:gd name="T1" fmla="*/ 51 h 813"/>
                <a:gd name="T2" fmla="*/ 119 w 983"/>
                <a:gd name="T3" fmla="*/ 31 h 813"/>
                <a:gd name="T4" fmla="*/ 112 w 983"/>
                <a:gd name="T5" fmla="*/ 23 h 813"/>
                <a:gd name="T6" fmla="*/ 103 w 983"/>
                <a:gd name="T7" fmla="*/ 16 h 813"/>
                <a:gd name="T8" fmla="*/ 97 w 983"/>
                <a:gd name="T9" fmla="*/ 12 h 813"/>
                <a:gd name="T10" fmla="*/ 88 w 983"/>
                <a:gd name="T11" fmla="*/ 9 h 813"/>
                <a:gd name="T12" fmla="*/ 77 w 983"/>
                <a:gd name="T13" fmla="*/ 8 h 813"/>
                <a:gd name="T14" fmla="*/ 73 w 983"/>
                <a:gd name="T15" fmla="*/ 6 h 813"/>
                <a:gd name="T16" fmla="*/ 68 w 983"/>
                <a:gd name="T17" fmla="*/ 2 h 813"/>
                <a:gd name="T18" fmla="*/ 64 w 983"/>
                <a:gd name="T19" fmla="*/ 0 h 813"/>
                <a:gd name="T20" fmla="*/ 55 w 983"/>
                <a:gd name="T21" fmla="*/ 0 h 813"/>
                <a:gd name="T22" fmla="*/ 45 w 983"/>
                <a:gd name="T23" fmla="*/ 1 h 813"/>
                <a:gd name="T24" fmla="*/ 38 w 983"/>
                <a:gd name="T25" fmla="*/ 2 h 813"/>
                <a:gd name="T26" fmla="*/ 29 w 983"/>
                <a:gd name="T27" fmla="*/ 5 h 813"/>
                <a:gd name="T28" fmla="*/ 22 w 983"/>
                <a:gd name="T29" fmla="*/ 7 h 813"/>
                <a:gd name="T30" fmla="*/ 11 w 983"/>
                <a:gd name="T31" fmla="*/ 9 h 813"/>
                <a:gd name="T32" fmla="*/ 5 w 983"/>
                <a:gd name="T33" fmla="*/ 14 h 813"/>
                <a:gd name="T34" fmla="*/ 7 w 983"/>
                <a:gd name="T35" fmla="*/ 19 h 813"/>
                <a:gd name="T36" fmla="*/ 7 w 983"/>
                <a:gd name="T37" fmla="*/ 26 h 813"/>
                <a:gd name="T38" fmla="*/ 2 w 983"/>
                <a:gd name="T39" fmla="*/ 33 h 813"/>
                <a:gd name="T40" fmla="*/ 3 w 983"/>
                <a:gd name="T41" fmla="*/ 39 h 813"/>
                <a:gd name="T42" fmla="*/ 0 w 983"/>
                <a:gd name="T43" fmla="*/ 43 h 813"/>
                <a:gd name="T44" fmla="*/ 3 w 983"/>
                <a:gd name="T45" fmla="*/ 45 h 813"/>
                <a:gd name="T46" fmla="*/ 7 w 983"/>
                <a:gd name="T47" fmla="*/ 46 h 813"/>
                <a:gd name="T48" fmla="*/ 9 w 983"/>
                <a:gd name="T49" fmla="*/ 48 h 813"/>
                <a:gd name="T50" fmla="*/ 12 w 983"/>
                <a:gd name="T51" fmla="*/ 50 h 813"/>
                <a:gd name="T52" fmla="*/ 15 w 983"/>
                <a:gd name="T53" fmla="*/ 52 h 813"/>
                <a:gd name="T54" fmla="*/ 19 w 983"/>
                <a:gd name="T55" fmla="*/ 54 h 813"/>
                <a:gd name="T56" fmla="*/ 27 w 983"/>
                <a:gd name="T57" fmla="*/ 57 h 813"/>
                <a:gd name="T58" fmla="*/ 31 w 983"/>
                <a:gd name="T59" fmla="*/ 63 h 813"/>
                <a:gd name="T60" fmla="*/ 35 w 983"/>
                <a:gd name="T61" fmla="*/ 71 h 813"/>
                <a:gd name="T62" fmla="*/ 38 w 983"/>
                <a:gd name="T63" fmla="*/ 73 h 813"/>
                <a:gd name="T64" fmla="*/ 42 w 983"/>
                <a:gd name="T65" fmla="*/ 74 h 813"/>
                <a:gd name="T66" fmla="*/ 42 w 983"/>
                <a:gd name="T67" fmla="*/ 73 h 813"/>
                <a:gd name="T68" fmla="*/ 37 w 983"/>
                <a:gd name="T69" fmla="*/ 70 h 813"/>
                <a:gd name="T70" fmla="*/ 35 w 983"/>
                <a:gd name="T71" fmla="*/ 66 h 813"/>
                <a:gd name="T72" fmla="*/ 35 w 983"/>
                <a:gd name="T73" fmla="*/ 62 h 813"/>
                <a:gd name="T74" fmla="*/ 35 w 983"/>
                <a:gd name="T75" fmla="*/ 60 h 813"/>
                <a:gd name="T76" fmla="*/ 38 w 983"/>
                <a:gd name="T77" fmla="*/ 63 h 813"/>
                <a:gd name="T78" fmla="*/ 43 w 983"/>
                <a:gd name="T79" fmla="*/ 66 h 813"/>
                <a:gd name="T80" fmla="*/ 50 w 983"/>
                <a:gd name="T81" fmla="*/ 66 h 813"/>
                <a:gd name="T82" fmla="*/ 58 w 983"/>
                <a:gd name="T83" fmla="*/ 67 h 813"/>
                <a:gd name="T84" fmla="*/ 62 w 983"/>
                <a:gd name="T85" fmla="*/ 69 h 813"/>
                <a:gd name="T86" fmla="*/ 63 w 983"/>
                <a:gd name="T87" fmla="*/ 67 h 813"/>
                <a:gd name="T88" fmla="*/ 69 w 983"/>
                <a:gd name="T89" fmla="*/ 70 h 813"/>
                <a:gd name="T90" fmla="*/ 72 w 983"/>
                <a:gd name="T91" fmla="*/ 73 h 813"/>
                <a:gd name="T92" fmla="*/ 73 w 983"/>
                <a:gd name="T93" fmla="*/ 75 h 813"/>
                <a:gd name="T94" fmla="*/ 74 w 983"/>
                <a:gd name="T95" fmla="*/ 83 h 813"/>
                <a:gd name="T96" fmla="*/ 75 w 983"/>
                <a:gd name="T97" fmla="*/ 86 h 813"/>
                <a:gd name="T98" fmla="*/ 76 w 983"/>
                <a:gd name="T99" fmla="*/ 90 h 813"/>
                <a:gd name="T100" fmla="*/ 75 w 983"/>
                <a:gd name="T101" fmla="*/ 95 h 813"/>
                <a:gd name="T102" fmla="*/ 76 w 983"/>
                <a:gd name="T103" fmla="*/ 101 h 813"/>
                <a:gd name="T104" fmla="*/ 80 w 983"/>
                <a:gd name="T105" fmla="*/ 100 h 813"/>
                <a:gd name="T106" fmla="*/ 85 w 983"/>
                <a:gd name="T107" fmla="*/ 97 h 813"/>
                <a:gd name="T108" fmla="*/ 97 w 983"/>
                <a:gd name="T109" fmla="*/ 95 h 813"/>
                <a:gd name="T110" fmla="*/ 100 w 983"/>
                <a:gd name="T111" fmla="*/ 93 h 813"/>
                <a:gd name="T112" fmla="*/ 103 w 983"/>
                <a:gd name="T113" fmla="*/ 91 h 813"/>
                <a:gd name="T114" fmla="*/ 107 w 983"/>
                <a:gd name="T115" fmla="*/ 89 h 813"/>
                <a:gd name="T116" fmla="*/ 114 w 983"/>
                <a:gd name="T117" fmla="*/ 80 h 813"/>
                <a:gd name="T118" fmla="*/ 119 w 983"/>
                <a:gd name="T119" fmla="*/ 68 h 81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3"/>
                <a:gd name="T181" fmla="*/ 0 h 813"/>
                <a:gd name="T182" fmla="*/ 983 w 983"/>
                <a:gd name="T183" fmla="*/ 813 h 81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3" h="813">
                  <a:moveTo>
                    <a:pt x="965" y="521"/>
                  </a:moveTo>
                  <a:lnTo>
                    <a:pt x="975" y="473"/>
                  </a:lnTo>
                  <a:lnTo>
                    <a:pt x="983" y="408"/>
                  </a:lnTo>
                  <a:lnTo>
                    <a:pt x="981" y="334"/>
                  </a:lnTo>
                  <a:lnTo>
                    <a:pt x="967" y="265"/>
                  </a:lnTo>
                  <a:lnTo>
                    <a:pt x="958" y="250"/>
                  </a:lnTo>
                  <a:lnTo>
                    <a:pt x="942" y="231"/>
                  </a:lnTo>
                  <a:lnTo>
                    <a:pt x="921" y="210"/>
                  </a:lnTo>
                  <a:lnTo>
                    <a:pt x="898" y="188"/>
                  </a:lnTo>
                  <a:lnTo>
                    <a:pt x="873" y="167"/>
                  </a:lnTo>
                  <a:lnTo>
                    <a:pt x="849" y="148"/>
                  </a:lnTo>
                  <a:lnTo>
                    <a:pt x="827" y="131"/>
                  </a:lnTo>
                  <a:lnTo>
                    <a:pt x="812" y="117"/>
                  </a:lnTo>
                  <a:lnTo>
                    <a:pt x="797" y="107"/>
                  </a:lnTo>
                  <a:lnTo>
                    <a:pt x="780" y="97"/>
                  </a:lnTo>
                  <a:lnTo>
                    <a:pt x="759" y="90"/>
                  </a:lnTo>
                  <a:lnTo>
                    <a:pt x="734" y="83"/>
                  </a:lnTo>
                  <a:lnTo>
                    <a:pt x="709" y="78"/>
                  </a:lnTo>
                  <a:lnTo>
                    <a:pt x="680" y="73"/>
                  </a:lnTo>
                  <a:lnTo>
                    <a:pt x="651" y="69"/>
                  </a:lnTo>
                  <a:lnTo>
                    <a:pt x="623" y="66"/>
                  </a:lnTo>
                  <a:lnTo>
                    <a:pt x="611" y="64"/>
                  </a:lnTo>
                  <a:lnTo>
                    <a:pt x="600" y="59"/>
                  </a:lnTo>
                  <a:lnTo>
                    <a:pt x="586" y="50"/>
                  </a:lnTo>
                  <a:lnTo>
                    <a:pt x="575" y="42"/>
                  </a:lnTo>
                  <a:lnTo>
                    <a:pt x="561" y="33"/>
                  </a:lnTo>
                  <a:lnTo>
                    <a:pt x="550" y="23"/>
                  </a:lnTo>
                  <a:lnTo>
                    <a:pt x="538" y="14"/>
                  </a:lnTo>
                  <a:lnTo>
                    <a:pt x="529" y="7"/>
                  </a:lnTo>
                  <a:lnTo>
                    <a:pt x="515" y="2"/>
                  </a:lnTo>
                  <a:lnTo>
                    <a:pt x="494" y="0"/>
                  </a:lnTo>
                  <a:lnTo>
                    <a:pt x="469" y="0"/>
                  </a:lnTo>
                  <a:lnTo>
                    <a:pt x="441" y="2"/>
                  </a:lnTo>
                  <a:lnTo>
                    <a:pt x="412" y="4"/>
                  </a:lnTo>
                  <a:lnTo>
                    <a:pt x="383" y="7"/>
                  </a:lnTo>
                  <a:lnTo>
                    <a:pt x="360" y="9"/>
                  </a:lnTo>
                  <a:lnTo>
                    <a:pt x="343" y="9"/>
                  </a:lnTo>
                  <a:lnTo>
                    <a:pt x="328" y="11"/>
                  </a:lnTo>
                  <a:lnTo>
                    <a:pt x="307" y="16"/>
                  </a:lnTo>
                  <a:lnTo>
                    <a:pt x="284" y="24"/>
                  </a:lnTo>
                  <a:lnTo>
                    <a:pt x="261" y="33"/>
                  </a:lnTo>
                  <a:lnTo>
                    <a:pt x="238" y="42"/>
                  </a:lnTo>
                  <a:lnTo>
                    <a:pt x="215" y="50"/>
                  </a:lnTo>
                  <a:lnTo>
                    <a:pt x="194" y="55"/>
                  </a:lnTo>
                  <a:lnTo>
                    <a:pt x="179" y="57"/>
                  </a:lnTo>
                  <a:lnTo>
                    <a:pt x="148" y="61"/>
                  </a:lnTo>
                  <a:lnTo>
                    <a:pt x="119" y="67"/>
                  </a:lnTo>
                  <a:lnTo>
                    <a:pt x="94" y="78"/>
                  </a:lnTo>
                  <a:lnTo>
                    <a:pt x="73" y="90"/>
                  </a:lnTo>
                  <a:lnTo>
                    <a:pt x="56" y="103"/>
                  </a:lnTo>
                  <a:lnTo>
                    <a:pt x="45" y="116"/>
                  </a:lnTo>
                  <a:lnTo>
                    <a:pt x="41" y="128"/>
                  </a:lnTo>
                  <a:lnTo>
                    <a:pt x="45" y="136"/>
                  </a:lnTo>
                  <a:lnTo>
                    <a:pt x="56" y="157"/>
                  </a:lnTo>
                  <a:lnTo>
                    <a:pt x="54" y="177"/>
                  </a:lnTo>
                  <a:lnTo>
                    <a:pt x="50" y="196"/>
                  </a:lnTo>
                  <a:lnTo>
                    <a:pt x="56" y="213"/>
                  </a:lnTo>
                  <a:lnTo>
                    <a:pt x="54" y="225"/>
                  </a:lnTo>
                  <a:lnTo>
                    <a:pt x="39" y="244"/>
                  </a:lnTo>
                  <a:lnTo>
                    <a:pt x="23" y="267"/>
                  </a:lnTo>
                  <a:lnTo>
                    <a:pt x="16" y="282"/>
                  </a:lnTo>
                  <a:lnTo>
                    <a:pt x="22" y="298"/>
                  </a:lnTo>
                  <a:lnTo>
                    <a:pt x="29" y="315"/>
                  </a:lnTo>
                  <a:lnTo>
                    <a:pt x="25" y="330"/>
                  </a:lnTo>
                  <a:lnTo>
                    <a:pt x="0" y="337"/>
                  </a:lnTo>
                  <a:lnTo>
                    <a:pt x="4" y="347"/>
                  </a:lnTo>
                  <a:lnTo>
                    <a:pt x="10" y="354"/>
                  </a:lnTo>
                  <a:lnTo>
                    <a:pt x="20" y="360"/>
                  </a:lnTo>
                  <a:lnTo>
                    <a:pt x="31" y="361"/>
                  </a:lnTo>
                  <a:lnTo>
                    <a:pt x="41" y="365"/>
                  </a:lnTo>
                  <a:lnTo>
                    <a:pt x="50" y="366"/>
                  </a:lnTo>
                  <a:lnTo>
                    <a:pt x="60" y="368"/>
                  </a:lnTo>
                  <a:lnTo>
                    <a:pt x="64" y="372"/>
                  </a:lnTo>
                  <a:lnTo>
                    <a:pt x="66" y="380"/>
                  </a:lnTo>
                  <a:lnTo>
                    <a:pt x="73" y="389"/>
                  </a:lnTo>
                  <a:lnTo>
                    <a:pt x="81" y="396"/>
                  </a:lnTo>
                  <a:lnTo>
                    <a:pt x="90" y="401"/>
                  </a:lnTo>
                  <a:lnTo>
                    <a:pt x="100" y="406"/>
                  </a:lnTo>
                  <a:lnTo>
                    <a:pt x="110" y="411"/>
                  </a:lnTo>
                  <a:lnTo>
                    <a:pt x="117" y="414"/>
                  </a:lnTo>
                  <a:lnTo>
                    <a:pt x="123" y="420"/>
                  </a:lnTo>
                  <a:lnTo>
                    <a:pt x="131" y="427"/>
                  </a:lnTo>
                  <a:lnTo>
                    <a:pt x="138" y="433"/>
                  </a:lnTo>
                  <a:lnTo>
                    <a:pt x="152" y="439"/>
                  </a:lnTo>
                  <a:lnTo>
                    <a:pt x="173" y="442"/>
                  </a:lnTo>
                  <a:lnTo>
                    <a:pt x="201" y="449"/>
                  </a:lnTo>
                  <a:lnTo>
                    <a:pt x="223" y="459"/>
                  </a:lnTo>
                  <a:lnTo>
                    <a:pt x="236" y="475"/>
                  </a:lnTo>
                  <a:lnTo>
                    <a:pt x="244" y="492"/>
                  </a:lnTo>
                  <a:lnTo>
                    <a:pt x="251" y="511"/>
                  </a:lnTo>
                  <a:lnTo>
                    <a:pt x="257" y="531"/>
                  </a:lnTo>
                  <a:lnTo>
                    <a:pt x="267" y="552"/>
                  </a:lnTo>
                  <a:lnTo>
                    <a:pt x="280" y="573"/>
                  </a:lnTo>
                  <a:lnTo>
                    <a:pt x="286" y="578"/>
                  </a:lnTo>
                  <a:lnTo>
                    <a:pt x="293" y="581"/>
                  </a:lnTo>
                  <a:lnTo>
                    <a:pt x="305" y="585"/>
                  </a:lnTo>
                  <a:lnTo>
                    <a:pt x="316" y="588"/>
                  </a:lnTo>
                  <a:lnTo>
                    <a:pt x="330" y="590"/>
                  </a:lnTo>
                  <a:lnTo>
                    <a:pt x="341" y="593"/>
                  </a:lnTo>
                  <a:lnTo>
                    <a:pt x="355" y="593"/>
                  </a:lnTo>
                  <a:lnTo>
                    <a:pt x="366" y="593"/>
                  </a:lnTo>
                  <a:lnTo>
                    <a:pt x="341" y="585"/>
                  </a:lnTo>
                  <a:lnTo>
                    <a:pt x="322" y="576"/>
                  </a:lnTo>
                  <a:lnTo>
                    <a:pt x="309" y="569"/>
                  </a:lnTo>
                  <a:lnTo>
                    <a:pt x="299" y="561"/>
                  </a:lnTo>
                  <a:lnTo>
                    <a:pt x="291" y="552"/>
                  </a:lnTo>
                  <a:lnTo>
                    <a:pt x="288" y="543"/>
                  </a:lnTo>
                  <a:lnTo>
                    <a:pt x="286" y="533"/>
                  </a:lnTo>
                  <a:lnTo>
                    <a:pt x="286" y="521"/>
                  </a:lnTo>
                  <a:lnTo>
                    <a:pt x="284" y="511"/>
                  </a:lnTo>
                  <a:lnTo>
                    <a:pt x="282" y="499"/>
                  </a:lnTo>
                  <a:lnTo>
                    <a:pt x="276" y="487"/>
                  </a:lnTo>
                  <a:lnTo>
                    <a:pt x="270" y="478"/>
                  </a:lnTo>
                  <a:lnTo>
                    <a:pt x="282" y="487"/>
                  </a:lnTo>
                  <a:lnTo>
                    <a:pt x="291" y="495"/>
                  </a:lnTo>
                  <a:lnTo>
                    <a:pt x="301" y="504"/>
                  </a:lnTo>
                  <a:lnTo>
                    <a:pt x="311" y="511"/>
                  </a:lnTo>
                  <a:lnTo>
                    <a:pt x="322" y="519"/>
                  </a:lnTo>
                  <a:lnTo>
                    <a:pt x="334" y="524"/>
                  </a:lnTo>
                  <a:lnTo>
                    <a:pt x="349" y="528"/>
                  </a:lnTo>
                  <a:lnTo>
                    <a:pt x="366" y="530"/>
                  </a:lnTo>
                  <a:lnTo>
                    <a:pt x="385" y="530"/>
                  </a:lnTo>
                  <a:lnTo>
                    <a:pt x="406" y="531"/>
                  </a:lnTo>
                  <a:lnTo>
                    <a:pt x="427" y="535"/>
                  </a:lnTo>
                  <a:lnTo>
                    <a:pt x="447" y="538"/>
                  </a:lnTo>
                  <a:lnTo>
                    <a:pt x="464" y="542"/>
                  </a:lnTo>
                  <a:lnTo>
                    <a:pt x="479" y="547"/>
                  </a:lnTo>
                  <a:lnTo>
                    <a:pt x="492" y="550"/>
                  </a:lnTo>
                  <a:lnTo>
                    <a:pt x="500" y="555"/>
                  </a:lnTo>
                  <a:lnTo>
                    <a:pt x="500" y="549"/>
                  </a:lnTo>
                  <a:lnTo>
                    <a:pt x="500" y="543"/>
                  </a:lnTo>
                  <a:lnTo>
                    <a:pt x="508" y="543"/>
                  </a:lnTo>
                  <a:lnTo>
                    <a:pt x="529" y="552"/>
                  </a:lnTo>
                  <a:lnTo>
                    <a:pt x="542" y="559"/>
                  </a:lnTo>
                  <a:lnTo>
                    <a:pt x="554" y="567"/>
                  </a:lnTo>
                  <a:lnTo>
                    <a:pt x="563" y="573"/>
                  </a:lnTo>
                  <a:lnTo>
                    <a:pt x="573" y="579"/>
                  </a:lnTo>
                  <a:lnTo>
                    <a:pt x="579" y="586"/>
                  </a:lnTo>
                  <a:lnTo>
                    <a:pt x="584" y="593"/>
                  </a:lnTo>
                  <a:lnTo>
                    <a:pt x="586" y="600"/>
                  </a:lnTo>
                  <a:lnTo>
                    <a:pt x="588" y="607"/>
                  </a:lnTo>
                  <a:lnTo>
                    <a:pt x="590" y="624"/>
                  </a:lnTo>
                  <a:lnTo>
                    <a:pt x="592" y="648"/>
                  </a:lnTo>
                  <a:lnTo>
                    <a:pt x="592" y="671"/>
                  </a:lnTo>
                  <a:lnTo>
                    <a:pt x="594" y="686"/>
                  </a:lnTo>
                  <a:lnTo>
                    <a:pt x="598" y="683"/>
                  </a:lnTo>
                  <a:lnTo>
                    <a:pt x="604" y="688"/>
                  </a:lnTo>
                  <a:lnTo>
                    <a:pt x="607" y="700"/>
                  </a:lnTo>
                  <a:lnTo>
                    <a:pt x="611" y="710"/>
                  </a:lnTo>
                  <a:lnTo>
                    <a:pt x="611" y="722"/>
                  </a:lnTo>
                  <a:lnTo>
                    <a:pt x="607" y="736"/>
                  </a:lnTo>
                  <a:lnTo>
                    <a:pt x="602" y="750"/>
                  </a:lnTo>
                  <a:lnTo>
                    <a:pt x="600" y="760"/>
                  </a:lnTo>
                  <a:lnTo>
                    <a:pt x="600" y="782"/>
                  </a:lnTo>
                  <a:lnTo>
                    <a:pt x="602" y="799"/>
                  </a:lnTo>
                  <a:lnTo>
                    <a:pt x="609" y="810"/>
                  </a:lnTo>
                  <a:lnTo>
                    <a:pt x="626" y="813"/>
                  </a:lnTo>
                  <a:lnTo>
                    <a:pt x="636" y="811"/>
                  </a:lnTo>
                  <a:lnTo>
                    <a:pt x="644" y="805"/>
                  </a:lnTo>
                  <a:lnTo>
                    <a:pt x="653" y="796"/>
                  </a:lnTo>
                  <a:lnTo>
                    <a:pt x="667" y="786"/>
                  </a:lnTo>
                  <a:lnTo>
                    <a:pt x="682" y="777"/>
                  </a:lnTo>
                  <a:lnTo>
                    <a:pt x="707" y="768"/>
                  </a:lnTo>
                  <a:lnTo>
                    <a:pt x="738" y="762"/>
                  </a:lnTo>
                  <a:lnTo>
                    <a:pt x="780" y="760"/>
                  </a:lnTo>
                  <a:lnTo>
                    <a:pt x="785" y="758"/>
                  </a:lnTo>
                  <a:lnTo>
                    <a:pt x="793" y="755"/>
                  </a:lnTo>
                  <a:lnTo>
                    <a:pt x="801" y="750"/>
                  </a:lnTo>
                  <a:lnTo>
                    <a:pt x="808" y="743"/>
                  </a:lnTo>
                  <a:lnTo>
                    <a:pt x="816" y="738"/>
                  </a:lnTo>
                  <a:lnTo>
                    <a:pt x="826" y="732"/>
                  </a:lnTo>
                  <a:lnTo>
                    <a:pt x="833" y="729"/>
                  </a:lnTo>
                  <a:lnTo>
                    <a:pt x="841" y="727"/>
                  </a:lnTo>
                  <a:lnTo>
                    <a:pt x="858" y="715"/>
                  </a:lnTo>
                  <a:lnTo>
                    <a:pt x="875" y="696"/>
                  </a:lnTo>
                  <a:lnTo>
                    <a:pt x="894" y="671"/>
                  </a:lnTo>
                  <a:lnTo>
                    <a:pt x="912" y="641"/>
                  </a:lnTo>
                  <a:lnTo>
                    <a:pt x="929" y="610"/>
                  </a:lnTo>
                  <a:lnTo>
                    <a:pt x="942" y="579"/>
                  </a:lnTo>
                  <a:lnTo>
                    <a:pt x="956" y="549"/>
                  </a:lnTo>
                  <a:lnTo>
                    <a:pt x="965" y="521"/>
                  </a:lnTo>
                  <a:close/>
                </a:path>
              </a:pathLst>
            </a:custGeom>
            <a:solidFill>
              <a:srgbClr val="000000"/>
            </a:solidFill>
            <a:ln w="9525">
              <a:noFill/>
              <a:round/>
              <a:headEnd/>
              <a:tailEnd/>
            </a:ln>
          </p:spPr>
          <p:txBody>
            <a:bodyPr/>
            <a:lstStyle/>
            <a:p>
              <a:endParaRPr lang="en-US" dirty="0"/>
            </a:p>
          </p:txBody>
        </p:sp>
        <p:sp>
          <p:nvSpPr>
            <p:cNvPr id="41994" name="Freeform 9"/>
            <p:cNvSpPr>
              <a:spLocks/>
            </p:cNvSpPr>
            <p:nvPr/>
          </p:nvSpPr>
          <p:spPr bwMode="auto">
            <a:xfrm>
              <a:off x="3291" y="1612"/>
              <a:ext cx="491" cy="245"/>
            </a:xfrm>
            <a:custGeom>
              <a:avLst/>
              <a:gdLst>
                <a:gd name="T0" fmla="*/ 16 w 983"/>
                <a:gd name="T1" fmla="*/ 12 h 492"/>
                <a:gd name="T2" fmla="*/ 12 w 983"/>
                <a:gd name="T3" fmla="*/ 17 h 492"/>
                <a:gd name="T4" fmla="*/ 7 w 983"/>
                <a:gd name="T5" fmla="*/ 15 h 492"/>
                <a:gd name="T6" fmla="*/ 6 w 983"/>
                <a:gd name="T7" fmla="*/ 24 h 492"/>
                <a:gd name="T8" fmla="*/ 2 w 983"/>
                <a:gd name="T9" fmla="*/ 33 h 492"/>
                <a:gd name="T10" fmla="*/ 3 w 983"/>
                <a:gd name="T11" fmla="*/ 41 h 492"/>
                <a:gd name="T12" fmla="*/ 3 w 983"/>
                <a:gd name="T13" fmla="*/ 43 h 492"/>
                <a:gd name="T14" fmla="*/ 7 w 983"/>
                <a:gd name="T15" fmla="*/ 42 h 492"/>
                <a:gd name="T16" fmla="*/ 9 w 983"/>
                <a:gd name="T17" fmla="*/ 37 h 492"/>
                <a:gd name="T18" fmla="*/ 11 w 983"/>
                <a:gd name="T19" fmla="*/ 33 h 492"/>
                <a:gd name="T20" fmla="*/ 14 w 983"/>
                <a:gd name="T21" fmla="*/ 30 h 492"/>
                <a:gd name="T22" fmla="*/ 20 w 983"/>
                <a:gd name="T23" fmla="*/ 31 h 492"/>
                <a:gd name="T24" fmla="*/ 17 w 983"/>
                <a:gd name="T25" fmla="*/ 29 h 492"/>
                <a:gd name="T26" fmla="*/ 11 w 983"/>
                <a:gd name="T27" fmla="*/ 23 h 492"/>
                <a:gd name="T28" fmla="*/ 13 w 983"/>
                <a:gd name="T29" fmla="*/ 23 h 492"/>
                <a:gd name="T30" fmla="*/ 17 w 983"/>
                <a:gd name="T31" fmla="*/ 21 h 492"/>
                <a:gd name="T32" fmla="*/ 22 w 983"/>
                <a:gd name="T33" fmla="*/ 24 h 492"/>
                <a:gd name="T34" fmla="*/ 31 w 983"/>
                <a:gd name="T35" fmla="*/ 23 h 492"/>
                <a:gd name="T36" fmla="*/ 28 w 983"/>
                <a:gd name="T37" fmla="*/ 21 h 492"/>
                <a:gd name="T38" fmla="*/ 31 w 983"/>
                <a:gd name="T39" fmla="*/ 18 h 492"/>
                <a:gd name="T40" fmla="*/ 30 w 983"/>
                <a:gd name="T41" fmla="*/ 14 h 492"/>
                <a:gd name="T42" fmla="*/ 33 w 983"/>
                <a:gd name="T43" fmla="*/ 12 h 492"/>
                <a:gd name="T44" fmla="*/ 39 w 983"/>
                <a:gd name="T45" fmla="*/ 11 h 492"/>
                <a:gd name="T46" fmla="*/ 41 w 983"/>
                <a:gd name="T47" fmla="*/ 7 h 492"/>
                <a:gd name="T48" fmla="*/ 46 w 983"/>
                <a:gd name="T49" fmla="*/ 6 h 492"/>
                <a:gd name="T50" fmla="*/ 49 w 983"/>
                <a:gd name="T51" fmla="*/ 8 h 492"/>
                <a:gd name="T52" fmla="*/ 55 w 983"/>
                <a:gd name="T53" fmla="*/ 8 h 492"/>
                <a:gd name="T54" fmla="*/ 61 w 983"/>
                <a:gd name="T55" fmla="*/ 12 h 492"/>
                <a:gd name="T56" fmla="*/ 65 w 983"/>
                <a:gd name="T57" fmla="*/ 14 h 492"/>
                <a:gd name="T58" fmla="*/ 69 w 983"/>
                <a:gd name="T59" fmla="*/ 17 h 492"/>
                <a:gd name="T60" fmla="*/ 73 w 983"/>
                <a:gd name="T61" fmla="*/ 16 h 492"/>
                <a:gd name="T62" fmla="*/ 68 w 983"/>
                <a:gd name="T63" fmla="*/ 12 h 492"/>
                <a:gd name="T64" fmla="*/ 75 w 983"/>
                <a:gd name="T65" fmla="*/ 11 h 492"/>
                <a:gd name="T66" fmla="*/ 88 w 983"/>
                <a:gd name="T67" fmla="*/ 14 h 492"/>
                <a:gd name="T68" fmla="*/ 93 w 983"/>
                <a:gd name="T69" fmla="*/ 18 h 492"/>
                <a:gd name="T70" fmla="*/ 98 w 983"/>
                <a:gd name="T71" fmla="*/ 23 h 492"/>
                <a:gd name="T72" fmla="*/ 101 w 983"/>
                <a:gd name="T73" fmla="*/ 21 h 492"/>
                <a:gd name="T74" fmla="*/ 106 w 983"/>
                <a:gd name="T75" fmla="*/ 26 h 492"/>
                <a:gd name="T76" fmla="*/ 112 w 983"/>
                <a:gd name="T77" fmla="*/ 34 h 492"/>
                <a:gd name="T78" fmla="*/ 113 w 983"/>
                <a:gd name="T79" fmla="*/ 39 h 492"/>
                <a:gd name="T80" fmla="*/ 109 w 983"/>
                <a:gd name="T81" fmla="*/ 39 h 492"/>
                <a:gd name="T82" fmla="*/ 112 w 983"/>
                <a:gd name="T83" fmla="*/ 47 h 492"/>
                <a:gd name="T84" fmla="*/ 116 w 983"/>
                <a:gd name="T85" fmla="*/ 59 h 492"/>
                <a:gd name="T86" fmla="*/ 120 w 983"/>
                <a:gd name="T87" fmla="*/ 53 h 492"/>
                <a:gd name="T88" fmla="*/ 121 w 983"/>
                <a:gd name="T89" fmla="*/ 41 h 492"/>
                <a:gd name="T90" fmla="*/ 121 w 983"/>
                <a:gd name="T91" fmla="*/ 34 h 492"/>
                <a:gd name="T92" fmla="*/ 115 w 983"/>
                <a:gd name="T93" fmla="*/ 26 h 492"/>
                <a:gd name="T94" fmla="*/ 103 w 983"/>
                <a:gd name="T95" fmla="*/ 16 h 492"/>
                <a:gd name="T96" fmla="*/ 94 w 983"/>
                <a:gd name="T97" fmla="*/ 11 h 492"/>
                <a:gd name="T98" fmla="*/ 81 w 983"/>
                <a:gd name="T99" fmla="*/ 8 h 492"/>
                <a:gd name="T100" fmla="*/ 73 w 983"/>
                <a:gd name="T101" fmla="*/ 6 h 492"/>
                <a:gd name="T102" fmla="*/ 67 w 983"/>
                <a:gd name="T103" fmla="*/ 1 h 492"/>
                <a:gd name="T104" fmla="*/ 58 w 983"/>
                <a:gd name="T105" fmla="*/ 0 h 492"/>
                <a:gd name="T106" fmla="*/ 45 w 983"/>
                <a:gd name="T107" fmla="*/ 1 h 492"/>
                <a:gd name="T108" fmla="*/ 35 w 983"/>
                <a:gd name="T109" fmla="*/ 3 h 492"/>
                <a:gd name="T110" fmla="*/ 24 w 983"/>
                <a:gd name="T111" fmla="*/ 6 h 4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3"/>
                <a:gd name="T169" fmla="*/ 0 h 492"/>
                <a:gd name="T170" fmla="*/ 983 w 983"/>
                <a:gd name="T171" fmla="*/ 492 h 4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3" h="492">
                  <a:moveTo>
                    <a:pt x="179" y="57"/>
                  </a:moveTo>
                  <a:lnTo>
                    <a:pt x="154" y="73"/>
                  </a:lnTo>
                  <a:lnTo>
                    <a:pt x="136" y="86"/>
                  </a:lnTo>
                  <a:lnTo>
                    <a:pt x="129" y="100"/>
                  </a:lnTo>
                  <a:lnTo>
                    <a:pt x="127" y="116"/>
                  </a:lnTo>
                  <a:lnTo>
                    <a:pt x="121" y="129"/>
                  </a:lnTo>
                  <a:lnTo>
                    <a:pt x="110" y="138"/>
                  </a:lnTo>
                  <a:lnTo>
                    <a:pt x="96" y="141"/>
                  </a:lnTo>
                  <a:lnTo>
                    <a:pt x="90" y="131"/>
                  </a:lnTo>
                  <a:lnTo>
                    <a:pt x="83" y="116"/>
                  </a:lnTo>
                  <a:lnTo>
                    <a:pt x="71" y="114"/>
                  </a:lnTo>
                  <a:lnTo>
                    <a:pt x="58" y="122"/>
                  </a:lnTo>
                  <a:lnTo>
                    <a:pt x="45" y="136"/>
                  </a:lnTo>
                  <a:lnTo>
                    <a:pt x="56" y="157"/>
                  </a:lnTo>
                  <a:lnTo>
                    <a:pt x="54" y="177"/>
                  </a:lnTo>
                  <a:lnTo>
                    <a:pt x="50" y="196"/>
                  </a:lnTo>
                  <a:lnTo>
                    <a:pt x="56" y="213"/>
                  </a:lnTo>
                  <a:lnTo>
                    <a:pt x="54" y="225"/>
                  </a:lnTo>
                  <a:lnTo>
                    <a:pt x="39" y="244"/>
                  </a:lnTo>
                  <a:lnTo>
                    <a:pt x="23" y="267"/>
                  </a:lnTo>
                  <a:lnTo>
                    <a:pt x="16" y="282"/>
                  </a:lnTo>
                  <a:lnTo>
                    <a:pt x="22" y="298"/>
                  </a:lnTo>
                  <a:lnTo>
                    <a:pt x="29" y="315"/>
                  </a:lnTo>
                  <a:lnTo>
                    <a:pt x="25" y="330"/>
                  </a:lnTo>
                  <a:lnTo>
                    <a:pt x="0" y="337"/>
                  </a:lnTo>
                  <a:lnTo>
                    <a:pt x="10" y="344"/>
                  </a:lnTo>
                  <a:lnTo>
                    <a:pt x="20" y="349"/>
                  </a:lnTo>
                  <a:lnTo>
                    <a:pt x="29" y="351"/>
                  </a:lnTo>
                  <a:lnTo>
                    <a:pt x="41" y="351"/>
                  </a:lnTo>
                  <a:lnTo>
                    <a:pt x="48" y="349"/>
                  </a:lnTo>
                  <a:lnTo>
                    <a:pt x="56" y="344"/>
                  </a:lnTo>
                  <a:lnTo>
                    <a:pt x="62" y="337"/>
                  </a:lnTo>
                  <a:lnTo>
                    <a:pt x="64" y="327"/>
                  </a:lnTo>
                  <a:lnTo>
                    <a:pt x="66" y="318"/>
                  </a:lnTo>
                  <a:lnTo>
                    <a:pt x="69" y="310"/>
                  </a:lnTo>
                  <a:lnTo>
                    <a:pt x="73" y="299"/>
                  </a:lnTo>
                  <a:lnTo>
                    <a:pt x="75" y="287"/>
                  </a:lnTo>
                  <a:lnTo>
                    <a:pt x="77" y="275"/>
                  </a:lnTo>
                  <a:lnTo>
                    <a:pt x="83" y="268"/>
                  </a:lnTo>
                  <a:lnTo>
                    <a:pt x="92" y="265"/>
                  </a:lnTo>
                  <a:lnTo>
                    <a:pt x="102" y="263"/>
                  </a:lnTo>
                  <a:lnTo>
                    <a:pt x="104" y="256"/>
                  </a:lnTo>
                  <a:lnTo>
                    <a:pt x="108" y="251"/>
                  </a:lnTo>
                  <a:lnTo>
                    <a:pt x="113" y="246"/>
                  </a:lnTo>
                  <a:lnTo>
                    <a:pt x="123" y="243"/>
                  </a:lnTo>
                  <a:lnTo>
                    <a:pt x="133" y="250"/>
                  </a:lnTo>
                  <a:lnTo>
                    <a:pt x="148" y="253"/>
                  </a:lnTo>
                  <a:lnTo>
                    <a:pt x="161" y="256"/>
                  </a:lnTo>
                  <a:lnTo>
                    <a:pt x="167" y="255"/>
                  </a:lnTo>
                  <a:lnTo>
                    <a:pt x="163" y="248"/>
                  </a:lnTo>
                  <a:lnTo>
                    <a:pt x="154" y="239"/>
                  </a:lnTo>
                  <a:lnTo>
                    <a:pt x="142" y="232"/>
                  </a:lnTo>
                  <a:lnTo>
                    <a:pt x="129" y="227"/>
                  </a:lnTo>
                  <a:lnTo>
                    <a:pt x="104" y="213"/>
                  </a:lnTo>
                  <a:lnTo>
                    <a:pt x="92" y="198"/>
                  </a:lnTo>
                  <a:lnTo>
                    <a:pt x="92" y="184"/>
                  </a:lnTo>
                  <a:lnTo>
                    <a:pt x="106" y="176"/>
                  </a:lnTo>
                  <a:lnTo>
                    <a:pt x="106" y="181"/>
                  </a:lnTo>
                  <a:lnTo>
                    <a:pt x="106" y="186"/>
                  </a:lnTo>
                  <a:lnTo>
                    <a:pt x="110" y="189"/>
                  </a:lnTo>
                  <a:lnTo>
                    <a:pt x="117" y="191"/>
                  </a:lnTo>
                  <a:lnTo>
                    <a:pt x="121" y="183"/>
                  </a:lnTo>
                  <a:lnTo>
                    <a:pt x="131" y="174"/>
                  </a:lnTo>
                  <a:lnTo>
                    <a:pt x="142" y="171"/>
                  </a:lnTo>
                  <a:lnTo>
                    <a:pt x="156" y="172"/>
                  </a:lnTo>
                  <a:lnTo>
                    <a:pt x="157" y="188"/>
                  </a:lnTo>
                  <a:lnTo>
                    <a:pt x="165" y="195"/>
                  </a:lnTo>
                  <a:lnTo>
                    <a:pt x="177" y="198"/>
                  </a:lnTo>
                  <a:lnTo>
                    <a:pt x="192" y="196"/>
                  </a:lnTo>
                  <a:lnTo>
                    <a:pt x="209" y="193"/>
                  </a:lnTo>
                  <a:lnTo>
                    <a:pt x="228" y="189"/>
                  </a:lnTo>
                  <a:lnTo>
                    <a:pt x="249" y="184"/>
                  </a:lnTo>
                  <a:lnTo>
                    <a:pt x="268" y="183"/>
                  </a:lnTo>
                  <a:lnTo>
                    <a:pt x="255" y="171"/>
                  </a:lnTo>
                  <a:lnTo>
                    <a:pt x="240" y="167"/>
                  </a:lnTo>
                  <a:lnTo>
                    <a:pt x="228" y="169"/>
                  </a:lnTo>
                  <a:lnTo>
                    <a:pt x="223" y="167"/>
                  </a:lnTo>
                  <a:lnTo>
                    <a:pt x="224" y="160"/>
                  </a:lnTo>
                  <a:lnTo>
                    <a:pt x="234" y="153"/>
                  </a:lnTo>
                  <a:lnTo>
                    <a:pt x="249" y="145"/>
                  </a:lnTo>
                  <a:lnTo>
                    <a:pt x="268" y="136"/>
                  </a:lnTo>
                  <a:lnTo>
                    <a:pt x="263" y="129"/>
                  </a:lnTo>
                  <a:lnTo>
                    <a:pt x="253" y="124"/>
                  </a:lnTo>
                  <a:lnTo>
                    <a:pt x="246" y="119"/>
                  </a:lnTo>
                  <a:lnTo>
                    <a:pt x="242" y="112"/>
                  </a:lnTo>
                  <a:lnTo>
                    <a:pt x="246" y="109"/>
                  </a:lnTo>
                  <a:lnTo>
                    <a:pt x="253" y="105"/>
                  </a:lnTo>
                  <a:lnTo>
                    <a:pt x="267" y="103"/>
                  </a:lnTo>
                  <a:lnTo>
                    <a:pt x="282" y="100"/>
                  </a:lnTo>
                  <a:lnTo>
                    <a:pt x="295" y="97"/>
                  </a:lnTo>
                  <a:lnTo>
                    <a:pt x="307" y="93"/>
                  </a:lnTo>
                  <a:lnTo>
                    <a:pt x="314" y="88"/>
                  </a:lnTo>
                  <a:lnTo>
                    <a:pt x="314" y="81"/>
                  </a:lnTo>
                  <a:lnTo>
                    <a:pt x="314" y="74"/>
                  </a:lnTo>
                  <a:lnTo>
                    <a:pt x="320" y="66"/>
                  </a:lnTo>
                  <a:lnTo>
                    <a:pt x="330" y="61"/>
                  </a:lnTo>
                  <a:lnTo>
                    <a:pt x="341" y="55"/>
                  </a:lnTo>
                  <a:lnTo>
                    <a:pt x="355" y="50"/>
                  </a:lnTo>
                  <a:lnTo>
                    <a:pt x="366" y="49"/>
                  </a:lnTo>
                  <a:lnTo>
                    <a:pt x="374" y="49"/>
                  </a:lnTo>
                  <a:lnTo>
                    <a:pt x="380" y="50"/>
                  </a:lnTo>
                  <a:lnTo>
                    <a:pt x="385" y="57"/>
                  </a:lnTo>
                  <a:lnTo>
                    <a:pt x="391" y="62"/>
                  </a:lnTo>
                  <a:lnTo>
                    <a:pt x="399" y="66"/>
                  </a:lnTo>
                  <a:lnTo>
                    <a:pt x="406" y="67"/>
                  </a:lnTo>
                  <a:lnTo>
                    <a:pt x="416" y="69"/>
                  </a:lnTo>
                  <a:lnTo>
                    <a:pt x="429" y="69"/>
                  </a:lnTo>
                  <a:lnTo>
                    <a:pt x="445" y="67"/>
                  </a:lnTo>
                  <a:lnTo>
                    <a:pt x="464" y="64"/>
                  </a:lnTo>
                  <a:lnTo>
                    <a:pt x="473" y="69"/>
                  </a:lnTo>
                  <a:lnTo>
                    <a:pt x="479" y="85"/>
                  </a:lnTo>
                  <a:lnTo>
                    <a:pt x="492" y="100"/>
                  </a:lnTo>
                  <a:lnTo>
                    <a:pt x="517" y="107"/>
                  </a:lnTo>
                  <a:lnTo>
                    <a:pt x="521" y="109"/>
                  </a:lnTo>
                  <a:lnTo>
                    <a:pt x="525" y="112"/>
                  </a:lnTo>
                  <a:lnTo>
                    <a:pt x="527" y="117"/>
                  </a:lnTo>
                  <a:lnTo>
                    <a:pt x="529" y="122"/>
                  </a:lnTo>
                  <a:lnTo>
                    <a:pt x="535" y="129"/>
                  </a:lnTo>
                  <a:lnTo>
                    <a:pt x="544" y="134"/>
                  </a:lnTo>
                  <a:lnTo>
                    <a:pt x="558" y="138"/>
                  </a:lnTo>
                  <a:lnTo>
                    <a:pt x="581" y="140"/>
                  </a:lnTo>
                  <a:lnTo>
                    <a:pt x="590" y="138"/>
                  </a:lnTo>
                  <a:lnTo>
                    <a:pt x="590" y="134"/>
                  </a:lnTo>
                  <a:lnTo>
                    <a:pt x="584" y="128"/>
                  </a:lnTo>
                  <a:lnTo>
                    <a:pt x="575" y="119"/>
                  </a:lnTo>
                  <a:lnTo>
                    <a:pt x="563" y="112"/>
                  </a:lnTo>
                  <a:lnTo>
                    <a:pt x="554" y="103"/>
                  </a:lnTo>
                  <a:lnTo>
                    <a:pt x="548" y="97"/>
                  </a:lnTo>
                  <a:lnTo>
                    <a:pt x="550" y="90"/>
                  </a:lnTo>
                  <a:lnTo>
                    <a:pt x="559" y="88"/>
                  </a:lnTo>
                  <a:lnTo>
                    <a:pt x="577" y="90"/>
                  </a:lnTo>
                  <a:lnTo>
                    <a:pt x="602" y="93"/>
                  </a:lnTo>
                  <a:lnTo>
                    <a:pt x="628" y="98"/>
                  </a:lnTo>
                  <a:lnTo>
                    <a:pt x="657" y="105"/>
                  </a:lnTo>
                  <a:lnTo>
                    <a:pt x="682" y="110"/>
                  </a:lnTo>
                  <a:lnTo>
                    <a:pt x="705" y="116"/>
                  </a:lnTo>
                  <a:lnTo>
                    <a:pt x="718" y="119"/>
                  </a:lnTo>
                  <a:lnTo>
                    <a:pt x="728" y="124"/>
                  </a:lnTo>
                  <a:lnTo>
                    <a:pt x="739" y="133"/>
                  </a:lnTo>
                  <a:lnTo>
                    <a:pt x="751" y="145"/>
                  </a:lnTo>
                  <a:lnTo>
                    <a:pt x="762" y="157"/>
                  </a:lnTo>
                  <a:lnTo>
                    <a:pt x="772" y="169"/>
                  </a:lnTo>
                  <a:lnTo>
                    <a:pt x="782" y="179"/>
                  </a:lnTo>
                  <a:lnTo>
                    <a:pt x="791" y="186"/>
                  </a:lnTo>
                  <a:lnTo>
                    <a:pt x="797" y="188"/>
                  </a:lnTo>
                  <a:lnTo>
                    <a:pt x="803" y="184"/>
                  </a:lnTo>
                  <a:lnTo>
                    <a:pt x="805" y="177"/>
                  </a:lnTo>
                  <a:lnTo>
                    <a:pt x="808" y="172"/>
                  </a:lnTo>
                  <a:lnTo>
                    <a:pt x="818" y="169"/>
                  </a:lnTo>
                  <a:lnTo>
                    <a:pt x="831" y="176"/>
                  </a:lnTo>
                  <a:lnTo>
                    <a:pt x="843" y="191"/>
                  </a:lnTo>
                  <a:lnTo>
                    <a:pt x="850" y="210"/>
                  </a:lnTo>
                  <a:lnTo>
                    <a:pt x="856" y="225"/>
                  </a:lnTo>
                  <a:lnTo>
                    <a:pt x="875" y="243"/>
                  </a:lnTo>
                  <a:lnTo>
                    <a:pt x="891" y="262"/>
                  </a:lnTo>
                  <a:lnTo>
                    <a:pt x="902" y="279"/>
                  </a:lnTo>
                  <a:lnTo>
                    <a:pt x="910" y="294"/>
                  </a:lnTo>
                  <a:lnTo>
                    <a:pt x="914" y="308"/>
                  </a:lnTo>
                  <a:lnTo>
                    <a:pt x="914" y="317"/>
                  </a:lnTo>
                  <a:lnTo>
                    <a:pt x="910" y="320"/>
                  </a:lnTo>
                  <a:lnTo>
                    <a:pt x="900" y="317"/>
                  </a:lnTo>
                  <a:lnTo>
                    <a:pt x="889" y="311"/>
                  </a:lnTo>
                  <a:lnTo>
                    <a:pt x="879" y="311"/>
                  </a:lnTo>
                  <a:lnTo>
                    <a:pt x="873" y="315"/>
                  </a:lnTo>
                  <a:lnTo>
                    <a:pt x="875" y="322"/>
                  </a:lnTo>
                  <a:lnTo>
                    <a:pt x="885" y="337"/>
                  </a:lnTo>
                  <a:lnTo>
                    <a:pt x="894" y="360"/>
                  </a:lnTo>
                  <a:lnTo>
                    <a:pt x="900" y="382"/>
                  </a:lnTo>
                  <a:lnTo>
                    <a:pt x="896" y="392"/>
                  </a:lnTo>
                  <a:lnTo>
                    <a:pt x="910" y="416"/>
                  </a:lnTo>
                  <a:lnTo>
                    <a:pt x="919" y="449"/>
                  </a:lnTo>
                  <a:lnTo>
                    <a:pt x="929" y="480"/>
                  </a:lnTo>
                  <a:lnTo>
                    <a:pt x="937" y="492"/>
                  </a:lnTo>
                  <a:lnTo>
                    <a:pt x="952" y="482"/>
                  </a:lnTo>
                  <a:lnTo>
                    <a:pt x="960" y="459"/>
                  </a:lnTo>
                  <a:lnTo>
                    <a:pt x="963" y="430"/>
                  </a:lnTo>
                  <a:lnTo>
                    <a:pt x="960" y="404"/>
                  </a:lnTo>
                  <a:lnTo>
                    <a:pt x="952" y="353"/>
                  </a:lnTo>
                  <a:lnTo>
                    <a:pt x="961" y="335"/>
                  </a:lnTo>
                  <a:lnTo>
                    <a:pt x="975" y="334"/>
                  </a:lnTo>
                  <a:lnTo>
                    <a:pt x="983" y="329"/>
                  </a:lnTo>
                  <a:lnTo>
                    <a:pt x="979" y="311"/>
                  </a:lnTo>
                  <a:lnTo>
                    <a:pt x="975" y="296"/>
                  </a:lnTo>
                  <a:lnTo>
                    <a:pt x="971" y="280"/>
                  </a:lnTo>
                  <a:lnTo>
                    <a:pt x="967" y="265"/>
                  </a:lnTo>
                  <a:lnTo>
                    <a:pt x="958" y="250"/>
                  </a:lnTo>
                  <a:lnTo>
                    <a:pt x="942" y="231"/>
                  </a:lnTo>
                  <a:lnTo>
                    <a:pt x="921" y="210"/>
                  </a:lnTo>
                  <a:lnTo>
                    <a:pt x="898" y="188"/>
                  </a:lnTo>
                  <a:lnTo>
                    <a:pt x="873" y="167"/>
                  </a:lnTo>
                  <a:lnTo>
                    <a:pt x="849" y="148"/>
                  </a:lnTo>
                  <a:lnTo>
                    <a:pt x="827" y="131"/>
                  </a:lnTo>
                  <a:lnTo>
                    <a:pt x="812" y="117"/>
                  </a:lnTo>
                  <a:lnTo>
                    <a:pt x="797" y="107"/>
                  </a:lnTo>
                  <a:lnTo>
                    <a:pt x="780" y="97"/>
                  </a:lnTo>
                  <a:lnTo>
                    <a:pt x="759" y="90"/>
                  </a:lnTo>
                  <a:lnTo>
                    <a:pt x="734" y="83"/>
                  </a:lnTo>
                  <a:lnTo>
                    <a:pt x="709" y="78"/>
                  </a:lnTo>
                  <a:lnTo>
                    <a:pt x="680" y="73"/>
                  </a:lnTo>
                  <a:lnTo>
                    <a:pt x="651" y="69"/>
                  </a:lnTo>
                  <a:lnTo>
                    <a:pt x="623" y="66"/>
                  </a:lnTo>
                  <a:lnTo>
                    <a:pt x="611" y="64"/>
                  </a:lnTo>
                  <a:lnTo>
                    <a:pt x="600" y="59"/>
                  </a:lnTo>
                  <a:lnTo>
                    <a:pt x="586" y="50"/>
                  </a:lnTo>
                  <a:lnTo>
                    <a:pt x="575" y="42"/>
                  </a:lnTo>
                  <a:lnTo>
                    <a:pt x="561" y="33"/>
                  </a:lnTo>
                  <a:lnTo>
                    <a:pt x="550" y="23"/>
                  </a:lnTo>
                  <a:lnTo>
                    <a:pt x="538" y="14"/>
                  </a:lnTo>
                  <a:lnTo>
                    <a:pt x="529" y="7"/>
                  </a:lnTo>
                  <a:lnTo>
                    <a:pt x="515" y="2"/>
                  </a:lnTo>
                  <a:lnTo>
                    <a:pt x="494" y="0"/>
                  </a:lnTo>
                  <a:lnTo>
                    <a:pt x="469" y="0"/>
                  </a:lnTo>
                  <a:lnTo>
                    <a:pt x="441" y="2"/>
                  </a:lnTo>
                  <a:lnTo>
                    <a:pt x="412" y="4"/>
                  </a:lnTo>
                  <a:lnTo>
                    <a:pt x="383" y="7"/>
                  </a:lnTo>
                  <a:lnTo>
                    <a:pt x="360" y="9"/>
                  </a:lnTo>
                  <a:lnTo>
                    <a:pt x="343" y="9"/>
                  </a:lnTo>
                  <a:lnTo>
                    <a:pt x="328" y="11"/>
                  </a:lnTo>
                  <a:lnTo>
                    <a:pt x="307" y="16"/>
                  </a:lnTo>
                  <a:lnTo>
                    <a:pt x="284" y="24"/>
                  </a:lnTo>
                  <a:lnTo>
                    <a:pt x="261" y="33"/>
                  </a:lnTo>
                  <a:lnTo>
                    <a:pt x="238" y="42"/>
                  </a:lnTo>
                  <a:lnTo>
                    <a:pt x="215" y="50"/>
                  </a:lnTo>
                  <a:lnTo>
                    <a:pt x="194" y="55"/>
                  </a:lnTo>
                  <a:lnTo>
                    <a:pt x="179" y="57"/>
                  </a:lnTo>
                  <a:close/>
                </a:path>
              </a:pathLst>
            </a:custGeom>
            <a:solidFill>
              <a:srgbClr val="BAC1D8"/>
            </a:solidFill>
            <a:ln w="9525">
              <a:noFill/>
              <a:round/>
              <a:headEnd/>
              <a:tailEnd/>
            </a:ln>
          </p:spPr>
          <p:txBody>
            <a:bodyPr/>
            <a:lstStyle/>
            <a:p>
              <a:endParaRPr lang="en-US" dirty="0"/>
            </a:p>
          </p:txBody>
        </p:sp>
        <p:sp>
          <p:nvSpPr>
            <p:cNvPr id="41995" name="Freeform 10"/>
            <p:cNvSpPr>
              <a:spLocks/>
            </p:cNvSpPr>
            <p:nvPr/>
          </p:nvSpPr>
          <p:spPr bwMode="auto">
            <a:xfrm>
              <a:off x="2536" y="2721"/>
              <a:ext cx="1430" cy="636"/>
            </a:xfrm>
            <a:custGeom>
              <a:avLst/>
              <a:gdLst>
                <a:gd name="T0" fmla="*/ 117 w 2858"/>
                <a:gd name="T1" fmla="*/ 62 h 1271"/>
                <a:gd name="T2" fmla="*/ 126 w 2858"/>
                <a:gd name="T3" fmla="*/ 60 h 1271"/>
                <a:gd name="T4" fmla="*/ 149 w 2858"/>
                <a:gd name="T5" fmla="*/ 57 h 1271"/>
                <a:gd name="T6" fmla="*/ 154 w 2858"/>
                <a:gd name="T7" fmla="*/ 50 h 1271"/>
                <a:gd name="T8" fmla="*/ 162 w 2858"/>
                <a:gd name="T9" fmla="*/ 45 h 1271"/>
                <a:gd name="T10" fmla="*/ 168 w 2858"/>
                <a:gd name="T11" fmla="*/ 41 h 1271"/>
                <a:gd name="T12" fmla="*/ 152 w 2858"/>
                <a:gd name="T13" fmla="*/ 27 h 1271"/>
                <a:gd name="T14" fmla="*/ 135 w 2858"/>
                <a:gd name="T15" fmla="*/ 12 h 1271"/>
                <a:gd name="T16" fmla="*/ 121 w 2858"/>
                <a:gd name="T17" fmla="*/ 0 h 1271"/>
                <a:gd name="T18" fmla="*/ 136 w 2858"/>
                <a:gd name="T19" fmla="*/ 1 h 1271"/>
                <a:gd name="T20" fmla="*/ 154 w 2858"/>
                <a:gd name="T21" fmla="*/ 2 h 1271"/>
                <a:gd name="T22" fmla="*/ 167 w 2858"/>
                <a:gd name="T23" fmla="*/ 7 h 1271"/>
                <a:gd name="T24" fmla="*/ 164 w 2858"/>
                <a:gd name="T25" fmla="*/ 17 h 1271"/>
                <a:gd name="T26" fmla="*/ 170 w 2858"/>
                <a:gd name="T27" fmla="*/ 21 h 1271"/>
                <a:gd name="T28" fmla="*/ 176 w 2858"/>
                <a:gd name="T29" fmla="*/ 24 h 1271"/>
                <a:gd name="T30" fmla="*/ 183 w 2858"/>
                <a:gd name="T31" fmla="*/ 27 h 1271"/>
                <a:gd name="T32" fmla="*/ 191 w 2858"/>
                <a:gd name="T33" fmla="*/ 23 h 1271"/>
                <a:gd name="T34" fmla="*/ 198 w 2858"/>
                <a:gd name="T35" fmla="*/ 20 h 1271"/>
                <a:gd name="T36" fmla="*/ 209 w 2858"/>
                <a:gd name="T37" fmla="*/ 18 h 1271"/>
                <a:gd name="T38" fmla="*/ 213 w 2858"/>
                <a:gd name="T39" fmla="*/ 16 h 1271"/>
                <a:gd name="T40" fmla="*/ 213 w 2858"/>
                <a:gd name="T41" fmla="*/ 27 h 1271"/>
                <a:gd name="T42" fmla="*/ 223 w 2858"/>
                <a:gd name="T43" fmla="*/ 29 h 1271"/>
                <a:gd name="T44" fmla="*/ 231 w 2858"/>
                <a:gd name="T45" fmla="*/ 22 h 1271"/>
                <a:gd name="T46" fmla="*/ 236 w 2858"/>
                <a:gd name="T47" fmla="*/ 38 h 1271"/>
                <a:gd name="T48" fmla="*/ 243 w 2858"/>
                <a:gd name="T49" fmla="*/ 49 h 1271"/>
                <a:gd name="T50" fmla="*/ 255 w 2858"/>
                <a:gd name="T51" fmla="*/ 53 h 1271"/>
                <a:gd name="T52" fmla="*/ 261 w 2858"/>
                <a:gd name="T53" fmla="*/ 53 h 1271"/>
                <a:gd name="T54" fmla="*/ 268 w 2858"/>
                <a:gd name="T55" fmla="*/ 54 h 1271"/>
                <a:gd name="T56" fmla="*/ 282 w 2858"/>
                <a:gd name="T57" fmla="*/ 57 h 1271"/>
                <a:gd name="T58" fmla="*/ 300 w 2858"/>
                <a:gd name="T59" fmla="*/ 55 h 1271"/>
                <a:gd name="T60" fmla="*/ 313 w 2858"/>
                <a:gd name="T61" fmla="*/ 54 h 1271"/>
                <a:gd name="T62" fmla="*/ 328 w 2858"/>
                <a:gd name="T63" fmla="*/ 55 h 1271"/>
                <a:gd name="T64" fmla="*/ 346 w 2858"/>
                <a:gd name="T65" fmla="*/ 56 h 1271"/>
                <a:gd name="T66" fmla="*/ 357 w 2858"/>
                <a:gd name="T67" fmla="*/ 63 h 1271"/>
                <a:gd name="T68" fmla="*/ 349 w 2858"/>
                <a:gd name="T69" fmla="*/ 85 h 1271"/>
                <a:gd name="T70" fmla="*/ 338 w 2858"/>
                <a:gd name="T71" fmla="*/ 110 h 1271"/>
                <a:gd name="T72" fmla="*/ 325 w 2858"/>
                <a:gd name="T73" fmla="*/ 137 h 1271"/>
                <a:gd name="T74" fmla="*/ 308 w 2858"/>
                <a:gd name="T75" fmla="*/ 156 h 1271"/>
                <a:gd name="T76" fmla="*/ 296 w 2858"/>
                <a:gd name="T77" fmla="*/ 159 h 1271"/>
                <a:gd name="T78" fmla="*/ 260 w 2858"/>
                <a:gd name="T79" fmla="*/ 159 h 1271"/>
                <a:gd name="T80" fmla="*/ 201 w 2858"/>
                <a:gd name="T81" fmla="*/ 159 h 1271"/>
                <a:gd name="T82" fmla="*/ 133 w 2858"/>
                <a:gd name="T83" fmla="*/ 159 h 1271"/>
                <a:gd name="T84" fmla="*/ 68 w 2858"/>
                <a:gd name="T85" fmla="*/ 159 h 1271"/>
                <a:gd name="T86" fmla="*/ 19 w 2858"/>
                <a:gd name="T87" fmla="*/ 159 h 1271"/>
                <a:gd name="T88" fmla="*/ 0 w 2858"/>
                <a:gd name="T89" fmla="*/ 159 h 1271"/>
                <a:gd name="T90" fmla="*/ 16 w 2858"/>
                <a:gd name="T91" fmla="*/ 135 h 1271"/>
                <a:gd name="T92" fmla="*/ 31 w 2858"/>
                <a:gd name="T93" fmla="*/ 115 h 1271"/>
                <a:gd name="T94" fmla="*/ 47 w 2858"/>
                <a:gd name="T95" fmla="*/ 102 h 1271"/>
                <a:gd name="T96" fmla="*/ 61 w 2858"/>
                <a:gd name="T97" fmla="*/ 97 h 1271"/>
                <a:gd name="T98" fmla="*/ 81 w 2858"/>
                <a:gd name="T99" fmla="*/ 90 h 1271"/>
                <a:gd name="T100" fmla="*/ 98 w 2858"/>
                <a:gd name="T101" fmla="*/ 84 h 1271"/>
                <a:gd name="T102" fmla="*/ 108 w 2858"/>
                <a:gd name="T103" fmla="*/ 77 h 1271"/>
                <a:gd name="T104" fmla="*/ 116 w 2858"/>
                <a:gd name="T105" fmla="*/ 66 h 12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58"/>
                <a:gd name="T160" fmla="*/ 0 h 1271"/>
                <a:gd name="T161" fmla="*/ 2858 w 2858"/>
                <a:gd name="T162" fmla="*/ 1271 h 127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58" h="1271">
                  <a:moveTo>
                    <a:pt x="921" y="525"/>
                  </a:moveTo>
                  <a:lnTo>
                    <a:pt x="923" y="519"/>
                  </a:lnTo>
                  <a:lnTo>
                    <a:pt x="927" y="512"/>
                  </a:lnTo>
                  <a:lnTo>
                    <a:pt x="930" y="503"/>
                  </a:lnTo>
                  <a:lnTo>
                    <a:pt x="936" y="496"/>
                  </a:lnTo>
                  <a:lnTo>
                    <a:pt x="942" y="489"/>
                  </a:lnTo>
                  <a:lnTo>
                    <a:pt x="951" y="484"/>
                  </a:lnTo>
                  <a:lnTo>
                    <a:pt x="963" y="481"/>
                  </a:lnTo>
                  <a:lnTo>
                    <a:pt x="978" y="479"/>
                  </a:lnTo>
                  <a:lnTo>
                    <a:pt x="1001" y="479"/>
                  </a:lnTo>
                  <a:lnTo>
                    <a:pt x="1032" y="477"/>
                  </a:lnTo>
                  <a:lnTo>
                    <a:pt x="1068" y="474"/>
                  </a:lnTo>
                  <a:lnTo>
                    <a:pt x="1110" y="469"/>
                  </a:lnTo>
                  <a:lnTo>
                    <a:pt x="1152" y="462"/>
                  </a:lnTo>
                  <a:lnTo>
                    <a:pt x="1191" y="455"/>
                  </a:lnTo>
                  <a:lnTo>
                    <a:pt x="1225" y="446"/>
                  </a:lnTo>
                  <a:lnTo>
                    <a:pt x="1252" y="438"/>
                  </a:lnTo>
                  <a:lnTo>
                    <a:pt x="1250" y="433"/>
                  </a:lnTo>
                  <a:lnTo>
                    <a:pt x="1242" y="419"/>
                  </a:lnTo>
                  <a:lnTo>
                    <a:pt x="1231" y="398"/>
                  </a:lnTo>
                  <a:lnTo>
                    <a:pt x="1216" y="372"/>
                  </a:lnTo>
                  <a:lnTo>
                    <a:pt x="1239" y="367"/>
                  </a:lnTo>
                  <a:lnTo>
                    <a:pt x="1260" y="364"/>
                  </a:lnTo>
                  <a:lnTo>
                    <a:pt x="1279" y="360"/>
                  </a:lnTo>
                  <a:lnTo>
                    <a:pt x="1296" y="357"/>
                  </a:lnTo>
                  <a:lnTo>
                    <a:pt x="1311" y="354"/>
                  </a:lnTo>
                  <a:lnTo>
                    <a:pt x="1329" y="350"/>
                  </a:lnTo>
                  <a:lnTo>
                    <a:pt x="1344" y="345"/>
                  </a:lnTo>
                  <a:lnTo>
                    <a:pt x="1363" y="342"/>
                  </a:lnTo>
                  <a:lnTo>
                    <a:pt x="1342" y="323"/>
                  </a:lnTo>
                  <a:lnTo>
                    <a:pt x="1317" y="302"/>
                  </a:lnTo>
                  <a:lnTo>
                    <a:pt x="1292" y="280"/>
                  </a:lnTo>
                  <a:lnTo>
                    <a:pt x="1267" y="257"/>
                  </a:lnTo>
                  <a:lnTo>
                    <a:pt x="1240" y="233"/>
                  </a:lnTo>
                  <a:lnTo>
                    <a:pt x="1212" y="211"/>
                  </a:lnTo>
                  <a:lnTo>
                    <a:pt x="1183" y="187"/>
                  </a:lnTo>
                  <a:lnTo>
                    <a:pt x="1156" y="163"/>
                  </a:lnTo>
                  <a:lnTo>
                    <a:pt x="1128" y="139"/>
                  </a:lnTo>
                  <a:lnTo>
                    <a:pt x="1101" y="116"/>
                  </a:lnTo>
                  <a:lnTo>
                    <a:pt x="1074" y="94"/>
                  </a:lnTo>
                  <a:lnTo>
                    <a:pt x="1049" y="72"/>
                  </a:lnTo>
                  <a:lnTo>
                    <a:pt x="1026" y="51"/>
                  </a:lnTo>
                  <a:lnTo>
                    <a:pt x="1003" y="32"/>
                  </a:lnTo>
                  <a:lnTo>
                    <a:pt x="982" y="15"/>
                  </a:lnTo>
                  <a:lnTo>
                    <a:pt x="965" y="0"/>
                  </a:lnTo>
                  <a:lnTo>
                    <a:pt x="980" y="5"/>
                  </a:lnTo>
                  <a:lnTo>
                    <a:pt x="1001" y="7"/>
                  </a:lnTo>
                  <a:lnTo>
                    <a:pt x="1028" y="7"/>
                  </a:lnTo>
                  <a:lnTo>
                    <a:pt x="1057" y="7"/>
                  </a:lnTo>
                  <a:lnTo>
                    <a:pt x="1087" y="5"/>
                  </a:lnTo>
                  <a:lnTo>
                    <a:pt x="1118" y="3"/>
                  </a:lnTo>
                  <a:lnTo>
                    <a:pt x="1149" y="3"/>
                  </a:lnTo>
                  <a:lnTo>
                    <a:pt x="1175" y="3"/>
                  </a:lnTo>
                  <a:lnTo>
                    <a:pt x="1202" y="7"/>
                  </a:lnTo>
                  <a:lnTo>
                    <a:pt x="1229" y="12"/>
                  </a:lnTo>
                  <a:lnTo>
                    <a:pt x="1254" y="19"/>
                  </a:lnTo>
                  <a:lnTo>
                    <a:pt x="1279" y="25"/>
                  </a:lnTo>
                  <a:lnTo>
                    <a:pt x="1300" y="34"/>
                  </a:lnTo>
                  <a:lnTo>
                    <a:pt x="1317" y="43"/>
                  </a:lnTo>
                  <a:lnTo>
                    <a:pt x="1329" y="49"/>
                  </a:lnTo>
                  <a:lnTo>
                    <a:pt x="1332" y="56"/>
                  </a:lnTo>
                  <a:lnTo>
                    <a:pt x="1327" y="68"/>
                  </a:lnTo>
                  <a:lnTo>
                    <a:pt x="1317" y="84"/>
                  </a:lnTo>
                  <a:lnTo>
                    <a:pt x="1307" y="104"/>
                  </a:lnTo>
                  <a:lnTo>
                    <a:pt x="1306" y="129"/>
                  </a:lnTo>
                  <a:lnTo>
                    <a:pt x="1309" y="141"/>
                  </a:lnTo>
                  <a:lnTo>
                    <a:pt x="1319" y="147"/>
                  </a:lnTo>
                  <a:lnTo>
                    <a:pt x="1330" y="153"/>
                  </a:lnTo>
                  <a:lnTo>
                    <a:pt x="1342" y="158"/>
                  </a:lnTo>
                  <a:lnTo>
                    <a:pt x="1355" y="161"/>
                  </a:lnTo>
                  <a:lnTo>
                    <a:pt x="1367" y="165"/>
                  </a:lnTo>
                  <a:lnTo>
                    <a:pt x="1376" y="170"/>
                  </a:lnTo>
                  <a:lnTo>
                    <a:pt x="1382" y="177"/>
                  </a:lnTo>
                  <a:lnTo>
                    <a:pt x="1392" y="187"/>
                  </a:lnTo>
                  <a:lnTo>
                    <a:pt x="1405" y="190"/>
                  </a:lnTo>
                  <a:lnTo>
                    <a:pt x="1420" y="194"/>
                  </a:lnTo>
                  <a:lnTo>
                    <a:pt x="1432" y="208"/>
                  </a:lnTo>
                  <a:lnTo>
                    <a:pt x="1438" y="214"/>
                  </a:lnTo>
                  <a:lnTo>
                    <a:pt x="1447" y="218"/>
                  </a:lnTo>
                  <a:lnTo>
                    <a:pt x="1459" y="216"/>
                  </a:lnTo>
                  <a:lnTo>
                    <a:pt x="1470" y="211"/>
                  </a:lnTo>
                  <a:lnTo>
                    <a:pt x="1484" y="206"/>
                  </a:lnTo>
                  <a:lnTo>
                    <a:pt x="1497" y="199"/>
                  </a:lnTo>
                  <a:lnTo>
                    <a:pt x="1508" y="190"/>
                  </a:lnTo>
                  <a:lnTo>
                    <a:pt x="1520" y="183"/>
                  </a:lnTo>
                  <a:lnTo>
                    <a:pt x="1530" y="178"/>
                  </a:lnTo>
                  <a:lnTo>
                    <a:pt x="1541" y="173"/>
                  </a:lnTo>
                  <a:lnTo>
                    <a:pt x="1553" y="168"/>
                  </a:lnTo>
                  <a:lnTo>
                    <a:pt x="1568" y="163"/>
                  </a:lnTo>
                  <a:lnTo>
                    <a:pt x="1583" y="158"/>
                  </a:lnTo>
                  <a:lnTo>
                    <a:pt x="1600" y="154"/>
                  </a:lnTo>
                  <a:lnTo>
                    <a:pt x="1618" y="151"/>
                  </a:lnTo>
                  <a:lnTo>
                    <a:pt x="1635" y="149"/>
                  </a:lnTo>
                  <a:lnTo>
                    <a:pt x="1650" y="147"/>
                  </a:lnTo>
                  <a:lnTo>
                    <a:pt x="1664" y="144"/>
                  </a:lnTo>
                  <a:lnTo>
                    <a:pt x="1673" y="139"/>
                  </a:lnTo>
                  <a:lnTo>
                    <a:pt x="1681" y="134"/>
                  </a:lnTo>
                  <a:lnTo>
                    <a:pt x="1688" y="129"/>
                  </a:lnTo>
                  <a:lnTo>
                    <a:pt x="1694" y="125"/>
                  </a:lnTo>
                  <a:lnTo>
                    <a:pt x="1698" y="122"/>
                  </a:lnTo>
                  <a:lnTo>
                    <a:pt x="1704" y="120"/>
                  </a:lnTo>
                  <a:lnTo>
                    <a:pt x="1711" y="130"/>
                  </a:lnTo>
                  <a:lnTo>
                    <a:pt x="1715" y="153"/>
                  </a:lnTo>
                  <a:lnTo>
                    <a:pt x="1711" y="185"/>
                  </a:lnTo>
                  <a:lnTo>
                    <a:pt x="1698" y="216"/>
                  </a:lnTo>
                  <a:lnTo>
                    <a:pt x="1709" y="218"/>
                  </a:lnTo>
                  <a:lnTo>
                    <a:pt x="1723" y="220"/>
                  </a:lnTo>
                  <a:lnTo>
                    <a:pt x="1740" y="223"/>
                  </a:lnTo>
                  <a:lnTo>
                    <a:pt x="1759" y="226"/>
                  </a:lnTo>
                  <a:lnTo>
                    <a:pt x="1776" y="230"/>
                  </a:lnTo>
                  <a:lnTo>
                    <a:pt x="1794" y="233"/>
                  </a:lnTo>
                  <a:lnTo>
                    <a:pt x="1809" y="237"/>
                  </a:lnTo>
                  <a:lnTo>
                    <a:pt x="1821" y="240"/>
                  </a:lnTo>
                  <a:lnTo>
                    <a:pt x="1836" y="221"/>
                  </a:lnTo>
                  <a:lnTo>
                    <a:pt x="1843" y="175"/>
                  </a:lnTo>
                  <a:lnTo>
                    <a:pt x="1849" y="130"/>
                  </a:lnTo>
                  <a:lnTo>
                    <a:pt x="1855" y="113"/>
                  </a:lnTo>
                  <a:lnTo>
                    <a:pt x="1874" y="158"/>
                  </a:lnTo>
                  <a:lnTo>
                    <a:pt x="1886" y="230"/>
                  </a:lnTo>
                  <a:lnTo>
                    <a:pt x="1886" y="304"/>
                  </a:lnTo>
                  <a:lnTo>
                    <a:pt x="1882" y="357"/>
                  </a:lnTo>
                  <a:lnTo>
                    <a:pt x="1891" y="364"/>
                  </a:lnTo>
                  <a:lnTo>
                    <a:pt x="1905" y="371"/>
                  </a:lnTo>
                  <a:lnTo>
                    <a:pt x="1920" y="378"/>
                  </a:lnTo>
                  <a:lnTo>
                    <a:pt x="1939" y="385"/>
                  </a:lnTo>
                  <a:lnTo>
                    <a:pt x="1960" y="393"/>
                  </a:lnTo>
                  <a:lnTo>
                    <a:pt x="1981" y="400"/>
                  </a:lnTo>
                  <a:lnTo>
                    <a:pt x="2004" y="407"/>
                  </a:lnTo>
                  <a:lnTo>
                    <a:pt x="2025" y="414"/>
                  </a:lnTo>
                  <a:lnTo>
                    <a:pt x="2037" y="421"/>
                  </a:lnTo>
                  <a:lnTo>
                    <a:pt x="2046" y="422"/>
                  </a:lnTo>
                  <a:lnTo>
                    <a:pt x="2056" y="424"/>
                  </a:lnTo>
                  <a:lnTo>
                    <a:pt x="2066" y="422"/>
                  </a:lnTo>
                  <a:lnTo>
                    <a:pt x="2073" y="422"/>
                  </a:lnTo>
                  <a:lnTo>
                    <a:pt x="2081" y="419"/>
                  </a:lnTo>
                  <a:lnTo>
                    <a:pt x="2087" y="417"/>
                  </a:lnTo>
                  <a:lnTo>
                    <a:pt x="2092" y="417"/>
                  </a:lnTo>
                  <a:lnTo>
                    <a:pt x="2102" y="419"/>
                  </a:lnTo>
                  <a:lnTo>
                    <a:pt x="2117" y="422"/>
                  </a:lnTo>
                  <a:lnTo>
                    <a:pt x="2138" y="429"/>
                  </a:lnTo>
                  <a:lnTo>
                    <a:pt x="2161" y="436"/>
                  </a:lnTo>
                  <a:lnTo>
                    <a:pt x="2186" y="443"/>
                  </a:lnTo>
                  <a:lnTo>
                    <a:pt x="2211" y="450"/>
                  </a:lnTo>
                  <a:lnTo>
                    <a:pt x="2234" y="453"/>
                  </a:lnTo>
                  <a:lnTo>
                    <a:pt x="2253" y="455"/>
                  </a:lnTo>
                  <a:lnTo>
                    <a:pt x="2272" y="453"/>
                  </a:lnTo>
                  <a:lnTo>
                    <a:pt x="2299" y="452"/>
                  </a:lnTo>
                  <a:lnTo>
                    <a:pt x="2332" y="446"/>
                  </a:lnTo>
                  <a:lnTo>
                    <a:pt x="2364" y="441"/>
                  </a:lnTo>
                  <a:lnTo>
                    <a:pt x="2397" y="438"/>
                  </a:lnTo>
                  <a:lnTo>
                    <a:pt x="2427" y="433"/>
                  </a:lnTo>
                  <a:lnTo>
                    <a:pt x="2454" y="431"/>
                  </a:lnTo>
                  <a:lnTo>
                    <a:pt x="2473" y="429"/>
                  </a:lnTo>
                  <a:lnTo>
                    <a:pt x="2483" y="429"/>
                  </a:lnTo>
                  <a:lnTo>
                    <a:pt x="2498" y="431"/>
                  </a:lnTo>
                  <a:lnTo>
                    <a:pt x="2515" y="431"/>
                  </a:lnTo>
                  <a:lnTo>
                    <a:pt x="2538" y="433"/>
                  </a:lnTo>
                  <a:lnTo>
                    <a:pt x="2561" y="434"/>
                  </a:lnTo>
                  <a:lnTo>
                    <a:pt x="2588" y="436"/>
                  </a:lnTo>
                  <a:lnTo>
                    <a:pt x="2617" y="438"/>
                  </a:lnTo>
                  <a:lnTo>
                    <a:pt x="2646" y="440"/>
                  </a:lnTo>
                  <a:lnTo>
                    <a:pt x="2676" y="441"/>
                  </a:lnTo>
                  <a:lnTo>
                    <a:pt x="2705" y="443"/>
                  </a:lnTo>
                  <a:lnTo>
                    <a:pt x="2734" y="445"/>
                  </a:lnTo>
                  <a:lnTo>
                    <a:pt x="2760" y="445"/>
                  </a:lnTo>
                  <a:lnTo>
                    <a:pt x="2785" y="445"/>
                  </a:lnTo>
                  <a:lnTo>
                    <a:pt x="2808" y="445"/>
                  </a:lnTo>
                  <a:lnTo>
                    <a:pt x="2827" y="445"/>
                  </a:lnTo>
                  <a:lnTo>
                    <a:pt x="2843" y="443"/>
                  </a:lnTo>
                  <a:lnTo>
                    <a:pt x="2854" y="498"/>
                  </a:lnTo>
                  <a:lnTo>
                    <a:pt x="2858" y="544"/>
                  </a:lnTo>
                  <a:lnTo>
                    <a:pt x="2852" y="584"/>
                  </a:lnTo>
                  <a:lnTo>
                    <a:pt x="2841" y="618"/>
                  </a:lnTo>
                  <a:lnTo>
                    <a:pt x="2820" y="649"/>
                  </a:lnTo>
                  <a:lnTo>
                    <a:pt x="2791" y="680"/>
                  </a:lnTo>
                  <a:lnTo>
                    <a:pt x="2755" y="711"/>
                  </a:lnTo>
                  <a:lnTo>
                    <a:pt x="2711" y="744"/>
                  </a:lnTo>
                  <a:lnTo>
                    <a:pt x="2713" y="788"/>
                  </a:lnTo>
                  <a:lnTo>
                    <a:pt x="2707" y="833"/>
                  </a:lnTo>
                  <a:lnTo>
                    <a:pt x="2697" y="878"/>
                  </a:lnTo>
                  <a:lnTo>
                    <a:pt x="2682" y="924"/>
                  </a:lnTo>
                  <a:lnTo>
                    <a:pt x="2663" y="969"/>
                  </a:lnTo>
                  <a:lnTo>
                    <a:pt x="2642" y="1012"/>
                  </a:lnTo>
                  <a:lnTo>
                    <a:pt x="2617" y="1055"/>
                  </a:lnTo>
                  <a:lnTo>
                    <a:pt x="2592" y="1094"/>
                  </a:lnTo>
                  <a:lnTo>
                    <a:pt x="2563" y="1132"/>
                  </a:lnTo>
                  <a:lnTo>
                    <a:pt x="2536" y="1165"/>
                  </a:lnTo>
                  <a:lnTo>
                    <a:pt x="2508" y="1196"/>
                  </a:lnTo>
                  <a:lnTo>
                    <a:pt x="2483" y="1221"/>
                  </a:lnTo>
                  <a:lnTo>
                    <a:pt x="2458" y="1242"/>
                  </a:lnTo>
                  <a:lnTo>
                    <a:pt x="2437" y="1257"/>
                  </a:lnTo>
                  <a:lnTo>
                    <a:pt x="2418" y="1268"/>
                  </a:lnTo>
                  <a:lnTo>
                    <a:pt x="2402" y="1271"/>
                  </a:lnTo>
                  <a:lnTo>
                    <a:pt x="2389" y="1271"/>
                  </a:lnTo>
                  <a:lnTo>
                    <a:pt x="2362" y="1271"/>
                  </a:lnTo>
                  <a:lnTo>
                    <a:pt x="2324" y="1271"/>
                  </a:lnTo>
                  <a:lnTo>
                    <a:pt x="2276" y="1271"/>
                  </a:lnTo>
                  <a:lnTo>
                    <a:pt x="2217" y="1271"/>
                  </a:lnTo>
                  <a:lnTo>
                    <a:pt x="2150" y="1271"/>
                  </a:lnTo>
                  <a:lnTo>
                    <a:pt x="2075" y="1271"/>
                  </a:lnTo>
                  <a:lnTo>
                    <a:pt x="1993" y="1271"/>
                  </a:lnTo>
                  <a:lnTo>
                    <a:pt x="1903" y="1269"/>
                  </a:lnTo>
                  <a:lnTo>
                    <a:pt x="1809" y="1269"/>
                  </a:lnTo>
                  <a:lnTo>
                    <a:pt x="1708" y="1269"/>
                  </a:lnTo>
                  <a:lnTo>
                    <a:pt x="1604" y="1269"/>
                  </a:lnTo>
                  <a:lnTo>
                    <a:pt x="1499" y="1269"/>
                  </a:lnTo>
                  <a:lnTo>
                    <a:pt x="1390" y="1269"/>
                  </a:lnTo>
                  <a:lnTo>
                    <a:pt x="1279" y="1269"/>
                  </a:lnTo>
                  <a:lnTo>
                    <a:pt x="1168" y="1269"/>
                  </a:lnTo>
                  <a:lnTo>
                    <a:pt x="1057" y="1269"/>
                  </a:lnTo>
                  <a:lnTo>
                    <a:pt x="948" y="1269"/>
                  </a:lnTo>
                  <a:lnTo>
                    <a:pt x="840" y="1269"/>
                  </a:lnTo>
                  <a:lnTo>
                    <a:pt x="735" y="1269"/>
                  </a:lnTo>
                  <a:lnTo>
                    <a:pt x="634" y="1269"/>
                  </a:lnTo>
                  <a:lnTo>
                    <a:pt x="538" y="1269"/>
                  </a:lnTo>
                  <a:lnTo>
                    <a:pt x="446" y="1269"/>
                  </a:lnTo>
                  <a:lnTo>
                    <a:pt x="362" y="1269"/>
                  </a:lnTo>
                  <a:lnTo>
                    <a:pt x="283" y="1269"/>
                  </a:lnTo>
                  <a:lnTo>
                    <a:pt x="212" y="1269"/>
                  </a:lnTo>
                  <a:lnTo>
                    <a:pt x="149" y="1269"/>
                  </a:lnTo>
                  <a:lnTo>
                    <a:pt x="98" y="1269"/>
                  </a:lnTo>
                  <a:lnTo>
                    <a:pt x="55" y="1269"/>
                  </a:lnTo>
                  <a:lnTo>
                    <a:pt x="25" y="1271"/>
                  </a:lnTo>
                  <a:lnTo>
                    <a:pt x="6" y="1271"/>
                  </a:lnTo>
                  <a:lnTo>
                    <a:pt x="0" y="1271"/>
                  </a:lnTo>
                  <a:lnTo>
                    <a:pt x="23" y="1232"/>
                  </a:lnTo>
                  <a:lnTo>
                    <a:pt x="46" y="1192"/>
                  </a:lnTo>
                  <a:lnTo>
                    <a:pt x="71" y="1154"/>
                  </a:lnTo>
                  <a:lnTo>
                    <a:pt x="96" y="1116"/>
                  </a:lnTo>
                  <a:lnTo>
                    <a:pt x="121" y="1079"/>
                  </a:lnTo>
                  <a:lnTo>
                    <a:pt x="145" y="1043"/>
                  </a:lnTo>
                  <a:lnTo>
                    <a:pt x="170" y="1008"/>
                  </a:lnTo>
                  <a:lnTo>
                    <a:pt x="195" y="974"/>
                  </a:lnTo>
                  <a:lnTo>
                    <a:pt x="220" y="943"/>
                  </a:lnTo>
                  <a:lnTo>
                    <a:pt x="247" y="914"/>
                  </a:lnTo>
                  <a:lnTo>
                    <a:pt x="272" y="888"/>
                  </a:lnTo>
                  <a:lnTo>
                    <a:pt x="297" y="864"/>
                  </a:lnTo>
                  <a:lnTo>
                    <a:pt x="323" y="842"/>
                  </a:lnTo>
                  <a:lnTo>
                    <a:pt x="348" y="823"/>
                  </a:lnTo>
                  <a:lnTo>
                    <a:pt x="375" y="809"/>
                  </a:lnTo>
                  <a:lnTo>
                    <a:pt x="400" y="797"/>
                  </a:lnTo>
                  <a:lnTo>
                    <a:pt x="413" y="792"/>
                  </a:lnTo>
                  <a:lnTo>
                    <a:pt x="431" y="787"/>
                  </a:lnTo>
                  <a:lnTo>
                    <a:pt x="456" y="778"/>
                  </a:lnTo>
                  <a:lnTo>
                    <a:pt x="482" y="769"/>
                  </a:lnTo>
                  <a:lnTo>
                    <a:pt x="511" y="761"/>
                  </a:lnTo>
                  <a:lnTo>
                    <a:pt x="544" y="751"/>
                  </a:lnTo>
                  <a:lnTo>
                    <a:pt x="578" y="738"/>
                  </a:lnTo>
                  <a:lnTo>
                    <a:pt x="613" y="728"/>
                  </a:lnTo>
                  <a:lnTo>
                    <a:pt x="645" y="718"/>
                  </a:lnTo>
                  <a:lnTo>
                    <a:pt x="680" y="706"/>
                  </a:lnTo>
                  <a:lnTo>
                    <a:pt x="710" y="696"/>
                  </a:lnTo>
                  <a:lnTo>
                    <a:pt x="737" y="687"/>
                  </a:lnTo>
                  <a:lnTo>
                    <a:pt x="762" y="678"/>
                  </a:lnTo>
                  <a:lnTo>
                    <a:pt x="783" y="670"/>
                  </a:lnTo>
                  <a:lnTo>
                    <a:pt x="798" y="665"/>
                  </a:lnTo>
                  <a:lnTo>
                    <a:pt x="808" y="659"/>
                  </a:lnTo>
                  <a:lnTo>
                    <a:pt x="827" y="644"/>
                  </a:lnTo>
                  <a:lnTo>
                    <a:pt x="846" y="627"/>
                  </a:lnTo>
                  <a:lnTo>
                    <a:pt x="863" y="611"/>
                  </a:lnTo>
                  <a:lnTo>
                    <a:pt x="879" y="592"/>
                  </a:lnTo>
                  <a:lnTo>
                    <a:pt x="892" y="575"/>
                  </a:lnTo>
                  <a:lnTo>
                    <a:pt x="904" y="558"/>
                  </a:lnTo>
                  <a:lnTo>
                    <a:pt x="913" y="541"/>
                  </a:lnTo>
                  <a:lnTo>
                    <a:pt x="921" y="525"/>
                  </a:lnTo>
                  <a:close/>
                </a:path>
              </a:pathLst>
            </a:custGeom>
            <a:solidFill>
              <a:srgbClr val="000000"/>
            </a:solidFill>
            <a:ln w="9525">
              <a:noFill/>
              <a:round/>
              <a:headEnd/>
              <a:tailEnd/>
            </a:ln>
          </p:spPr>
          <p:txBody>
            <a:bodyPr/>
            <a:lstStyle/>
            <a:p>
              <a:endParaRPr lang="en-US" dirty="0"/>
            </a:p>
          </p:txBody>
        </p:sp>
        <p:sp>
          <p:nvSpPr>
            <p:cNvPr id="41996" name="Freeform 11"/>
            <p:cNvSpPr>
              <a:spLocks/>
            </p:cNvSpPr>
            <p:nvPr/>
          </p:nvSpPr>
          <p:spPr bwMode="auto">
            <a:xfrm>
              <a:off x="3190" y="2212"/>
              <a:ext cx="297" cy="525"/>
            </a:xfrm>
            <a:custGeom>
              <a:avLst/>
              <a:gdLst>
                <a:gd name="T0" fmla="*/ 43 w 594"/>
                <a:gd name="T1" fmla="*/ 127 h 1050"/>
                <a:gd name="T2" fmla="*/ 44 w 594"/>
                <a:gd name="T3" fmla="*/ 122 h 1050"/>
                <a:gd name="T4" fmla="*/ 43 w 594"/>
                <a:gd name="T5" fmla="*/ 118 h 1050"/>
                <a:gd name="T6" fmla="*/ 41 w 594"/>
                <a:gd name="T7" fmla="*/ 115 h 1050"/>
                <a:gd name="T8" fmla="*/ 38 w 594"/>
                <a:gd name="T9" fmla="*/ 112 h 1050"/>
                <a:gd name="T10" fmla="*/ 37 w 594"/>
                <a:gd name="T11" fmla="*/ 108 h 1050"/>
                <a:gd name="T12" fmla="*/ 37 w 594"/>
                <a:gd name="T13" fmla="*/ 99 h 1050"/>
                <a:gd name="T14" fmla="*/ 38 w 594"/>
                <a:gd name="T15" fmla="*/ 83 h 1050"/>
                <a:gd name="T16" fmla="*/ 42 w 594"/>
                <a:gd name="T17" fmla="*/ 68 h 1050"/>
                <a:gd name="T18" fmla="*/ 47 w 594"/>
                <a:gd name="T19" fmla="*/ 54 h 1050"/>
                <a:gd name="T20" fmla="*/ 53 w 594"/>
                <a:gd name="T21" fmla="*/ 40 h 1050"/>
                <a:gd name="T22" fmla="*/ 59 w 594"/>
                <a:gd name="T23" fmla="*/ 29 h 1050"/>
                <a:gd name="T24" fmla="*/ 66 w 594"/>
                <a:gd name="T25" fmla="*/ 20 h 1050"/>
                <a:gd name="T26" fmla="*/ 72 w 594"/>
                <a:gd name="T27" fmla="*/ 13 h 1050"/>
                <a:gd name="T28" fmla="*/ 74 w 594"/>
                <a:gd name="T29" fmla="*/ 8 h 1050"/>
                <a:gd name="T30" fmla="*/ 73 w 594"/>
                <a:gd name="T31" fmla="*/ 2 h 1050"/>
                <a:gd name="T32" fmla="*/ 68 w 594"/>
                <a:gd name="T33" fmla="*/ 1 h 1050"/>
                <a:gd name="T34" fmla="*/ 60 w 594"/>
                <a:gd name="T35" fmla="*/ 2 h 1050"/>
                <a:gd name="T36" fmla="*/ 53 w 594"/>
                <a:gd name="T37" fmla="*/ 3 h 1050"/>
                <a:gd name="T38" fmla="*/ 46 w 594"/>
                <a:gd name="T39" fmla="*/ 4 h 1050"/>
                <a:gd name="T40" fmla="*/ 41 w 594"/>
                <a:gd name="T41" fmla="*/ 8 h 1050"/>
                <a:gd name="T42" fmla="*/ 37 w 594"/>
                <a:gd name="T43" fmla="*/ 20 h 1050"/>
                <a:gd name="T44" fmla="*/ 33 w 594"/>
                <a:gd name="T45" fmla="*/ 34 h 1050"/>
                <a:gd name="T46" fmla="*/ 26 w 594"/>
                <a:gd name="T47" fmla="*/ 48 h 1050"/>
                <a:gd name="T48" fmla="*/ 20 w 594"/>
                <a:gd name="T49" fmla="*/ 62 h 1050"/>
                <a:gd name="T50" fmla="*/ 14 w 594"/>
                <a:gd name="T51" fmla="*/ 75 h 1050"/>
                <a:gd name="T52" fmla="*/ 9 w 594"/>
                <a:gd name="T53" fmla="*/ 85 h 1050"/>
                <a:gd name="T54" fmla="*/ 5 w 594"/>
                <a:gd name="T55" fmla="*/ 92 h 1050"/>
                <a:gd name="T56" fmla="*/ 1 w 594"/>
                <a:gd name="T57" fmla="*/ 100 h 1050"/>
                <a:gd name="T58" fmla="*/ 0 w 594"/>
                <a:gd name="T59" fmla="*/ 114 h 1050"/>
                <a:gd name="T60" fmla="*/ 3 w 594"/>
                <a:gd name="T61" fmla="*/ 118 h 1050"/>
                <a:gd name="T62" fmla="*/ 9 w 594"/>
                <a:gd name="T63" fmla="*/ 118 h 1050"/>
                <a:gd name="T64" fmla="*/ 13 w 594"/>
                <a:gd name="T65" fmla="*/ 119 h 1050"/>
                <a:gd name="T66" fmla="*/ 18 w 594"/>
                <a:gd name="T67" fmla="*/ 121 h 1050"/>
                <a:gd name="T68" fmla="*/ 22 w 594"/>
                <a:gd name="T69" fmla="*/ 123 h 1050"/>
                <a:gd name="T70" fmla="*/ 28 w 594"/>
                <a:gd name="T71" fmla="*/ 125 h 1050"/>
                <a:gd name="T72" fmla="*/ 36 w 594"/>
                <a:gd name="T73" fmla="*/ 129 h 1050"/>
                <a:gd name="T74" fmla="*/ 41 w 594"/>
                <a:gd name="T75" fmla="*/ 131 h 10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94"/>
                <a:gd name="T115" fmla="*/ 0 h 1050"/>
                <a:gd name="T116" fmla="*/ 594 w 594"/>
                <a:gd name="T117" fmla="*/ 1050 h 10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94" h="1050">
                  <a:moveTo>
                    <a:pt x="351" y="1050"/>
                  </a:moveTo>
                  <a:lnTo>
                    <a:pt x="351" y="1023"/>
                  </a:lnTo>
                  <a:lnTo>
                    <a:pt x="353" y="999"/>
                  </a:lnTo>
                  <a:lnTo>
                    <a:pt x="355" y="980"/>
                  </a:lnTo>
                  <a:lnTo>
                    <a:pt x="355" y="961"/>
                  </a:lnTo>
                  <a:lnTo>
                    <a:pt x="351" y="951"/>
                  </a:lnTo>
                  <a:lnTo>
                    <a:pt x="343" y="939"/>
                  </a:lnTo>
                  <a:lnTo>
                    <a:pt x="332" y="927"/>
                  </a:lnTo>
                  <a:lnTo>
                    <a:pt x="320" y="911"/>
                  </a:lnTo>
                  <a:lnTo>
                    <a:pt x="309" y="897"/>
                  </a:lnTo>
                  <a:lnTo>
                    <a:pt x="297" y="884"/>
                  </a:lnTo>
                  <a:lnTo>
                    <a:pt x="290" y="870"/>
                  </a:lnTo>
                  <a:lnTo>
                    <a:pt x="288" y="856"/>
                  </a:lnTo>
                  <a:lnTo>
                    <a:pt x="290" y="793"/>
                  </a:lnTo>
                  <a:lnTo>
                    <a:pt x="297" y="731"/>
                  </a:lnTo>
                  <a:lnTo>
                    <a:pt x="307" y="667"/>
                  </a:lnTo>
                  <a:lnTo>
                    <a:pt x="320" y="605"/>
                  </a:lnTo>
                  <a:lnTo>
                    <a:pt x="337" y="547"/>
                  </a:lnTo>
                  <a:lnTo>
                    <a:pt x="357" y="488"/>
                  </a:lnTo>
                  <a:lnTo>
                    <a:pt x="380" y="432"/>
                  </a:lnTo>
                  <a:lnTo>
                    <a:pt x="402" y="378"/>
                  </a:lnTo>
                  <a:lnTo>
                    <a:pt x="425" y="327"/>
                  </a:lnTo>
                  <a:lnTo>
                    <a:pt x="452" y="279"/>
                  </a:lnTo>
                  <a:lnTo>
                    <a:pt x="477" y="236"/>
                  </a:lnTo>
                  <a:lnTo>
                    <a:pt x="502" y="196"/>
                  </a:lnTo>
                  <a:lnTo>
                    <a:pt x="527" y="160"/>
                  </a:lnTo>
                  <a:lnTo>
                    <a:pt x="552" y="131"/>
                  </a:lnTo>
                  <a:lnTo>
                    <a:pt x="573" y="105"/>
                  </a:lnTo>
                  <a:lnTo>
                    <a:pt x="594" y="86"/>
                  </a:lnTo>
                  <a:lnTo>
                    <a:pt x="594" y="66"/>
                  </a:lnTo>
                  <a:lnTo>
                    <a:pt x="588" y="40"/>
                  </a:lnTo>
                  <a:lnTo>
                    <a:pt x="581" y="18"/>
                  </a:lnTo>
                  <a:lnTo>
                    <a:pt x="573" y="0"/>
                  </a:lnTo>
                  <a:lnTo>
                    <a:pt x="544" y="4"/>
                  </a:lnTo>
                  <a:lnTo>
                    <a:pt x="515" y="9"/>
                  </a:lnTo>
                  <a:lnTo>
                    <a:pt x="485" y="16"/>
                  </a:lnTo>
                  <a:lnTo>
                    <a:pt x="454" y="23"/>
                  </a:lnTo>
                  <a:lnTo>
                    <a:pt x="424" y="30"/>
                  </a:lnTo>
                  <a:lnTo>
                    <a:pt x="395" y="33"/>
                  </a:lnTo>
                  <a:lnTo>
                    <a:pt x="368" y="35"/>
                  </a:lnTo>
                  <a:lnTo>
                    <a:pt x="343" y="33"/>
                  </a:lnTo>
                  <a:lnTo>
                    <a:pt x="332" y="71"/>
                  </a:lnTo>
                  <a:lnTo>
                    <a:pt x="318" y="116"/>
                  </a:lnTo>
                  <a:lnTo>
                    <a:pt x="301" y="164"/>
                  </a:lnTo>
                  <a:lnTo>
                    <a:pt x="280" y="217"/>
                  </a:lnTo>
                  <a:lnTo>
                    <a:pt x="259" y="272"/>
                  </a:lnTo>
                  <a:lnTo>
                    <a:pt x="236" y="329"/>
                  </a:lnTo>
                  <a:lnTo>
                    <a:pt x="213" y="385"/>
                  </a:lnTo>
                  <a:lnTo>
                    <a:pt x="188" y="444"/>
                  </a:lnTo>
                  <a:lnTo>
                    <a:pt x="163" y="499"/>
                  </a:lnTo>
                  <a:lnTo>
                    <a:pt x="140" y="552"/>
                  </a:lnTo>
                  <a:lnTo>
                    <a:pt x="117" y="600"/>
                  </a:lnTo>
                  <a:lnTo>
                    <a:pt x="96" y="645"/>
                  </a:lnTo>
                  <a:lnTo>
                    <a:pt x="77" y="684"/>
                  </a:lnTo>
                  <a:lnTo>
                    <a:pt x="60" y="717"/>
                  </a:lnTo>
                  <a:lnTo>
                    <a:pt x="46" y="741"/>
                  </a:lnTo>
                  <a:lnTo>
                    <a:pt x="35" y="756"/>
                  </a:lnTo>
                  <a:lnTo>
                    <a:pt x="12" y="805"/>
                  </a:lnTo>
                  <a:lnTo>
                    <a:pt x="2" y="863"/>
                  </a:lnTo>
                  <a:lnTo>
                    <a:pt x="0" y="916"/>
                  </a:lnTo>
                  <a:lnTo>
                    <a:pt x="2" y="945"/>
                  </a:lnTo>
                  <a:lnTo>
                    <a:pt x="27" y="945"/>
                  </a:lnTo>
                  <a:lnTo>
                    <a:pt x="50" y="947"/>
                  </a:lnTo>
                  <a:lnTo>
                    <a:pt x="71" y="951"/>
                  </a:lnTo>
                  <a:lnTo>
                    <a:pt x="90" y="952"/>
                  </a:lnTo>
                  <a:lnTo>
                    <a:pt x="108" y="957"/>
                  </a:lnTo>
                  <a:lnTo>
                    <a:pt x="127" y="963"/>
                  </a:lnTo>
                  <a:lnTo>
                    <a:pt x="142" y="970"/>
                  </a:lnTo>
                  <a:lnTo>
                    <a:pt x="159" y="976"/>
                  </a:lnTo>
                  <a:lnTo>
                    <a:pt x="179" y="985"/>
                  </a:lnTo>
                  <a:lnTo>
                    <a:pt x="201" y="995"/>
                  </a:lnTo>
                  <a:lnTo>
                    <a:pt x="228" y="1006"/>
                  </a:lnTo>
                  <a:lnTo>
                    <a:pt x="255" y="1016"/>
                  </a:lnTo>
                  <a:lnTo>
                    <a:pt x="284" y="1026"/>
                  </a:lnTo>
                  <a:lnTo>
                    <a:pt x="311" y="1037"/>
                  </a:lnTo>
                  <a:lnTo>
                    <a:pt x="334" y="1045"/>
                  </a:lnTo>
                  <a:lnTo>
                    <a:pt x="351" y="1050"/>
                  </a:lnTo>
                  <a:close/>
                </a:path>
              </a:pathLst>
            </a:custGeom>
            <a:solidFill>
              <a:srgbClr val="000000"/>
            </a:solidFill>
            <a:ln w="9525">
              <a:noFill/>
              <a:round/>
              <a:headEnd/>
              <a:tailEnd/>
            </a:ln>
          </p:spPr>
          <p:txBody>
            <a:bodyPr/>
            <a:lstStyle/>
            <a:p>
              <a:endParaRPr lang="en-US" dirty="0"/>
            </a:p>
          </p:txBody>
        </p:sp>
        <p:sp>
          <p:nvSpPr>
            <p:cNvPr id="41997" name="Freeform 12"/>
            <p:cNvSpPr>
              <a:spLocks/>
            </p:cNvSpPr>
            <p:nvPr/>
          </p:nvSpPr>
          <p:spPr bwMode="auto">
            <a:xfrm>
              <a:off x="3427" y="2172"/>
              <a:ext cx="551" cy="600"/>
            </a:xfrm>
            <a:custGeom>
              <a:avLst/>
              <a:gdLst>
                <a:gd name="T0" fmla="*/ 6 w 1103"/>
                <a:gd name="T1" fmla="*/ 97 h 1201"/>
                <a:gd name="T2" fmla="*/ 7 w 1103"/>
                <a:gd name="T3" fmla="*/ 94 h 1201"/>
                <a:gd name="T4" fmla="*/ 9 w 1103"/>
                <a:gd name="T5" fmla="*/ 90 h 1201"/>
                <a:gd name="T6" fmla="*/ 12 w 1103"/>
                <a:gd name="T7" fmla="*/ 86 h 1201"/>
                <a:gd name="T8" fmla="*/ 16 w 1103"/>
                <a:gd name="T9" fmla="*/ 82 h 1201"/>
                <a:gd name="T10" fmla="*/ 20 w 1103"/>
                <a:gd name="T11" fmla="*/ 76 h 1201"/>
                <a:gd name="T12" fmla="*/ 27 w 1103"/>
                <a:gd name="T13" fmla="*/ 67 h 1201"/>
                <a:gd name="T14" fmla="*/ 35 w 1103"/>
                <a:gd name="T15" fmla="*/ 57 h 1201"/>
                <a:gd name="T16" fmla="*/ 43 w 1103"/>
                <a:gd name="T17" fmla="*/ 46 h 1201"/>
                <a:gd name="T18" fmla="*/ 51 w 1103"/>
                <a:gd name="T19" fmla="*/ 35 h 1201"/>
                <a:gd name="T20" fmla="*/ 58 w 1103"/>
                <a:gd name="T21" fmla="*/ 24 h 1201"/>
                <a:gd name="T22" fmla="*/ 64 w 1103"/>
                <a:gd name="T23" fmla="*/ 16 h 1201"/>
                <a:gd name="T24" fmla="*/ 68 w 1103"/>
                <a:gd name="T25" fmla="*/ 12 h 1201"/>
                <a:gd name="T26" fmla="*/ 73 w 1103"/>
                <a:gd name="T27" fmla="*/ 7 h 1201"/>
                <a:gd name="T28" fmla="*/ 80 w 1103"/>
                <a:gd name="T29" fmla="*/ 3 h 1201"/>
                <a:gd name="T30" fmla="*/ 86 w 1103"/>
                <a:gd name="T31" fmla="*/ 0 h 1201"/>
                <a:gd name="T32" fmla="*/ 90 w 1103"/>
                <a:gd name="T33" fmla="*/ 0 h 1201"/>
                <a:gd name="T34" fmla="*/ 96 w 1103"/>
                <a:gd name="T35" fmla="*/ 1 h 1201"/>
                <a:gd name="T36" fmla="*/ 102 w 1103"/>
                <a:gd name="T37" fmla="*/ 3 h 1201"/>
                <a:gd name="T38" fmla="*/ 108 w 1103"/>
                <a:gd name="T39" fmla="*/ 5 h 1201"/>
                <a:gd name="T40" fmla="*/ 113 w 1103"/>
                <a:gd name="T41" fmla="*/ 7 h 1201"/>
                <a:gd name="T42" fmla="*/ 119 w 1103"/>
                <a:gd name="T43" fmla="*/ 12 h 1201"/>
                <a:gd name="T44" fmla="*/ 127 w 1103"/>
                <a:gd name="T45" fmla="*/ 20 h 1201"/>
                <a:gd name="T46" fmla="*/ 134 w 1103"/>
                <a:gd name="T47" fmla="*/ 27 h 1201"/>
                <a:gd name="T48" fmla="*/ 136 w 1103"/>
                <a:gd name="T49" fmla="*/ 30 h 1201"/>
                <a:gd name="T50" fmla="*/ 131 w 1103"/>
                <a:gd name="T51" fmla="*/ 28 h 1201"/>
                <a:gd name="T52" fmla="*/ 124 w 1103"/>
                <a:gd name="T53" fmla="*/ 26 h 1201"/>
                <a:gd name="T54" fmla="*/ 116 w 1103"/>
                <a:gd name="T55" fmla="*/ 25 h 1201"/>
                <a:gd name="T56" fmla="*/ 108 w 1103"/>
                <a:gd name="T57" fmla="*/ 27 h 1201"/>
                <a:gd name="T58" fmla="*/ 100 w 1103"/>
                <a:gd name="T59" fmla="*/ 40 h 1201"/>
                <a:gd name="T60" fmla="*/ 94 w 1103"/>
                <a:gd name="T61" fmla="*/ 59 h 1201"/>
                <a:gd name="T62" fmla="*/ 89 w 1103"/>
                <a:gd name="T63" fmla="*/ 78 h 1201"/>
                <a:gd name="T64" fmla="*/ 88 w 1103"/>
                <a:gd name="T65" fmla="*/ 88 h 1201"/>
                <a:gd name="T66" fmla="*/ 89 w 1103"/>
                <a:gd name="T67" fmla="*/ 93 h 1201"/>
                <a:gd name="T68" fmla="*/ 91 w 1103"/>
                <a:gd name="T69" fmla="*/ 98 h 1201"/>
                <a:gd name="T70" fmla="*/ 93 w 1103"/>
                <a:gd name="T71" fmla="*/ 103 h 1201"/>
                <a:gd name="T72" fmla="*/ 97 w 1103"/>
                <a:gd name="T73" fmla="*/ 114 h 1201"/>
                <a:gd name="T74" fmla="*/ 98 w 1103"/>
                <a:gd name="T75" fmla="*/ 127 h 1201"/>
                <a:gd name="T76" fmla="*/ 96 w 1103"/>
                <a:gd name="T77" fmla="*/ 133 h 1201"/>
                <a:gd name="T78" fmla="*/ 90 w 1103"/>
                <a:gd name="T79" fmla="*/ 135 h 1201"/>
                <a:gd name="T80" fmla="*/ 82 w 1103"/>
                <a:gd name="T81" fmla="*/ 137 h 1201"/>
                <a:gd name="T82" fmla="*/ 75 w 1103"/>
                <a:gd name="T83" fmla="*/ 138 h 1201"/>
                <a:gd name="T84" fmla="*/ 71 w 1103"/>
                <a:gd name="T85" fmla="*/ 138 h 1201"/>
                <a:gd name="T86" fmla="*/ 69 w 1103"/>
                <a:gd name="T87" fmla="*/ 139 h 1201"/>
                <a:gd name="T88" fmla="*/ 67 w 1103"/>
                <a:gd name="T89" fmla="*/ 140 h 1201"/>
                <a:gd name="T90" fmla="*/ 64 w 1103"/>
                <a:gd name="T91" fmla="*/ 141 h 1201"/>
                <a:gd name="T92" fmla="*/ 61 w 1103"/>
                <a:gd name="T93" fmla="*/ 143 h 1201"/>
                <a:gd name="T94" fmla="*/ 54 w 1103"/>
                <a:gd name="T95" fmla="*/ 144 h 1201"/>
                <a:gd name="T96" fmla="*/ 47 w 1103"/>
                <a:gd name="T97" fmla="*/ 145 h 1201"/>
                <a:gd name="T98" fmla="*/ 41 w 1103"/>
                <a:gd name="T99" fmla="*/ 145 h 1201"/>
                <a:gd name="T100" fmla="*/ 37 w 1103"/>
                <a:gd name="T101" fmla="*/ 145 h 1201"/>
                <a:gd name="T102" fmla="*/ 32 w 1103"/>
                <a:gd name="T103" fmla="*/ 146 h 1201"/>
                <a:gd name="T104" fmla="*/ 25 w 1103"/>
                <a:gd name="T105" fmla="*/ 147 h 1201"/>
                <a:gd name="T106" fmla="*/ 16 w 1103"/>
                <a:gd name="T107" fmla="*/ 148 h 1201"/>
                <a:gd name="T108" fmla="*/ 9 w 1103"/>
                <a:gd name="T109" fmla="*/ 148 h 1201"/>
                <a:gd name="T110" fmla="*/ 8 w 1103"/>
                <a:gd name="T111" fmla="*/ 149 h 1201"/>
                <a:gd name="T112" fmla="*/ 0 w 1103"/>
                <a:gd name="T113" fmla="*/ 146 h 1201"/>
                <a:gd name="T114" fmla="*/ 4 w 1103"/>
                <a:gd name="T115" fmla="*/ 122 h 1201"/>
                <a:gd name="T116" fmla="*/ 6 w 1103"/>
                <a:gd name="T117" fmla="*/ 99 h 12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03"/>
                <a:gd name="T178" fmla="*/ 0 h 1201"/>
                <a:gd name="T179" fmla="*/ 1103 w 1103"/>
                <a:gd name="T180" fmla="*/ 1201 h 120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03" h="1201">
                  <a:moveTo>
                    <a:pt x="48" y="792"/>
                  </a:moveTo>
                  <a:lnTo>
                    <a:pt x="50" y="780"/>
                  </a:lnTo>
                  <a:lnTo>
                    <a:pt x="52" y="766"/>
                  </a:lnTo>
                  <a:lnTo>
                    <a:pt x="58" y="752"/>
                  </a:lnTo>
                  <a:lnTo>
                    <a:pt x="65" y="737"/>
                  </a:lnTo>
                  <a:lnTo>
                    <a:pt x="75" y="721"/>
                  </a:lnTo>
                  <a:lnTo>
                    <a:pt x="88" y="706"/>
                  </a:lnTo>
                  <a:lnTo>
                    <a:pt x="102" y="689"/>
                  </a:lnTo>
                  <a:lnTo>
                    <a:pt x="119" y="672"/>
                  </a:lnTo>
                  <a:lnTo>
                    <a:pt x="130" y="658"/>
                  </a:lnTo>
                  <a:lnTo>
                    <a:pt x="146" y="637"/>
                  </a:lnTo>
                  <a:lnTo>
                    <a:pt x="167" y="610"/>
                  </a:lnTo>
                  <a:lnTo>
                    <a:pt x="192" y="579"/>
                  </a:lnTo>
                  <a:lnTo>
                    <a:pt x="219" y="541"/>
                  </a:lnTo>
                  <a:lnTo>
                    <a:pt x="247" y="501"/>
                  </a:lnTo>
                  <a:lnTo>
                    <a:pt x="280" y="458"/>
                  </a:lnTo>
                  <a:lnTo>
                    <a:pt x="312" y="414"/>
                  </a:lnTo>
                  <a:lnTo>
                    <a:pt x="345" y="369"/>
                  </a:lnTo>
                  <a:lnTo>
                    <a:pt x="377" y="324"/>
                  </a:lnTo>
                  <a:lnTo>
                    <a:pt x="408" y="280"/>
                  </a:lnTo>
                  <a:lnTo>
                    <a:pt x="439" y="239"/>
                  </a:lnTo>
                  <a:lnTo>
                    <a:pt x="467" y="199"/>
                  </a:lnTo>
                  <a:lnTo>
                    <a:pt x="492" y="163"/>
                  </a:lnTo>
                  <a:lnTo>
                    <a:pt x="515" y="134"/>
                  </a:lnTo>
                  <a:lnTo>
                    <a:pt x="533" y="108"/>
                  </a:lnTo>
                  <a:lnTo>
                    <a:pt x="544" y="96"/>
                  </a:lnTo>
                  <a:lnTo>
                    <a:pt x="561" y="80"/>
                  </a:lnTo>
                  <a:lnTo>
                    <a:pt x="584" y="63"/>
                  </a:lnTo>
                  <a:lnTo>
                    <a:pt x="611" y="44"/>
                  </a:lnTo>
                  <a:lnTo>
                    <a:pt x="640" y="27"/>
                  </a:lnTo>
                  <a:lnTo>
                    <a:pt x="667" y="13"/>
                  </a:lnTo>
                  <a:lnTo>
                    <a:pt x="689" y="3"/>
                  </a:lnTo>
                  <a:lnTo>
                    <a:pt x="709" y="0"/>
                  </a:lnTo>
                  <a:lnTo>
                    <a:pt x="724" y="1"/>
                  </a:lnTo>
                  <a:lnTo>
                    <a:pt x="743" y="5"/>
                  </a:lnTo>
                  <a:lnTo>
                    <a:pt x="768" y="10"/>
                  </a:lnTo>
                  <a:lnTo>
                    <a:pt x="795" y="17"/>
                  </a:lnTo>
                  <a:lnTo>
                    <a:pt x="822" y="25"/>
                  </a:lnTo>
                  <a:lnTo>
                    <a:pt x="848" y="32"/>
                  </a:lnTo>
                  <a:lnTo>
                    <a:pt x="871" y="41"/>
                  </a:lnTo>
                  <a:lnTo>
                    <a:pt x="891" y="50"/>
                  </a:lnTo>
                  <a:lnTo>
                    <a:pt x="910" y="62"/>
                  </a:lnTo>
                  <a:lnTo>
                    <a:pt x="933" y="80"/>
                  </a:lnTo>
                  <a:lnTo>
                    <a:pt x="959" y="103"/>
                  </a:lnTo>
                  <a:lnTo>
                    <a:pt x="988" y="130"/>
                  </a:lnTo>
                  <a:lnTo>
                    <a:pt x="1019" y="161"/>
                  </a:lnTo>
                  <a:lnTo>
                    <a:pt x="1049" y="192"/>
                  </a:lnTo>
                  <a:lnTo>
                    <a:pt x="1078" y="223"/>
                  </a:lnTo>
                  <a:lnTo>
                    <a:pt x="1103" y="254"/>
                  </a:lnTo>
                  <a:lnTo>
                    <a:pt x="1092" y="244"/>
                  </a:lnTo>
                  <a:lnTo>
                    <a:pt x="1072" y="235"/>
                  </a:lnTo>
                  <a:lnTo>
                    <a:pt x="1049" y="226"/>
                  </a:lnTo>
                  <a:lnTo>
                    <a:pt x="1021" y="218"/>
                  </a:lnTo>
                  <a:lnTo>
                    <a:pt x="992" y="211"/>
                  </a:lnTo>
                  <a:lnTo>
                    <a:pt x="961" y="206"/>
                  </a:lnTo>
                  <a:lnTo>
                    <a:pt x="931" y="202"/>
                  </a:lnTo>
                  <a:lnTo>
                    <a:pt x="904" y="201"/>
                  </a:lnTo>
                  <a:lnTo>
                    <a:pt x="869" y="216"/>
                  </a:lnTo>
                  <a:lnTo>
                    <a:pt x="837" y="259"/>
                  </a:lnTo>
                  <a:lnTo>
                    <a:pt x="806" y="321"/>
                  </a:lnTo>
                  <a:lnTo>
                    <a:pt x="778" y="395"/>
                  </a:lnTo>
                  <a:lnTo>
                    <a:pt x="753" y="476"/>
                  </a:lnTo>
                  <a:lnTo>
                    <a:pt x="732" y="556"/>
                  </a:lnTo>
                  <a:lnTo>
                    <a:pt x="716" y="630"/>
                  </a:lnTo>
                  <a:lnTo>
                    <a:pt x="707" y="689"/>
                  </a:lnTo>
                  <a:lnTo>
                    <a:pt x="705" y="706"/>
                  </a:lnTo>
                  <a:lnTo>
                    <a:pt x="707" y="725"/>
                  </a:lnTo>
                  <a:lnTo>
                    <a:pt x="712" y="747"/>
                  </a:lnTo>
                  <a:lnTo>
                    <a:pt x="720" y="768"/>
                  </a:lnTo>
                  <a:lnTo>
                    <a:pt x="728" y="788"/>
                  </a:lnTo>
                  <a:lnTo>
                    <a:pt x="737" y="811"/>
                  </a:lnTo>
                  <a:lnTo>
                    <a:pt x="749" y="830"/>
                  </a:lnTo>
                  <a:lnTo>
                    <a:pt x="760" y="847"/>
                  </a:lnTo>
                  <a:lnTo>
                    <a:pt x="778" y="912"/>
                  </a:lnTo>
                  <a:lnTo>
                    <a:pt x="789" y="970"/>
                  </a:lnTo>
                  <a:lnTo>
                    <a:pt x="791" y="1019"/>
                  </a:lnTo>
                  <a:lnTo>
                    <a:pt x="783" y="1053"/>
                  </a:lnTo>
                  <a:lnTo>
                    <a:pt x="772" y="1065"/>
                  </a:lnTo>
                  <a:lnTo>
                    <a:pt x="751" y="1077"/>
                  </a:lnTo>
                  <a:lnTo>
                    <a:pt x="722" y="1087"/>
                  </a:lnTo>
                  <a:lnTo>
                    <a:pt x="691" y="1094"/>
                  </a:lnTo>
                  <a:lnTo>
                    <a:pt x="661" y="1101"/>
                  </a:lnTo>
                  <a:lnTo>
                    <a:pt x="630" y="1105"/>
                  </a:lnTo>
                  <a:lnTo>
                    <a:pt x="605" y="1106"/>
                  </a:lnTo>
                  <a:lnTo>
                    <a:pt x="586" y="1106"/>
                  </a:lnTo>
                  <a:lnTo>
                    <a:pt x="573" y="1106"/>
                  </a:lnTo>
                  <a:lnTo>
                    <a:pt x="563" y="1108"/>
                  </a:lnTo>
                  <a:lnTo>
                    <a:pt x="554" y="1113"/>
                  </a:lnTo>
                  <a:lnTo>
                    <a:pt x="544" y="1117"/>
                  </a:lnTo>
                  <a:lnTo>
                    <a:pt x="536" y="1122"/>
                  </a:lnTo>
                  <a:lnTo>
                    <a:pt x="527" y="1129"/>
                  </a:lnTo>
                  <a:lnTo>
                    <a:pt x="517" y="1135"/>
                  </a:lnTo>
                  <a:lnTo>
                    <a:pt x="506" y="1141"/>
                  </a:lnTo>
                  <a:lnTo>
                    <a:pt x="490" y="1146"/>
                  </a:lnTo>
                  <a:lnTo>
                    <a:pt x="467" y="1151"/>
                  </a:lnTo>
                  <a:lnTo>
                    <a:pt x="439" y="1156"/>
                  </a:lnTo>
                  <a:lnTo>
                    <a:pt x="410" y="1159"/>
                  </a:lnTo>
                  <a:lnTo>
                    <a:pt x="379" y="1163"/>
                  </a:lnTo>
                  <a:lnTo>
                    <a:pt x="353" y="1166"/>
                  </a:lnTo>
                  <a:lnTo>
                    <a:pt x="328" y="1166"/>
                  </a:lnTo>
                  <a:lnTo>
                    <a:pt x="309" y="1166"/>
                  </a:lnTo>
                  <a:lnTo>
                    <a:pt x="297" y="1166"/>
                  </a:lnTo>
                  <a:lnTo>
                    <a:pt x="280" y="1170"/>
                  </a:lnTo>
                  <a:lnTo>
                    <a:pt x="259" y="1173"/>
                  </a:lnTo>
                  <a:lnTo>
                    <a:pt x="232" y="1177"/>
                  </a:lnTo>
                  <a:lnTo>
                    <a:pt x="201" y="1182"/>
                  </a:lnTo>
                  <a:lnTo>
                    <a:pt x="169" y="1185"/>
                  </a:lnTo>
                  <a:lnTo>
                    <a:pt x="132" y="1187"/>
                  </a:lnTo>
                  <a:lnTo>
                    <a:pt x="94" y="1189"/>
                  </a:lnTo>
                  <a:lnTo>
                    <a:pt x="79" y="1190"/>
                  </a:lnTo>
                  <a:lnTo>
                    <a:pt x="71" y="1192"/>
                  </a:lnTo>
                  <a:lnTo>
                    <a:pt x="67" y="1196"/>
                  </a:lnTo>
                  <a:lnTo>
                    <a:pt x="65" y="1201"/>
                  </a:lnTo>
                  <a:lnTo>
                    <a:pt x="0" y="1175"/>
                  </a:lnTo>
                  <a:lnTo>
                    <a:pt x="25" y="1096"/>
                  </a:lnTo>
                  <a:lnTo>
                    <a:pt x="39" y="977"/>
                  </a:lnTo>
                  <a:lnTo>
                    <a:pt x="46" y="862"/>
                  </a:lnTo>
                  <a:lnTo>
                    <a:pt x="48" y="792"/>
                  </a:lnTo>
                  <a:close/>
                </a:path>
              </a:pathLst>
            </a:custGeom>
            <a:solidFill>
              <a:srgbClr val="000000"/>
            </a:solidFill>
            <a:ln w="9525">
              <a:noFill/>
              <a:round/>
              <a:headEnd/>
              <a:tailEnd/>
            </a:ln>
          </p:spPr>
          <p:txBody>
            <a:bodyPr/>
            <a:lstStyle/>
            <a:p>
              <a:endParaRPr lang="en-US" dirty="0"/>
            </a:p>
          </p:txBody>
        </p:sp>
        <p:sp>
          <p:nvSpPr>
            <p:cNvPr id="41998" name="Freeform 13"/>
            <p:cNvSpPr>
              <a:spLocks/>
            </p:cNvSpPr>
            <p:nvPr/>
          </p:nvSpPr>
          <p:spPr bwMode="auto">
            <a:xfrm>
              <a:off x="2680" y="2907"/>
              <a:ext cx="482" cy="145"/>
            </a:xfrm>
            <a:custGeom>
              <a:avLst/>
              <a:gdLst>
                <a:gd name="T0" fmla="*/ 118 w 965"/>
                <a:gd name="T1" fmla="*/ 4 h 289"/>
                <a:gd name="T2" fmla="*/ 120 w 965"/>
                <a:gd name="T3" fmla="*/ 8 h 289"/>
                <a:gd name="T4" fmla="*/ 117 w 965"/>
                <a:gd name="T5" fmla="*/ 10 h 289"/>
                <a:gd name="T6" fmla="*/ 108 w 965"/>
                <a:gd name="T7" fmla="*/ 12 h 289"/>
                <a:gd name="T8" fmla="*/ 97 w 965"/>
                <a:gd name="T9" fmla="*/ 13 h 289"/>
                <a:gd name="T10" fmla="*/ 89 w 965"/>
                <a:gd name="T11" fmla="*/ 14 h 289"/>
                <a:gd name="T12" fmla="*/ 84 w 965"/>
                <a:gd name="T13" fmla="*/ 14 h 289"/>
                <a:gd name="T14" fmla="*/ 81 w 965"/>
                <a:gd name="T15" fmla="*/ 15 h 289"/>
                <a:gd name="T16" fmla="*/ 80 w 965"/>
                <a:gd name="T17" fmla="*/ 17 h 289"/>
                <a:gd name="T18" fmla="*/ 79 w 965"/>
                <a:gd name="T19" fmla="*/ 19 h 289"/>
                <a:gd name="T20" fmla="*/ 78 w 965"/>
                <a:gd name="T21" fmla="*/ 22 h 289"/>
                <a:gd name="T22" fmla="*/ 72 w 965"/>
                <a:gd name="T23" fmla="*/ 27 h 289"/>
                <a:gd name="T24" fmla="*/ 65 w 965"/>
                <a:gd name="T25" fmla="*/ 33 h 289"/>
                <a:gd name="T26" fmla="*/ 57 w 965"/>
                <a:gd name="T27" fmla="*/ 36 h 289"/>
                <a:gd name="T28" fmla="*/ 50 w 965"/>
                <a:gd name="T29" fmla="*/ 37 h 289"/>
                <a:gd name="T30" fmla="*/ 45 w 965"/>
                <a:gd name="T31" fmla="*/ 36 h 289"/>
                <a:gd name="T32" fmla="*/ 42 w 965"/>
                <a:gd name="T33" fmla="*/ 35 h 289"/>
                <a:gd name="T34" fmla="*/ 40 w 965"/>
                <a:gd name="T35" fmla="*/ 33 h 289"/>
                <a:gd name="T36" fmla="*/ 40 w 965"/>
                <a:gd name="T37" fmla="*/ 31 h 289"/>
                <a:gd name="T38" fmla="*/ 39 w 965"/>
                <a:gd name="T39" fmla="*/ 29 h 289"/>
                <a:gd name="T40" fmla="*/ 36 w 965"/>
                <a:gd name="T41" fmla="*/ 28 h 289"/>
                <a:gd name="T42" fmla="*/ 33 w 965"/>
                <a:gd name="T43" fmla="*/ 27 h 289"/>
                <a:gd name="T44" fmla="*/ 30 w 965"/>
                <a:gd name="T45" fmla="*/ 25 h 289"/>
                <a:gd name="T46" fmla="*/ 27 w 965"/>
                <a:gd name="T47" fmla="*/ 25 h 289"/>
                <a:gd name="T48" fmla="*/ 25 w 965"/>
                <a:gd name="T49" fmla="*/ 24 h 289"/>
                <a:gd name="T50" fmla="*/ 22 w 965"/>
                <a:gd name="T51" fmla="*/ 23 h 289"/>
                <a:gd name="T52" fmla="*/ 19 w 965"/>
                <a:gd name="T53" fmla="*/ 19 h 289"/>
                <a:gd name="T54" fmla="*/ 16 w 965"/>
                <a:gd name="T55" fmla="*/ 17 h 289"/>
                <a:gd name="T56" fmla="*/ 13 w 965"/>
                <a:gd name="T57" fmla="*/ 16 h 289"/>
                <a:gd name="T58" fmla="*/ 10 w 965"/>
                <a:gd name="T59" fmla="*/ 14 h 289"/>
                <a:gd name="T60" fmla="*/ 7 w 965"/>
                <a:gd name="T61" fmla="*/ 10 h 289"/>
                <a:gd name="T62" fmla="*/ 4 w 965"/>
                <a:gd name="T63" fmla="*/ 8 h 289"/>
                <a:gd name="T64" fmla="*/ 1 w 965"/>
                <a:gd name="T65" fmla="*/ 6 h 289"/>
                <a:gd name="T66" fmla="*/ 0 w 965"/>
                <a:gd name="T67" fmla="*/ 4 h 289"/>
                <a:gd name="T68" fmla="*/ 1 w 965"/>
                <a:gd name="T69" fmla="*/ 3 h 289"/>
                <a:gd name="T70" fmla="*/ 4 w 965"/>
                <a:gd name="T71" fmla="*/ 3 h 289"/>
                <a:gd name="T72" fmla="*/ 7 w 965"/>
                <a:gd name="T73" fmla="*/ 4 h 289"/>
                <a:gd name="T74" fmla="*/ 10 w 965"/>
                <a:gd name="T75" fmla="*/ 5 h 289"/>
                <a:gd name="T76" fmla="*/ 12 w 965"/>
                <a:gd name="T77" fmla="*/ 7 h 289"/>
                <a:gd name="T78" fmla="*/ 18 w 965"/>
                <a:gd name="T79" fmla="*/ 11 h 289"/>
                <a:gd name="T80" fmla="*/ 25 w 965"/>
                <a:gd name="T81" fmla="*/ 15 h 289"/>
                <a:gd name="T82" fmla="*/ 30 w 965"/>
                <a:gd name="T83" fmla="*/ 18 h 289"/>
                <a:gd name="T84" fmla="*/ 116 w 965"/>
                <a:gd name="T85" fmla="*/ 0 h 28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65"/>
                <a:gd name="T130" fmla="*/ 0 h 289"/>
                <a:gd name="T131" fmla="*/ 965 w 965"/>
                <a:gd name="T132" fmla="*/ 289 h 28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65" h="289">
                  <a:moveTo>
                    <a:pt x="929" y="0"/>
                  </a:moveTo>
                  <a:lnTo>
                    <a:pt x="944" y="26"/>
                  </a:lnTo>
                  <a:lnTo>
                    <a:pt x="955" y="47"/>
                  </a:lnTo>
                  <a:lnTo>
                    <a:pt x="963" y="61"/>
                  </a:lnTo>
                  <a:lnTo>
                    <a:pt x="965" y="66"/>
                  </a:lnTo>
                  <a:lnTo>
                    <a:pt x="938" y="74"/>
                  </a:lnTo>
                  <a:lnTo>
                    <a:pt x="904" y="83"/>
                  </a:lnTo>
                  <a:lnTo>
                    <a:pt x="865" y="90"/>
                  </a:lnTo>
                  <a:lnTo>
                    <a:pt x="823" y="97"/>
                  </a:lnTo>
                  <a:lnTo>
                    <a:pt x="781" y="102"/>
                  </a:lnTo>
                  <a:lnTo>
                    <a:pt x="745" y="105"/>
                  </a:lnTo>
                  <a:lnTo>
                    <a:pt x="714" y="107"/>
                  </a:lnTo>
                  <a:lnTo>
                    <a:pt x="691" y="107"/>
                  </a:lnTo>
                  <a:lnTo>
                    <a:pt x="676" y="109"/>
                  </a:lnTo>
                  <a:lnTo>
                    <a:pt x="664" y="112"/>
                  </a:lnTo>
                  <a:lnTo>
                    <a:pt x="655" y="117"/>
                  </a:lnTo>
                  <a:lnTo>
                    <a:pt x="649" y="124"/>
                  </a:lnTo>
                  <a:lnTo>
                    <a:pt x="643" y="131"/>
                  </a:lnTo>
                  <a:lnTo>
                    <a:pt x="640" y="140"/>
                  </a:lnTo>
                  <a:lnTo>
                    <a:pt x="636" y="147"/>
                  </a:lnTo>
                  <a:lnTo>
                    <a:pt x="634" y="153"/>
                  </a:lnTo>
                  <a:lnTo>
                    <a:pt x="624" y="171"/>
                  </a:lnTo>
                  <a:lnTo>
                    <a:pt x="605" y="191"/>
                  </a:lnTo>
                  <a:lnTo>
                    <a:pt x="582" y="215"/>
                  </a:lnTo>
                  <a:lnTo>
                    <a:pt x="553" y="236"/>
                  </a:lnTo>
                  <a:lnTo>
                    <a:pt x="523" y="257"/>
                  </a:lnTo>
                  <a:lnTo>
                    <a:pt x="492" y="274"/>
                  </a:lnTo>
                  <a:lnTo>
                    <a:pt x="461" y="286"/>
                  </a:lnTo>
                  <a:lnTo>
                    <a:pt x="433" y="289"/>
                  </a:lnTo>
                  <a:lnTo>
                    <a:pt x="402" y="289"/>
                  </a:lnTo>
                  <a:lnTo>
                    <a:pt x="379" y="286"/>
                  </a:lnTo>
                  <a:lnTo>
                    <a:pt x="360" y="284"/>
                  </a:lnTo>
                  <a:lnTo>
                    <a:pt x="347" y="279"/>
                  </a:lnTo>
                  <a:lnTo>
                    <a:pt x="337" y="274"/>
                  </a:lnTo>
                  <a:lnTo>
                    <a:pt x="329" y="269"/>
                  </a:lnTo>
                  <a:lnTo>
                    <a:pt x="327" y="262"/>
                  </a:lnTo>
                  <a:lnTo>
                    <a:pt x="326" y="255"/>
                  </a:lnTo>
                  <a:lnTo>
                    <a:pt x="324" y="244"/>
                  </a:lnTo>
                  <a:lnTo>
                    <a:pt x="318" y="238"/>
                  </a:lnTo>
                  <a:lnTo>
                    <a:pt x="312" y="232"/>
                  </a:lnTo>
                  <a:lnTo>
                    <a:pt x="303" y="227"/>
                  </a:lnTo>
                  <a:lnTo>
                    <a:pt x="291" y="224"/>
                  </a:lnTo>
                  <a:lnTo>
                    <a:pt x="280" y="220"/>
                  </a:lnTo>
                  <a:lnTo>
                    <a:pt x="266" y="214"/>
                  </a:lnTo>
                  <a:lnTo>
                    <a:pt x="255" y="205"/>
                  </a:lnTo>
                  <a:lnTo>
                    <a:pt x="243" y="198"/>
                  </a:lnTo>
                  <a:lnTo>
                    <a:pt x="234" y="193"/>
                  </a:lnTo>
                  <a:lnTo>
                    <a:pt x="222" y="193"/>
                  </a:lnTo>
                  <a:lnTo>
                    <a:pt x="213" y="191"/>
                  </a:lnTo>
                  <a:lnTo>
                    <a:pt x="201" y="191"/>
                  </a:lnTo>
                  <a:lnTo>
                    <a:pt x="192" y="186"/>
                  </a:lnTo>
                  <a:lnTo>
                    <a:pt x="180" y="177"/>
                  </a:lnTo>
                  <a:lnTo>
                    <a:pt x="169" y="164"/>
                  </a:lnTo>
                  <a:lnTo>
                    <a:pt x="157" y="148"/>
                  </a:lnTo>
                  <a:lnTo>
                    <a:pt x="144" y="140"/>
                  </a:lnTo>
                  <a:lnTo>
                    <a:pt x="132" y="135"/>
                  </a:lnTo>
                  <a:lnTo>
                    <a:pt x="119" y="131"/>
                  </a:lnTo>
                  <a:lnTo>
                    <a:pt x="107" y="128"/>
                  </a:lnTo>
                  <a:lnTo>
                    <a:pt x="94" y="121"/>
                  </a:lnTo>
                  <a:lnTo>
                    <a:pt x="82" y="112"/>
                  </a:lnTo>
                  <a:lnTo>
                    <a:pt x="71" y="97"/>
                  </a:lnTo>
                  <a:lnTo>
                    <a:pt x="59" y="80"/>
                  </a:lnTo>
                  <a:lnTo>
                    <a:pt x="46" y="68"/>
                  </a:lnTo>
                  <a:lnTo>
                    <a:pt x="33" y="57"/>
                  </a:lnTo>
                  <a:lnTo>
                    <a:pt x="21" y="49"/>
                  </a:lnTo>
                  <a:lnTo>
                    <a:pt x="10" y="42"/>
                  </a:lnTo>
                  <a:lnTo>
                    <a:pt x="4" y="37"/>
                  </a:lnTo>
                  <a:lnTo>
                    <a:pt x="0" y="30"/>
                  </a:lnTo>
                  <a:lnTo>
                    <a:pt x="4" y="25"/>
                  </a:lnTo>
                  <a:lnTo>
                    <a:pt x="12" y="19"/>
                  </a:lnTo>
                  <a:lnTo>
                    <a:pt x="23" y="18"/>
                  </a:lnTo>
                  <a:lnTo>
                    <a:pt x="35" y="18"/>
                  </a:lnTo>
                  <a:lnTo>
                    <a:pt x="46" y="21"/>
                  </a:lnTo>
                  <a:lnTo>
                    <a:pt x="59" y="25"/>
                  </a:lnTo>
                  <a:lnTo>
                    <a:pt x="71" y="30"/>
                  </a:lnTo>
                  <a:lnTo>
                    <a:pt x="81" y="37"/>
                  </a:lnTo>
                  <a:lnTo>
                    <a:pt x="88" y="43"/>
                  </a:lnTo>
                  <a:lnTo>
                    <a:pt x="100" y="54"/>
                  </a:lnTo>
                  <a:lnTo>
                    <a:pt x="121" y="68"/>
                  </a:lnTo>
                  <a:lnTo>
                    <a:pt x="148" y="85"/>
                  </a:lnTo>
                  <a:lnTo>
                    <a:pt x="176" y="102"/>
                  </a:lnTo>
                  <a:lnTo>
                    <a:pt x="203" y="119"/>
                  </a:lnTo>
                  <a:lnTo>
                    <a:pt x="228" y="133"/>
                  </a:lnTo>
                  <a:lnTo>
                    <a:pt x="245" y="143"/>
                  </a:lnTo>
                  <a:lnTo>
                    <a:pt x="251" y="147"/>
                  </a:lnTo>
                  <a:lnTo>
                    <a:pt x="929" y="0"/>
                  </a:lnTo>
                  <a:close/>
                </a:path>
              </a:pathLst>
            </a:custGeom>
            <a:solidFill>
              <a:srgbClr val="000000"/>
            </a:solidFill>
            <a:ln w="9525">
              <a:noFill/>
              <a:round/>
              <a:headEnd/>
              <a:tailEnd/>
            </a:ln>
          </p:spPr>
          <p:txBody>
            <a:bodyPr/>
            <a:lstStyle/>
            <a:p>
              <a:endParaRPr lang="en-US" dirty="0"/>
            </a:p>
          </p:txBody>
        </p:sp>
        <p:sp>
          <p:nvSpPr>
            <p:cNvPr id="41999" name="Freeform 14"/>
            <p:cNvSpPr>
              <a:spLocks/>
            </p:cNvSpPr>
            <p:nvPr/>
          </p:nvSpPr>
          <p:spPr bwMode="auto">
            <a:xfrm>
              <a:off x="2836" y="2978"/>
              <a:ext cx="27" cy="15"/>
            </a:xfrm>
            <a:custGeom>
              <a:avLst/>
              <a:gdLst>
                <a:gd name="T0" fmla="*/ 1 w 54"/>
                <a:gd name="T1" fmla="*/ 3 h 31"/>
                <a:gd name="T2" fmla="*/ 0 w 54"/>
                <a:gd name="T3" fmla="*/ 2 h 31"/>
                <a:gd name="T4" fmla="*/ 1 w 54"/>
                <a:gd name="T5" fmla="*/ 0 h 31"/>
                <a:gd name="T6" fmla="*/ 3 w 54"/>
                <a:gd name="T7" fmla="*/ 0 h 31"/>
                <a:gd name="T8" fmla="*/ 5 w 54"/>
                <a:gd name="T9" fmla="*/ 0 h 31"/>
                <a:gd name="T10" fmla="*/ 7 w 54"/>
                <a:gd name="T11" fmla="*/ 1 h 31"/>
                <a:gd name="T12" fmla="*/ 7 w 54"/>
                <a:gd name="T13" fmla="*/ 1 h 31"/>
                <a:gd name="T14" fmla="*/ 7 w 54"/>
                <a:gd name="T15" fmla="*/ 2 h 31"/>
                <a:gd name="T16" fmla="*/ 7 w 54"/>
                <a:gd name="T17" fmla="*/ 3 h 31"/>
                <a:gd name="T18" fmla="*/ 6 w 54"/>
                <a:gd name="T19" fmla="*/ 3 h 31"/>
                <a:gd name="T20" fmla="*/ 5 w 54"/>
                <a:gd name="T21" fmla="*/ 3 h 31"/>
                <a:gd name="T22" fmla="*/ 3 w 54"/>
                <a:gd name="T23" fmla="*/ 3 h 31"/>
                <a:gd name="T24" fmla="*/ 1 w 54"/>
                <a:gd name="T25" fmla="*/ 3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
                <a:gd name="T40" fmla="*/ 0 h 31"/>
                <a:gd name="T41" fmla="*/ 54 w 54"/>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 h="31">
                  <a:moveTo>
                    <a:pt x="8" y="24"/>
                  </a:moveTo>
                  <a:lnTo>
                    <a:pt x="0" y="16"/>
                  </a:lnTo>
                  <a:lnTo>
                    <a:pt x="6" y="6"/>
                  </a:lnTo>
                  <a:lnTo>
                    <a:pt x="19" y="0"/>
                  </a:lnTo>
                  <a:lnTo>
                    <a:pt x="40" y="4"/>
                  </a:lnTo>
                  <a:lnTo>
                    <a:pt x="50" y="9"/>
                  </a:lnTo>
                  <a:lnTo>
                    <a:pt x="54" y="14"/>
                  </a:lnTo>
                  <a:lnTo>
                    <a:pt x="54" y="21"/>
                  </a:lnTo>
                  <a:lnTo>
                    <a:pt x="50" y="26"/>
                  </a:lnTo>
                  <a:lnTo>
                    <a:pt x="42" y="30"/>
                  </a:lnTo>
                  <a:lnTo>
                    <a:pt x="33" y="31"/>
                  </a:lnTo>
                  <a:lnTo>
                    <a:pt x="21" y="30"/>
                  </a:lnTo>
                  <a:lnTo>
                    <a:pt x="8" y="24"/>
                  </a:lnTo>
                  <a:close/>
                </a:path>
              </a:pathLst>
            </a:custGeom>
            <a:solidFill>
              <a:srgbClr val="FFFFFF"/>
            </a:solidFill>
            <a:ln w="9525">
              <a:noFill/>
              <a:round/>
              <a:headEnd/>
              <a:tailEnd/>
            </a:ln>
          </p:spPr>
          <p:txBody>
            <a:bodyPr/>
            <a:lstStyle/>
            <a:p>
              <a:endParaRPr lang="en-US" dirty="0"/>
            </a:p>
          </p:txBody>
        </p:sp>
        <p:sp>
          <p:nvSpPr>
            <p:cNvPr id="42000" name="Freeform 15"/>
            <p:cNvSpPr>
              <a:spLocks/>
            </p:cNvSpPr>
            <p:nvPr/>
          </p:nvSpPr>
          <p:spPr bwMode="auto">
            <a:xfrm>
              <a:off x="3385" y="2746"/>
              <a:ext cx="79" cy="95"/>
            </a:xfrm>
            <a:custGeom>
              <a:avLst/>
              <a:gdLst>
                <a:gd name="T0" fmla="*/ 20 w 157"/>
                <a:gd name="T1" fmla="*/ 8 h 191"/>
                <a:gd name="T2" fmla="*/ 19 w 157"/>
                <a:gd name="T3" fmla="*/ 10 h 191"/>
                <a:gd name="T4" fmla="*/ 19 w 157"/>
                <a:gd name="T5" fmla="*/ 15 h 191"/>
                <a:gd name="T6" fmla="*/ 18 w 157"/>
                <a:gd name="T7" fmla="*/ 21 h 191"/>
                <a:gd name="T8" fmla="*/ 16 w 157"/>
                <a:gd name="T9" fmla="*/ 23 h 191"/>
                <a:gd name="T10" fmla="*/ 14 w 157"/>
                <a:gd name="T11" fmla="*/ 23 h 191"/>
                <a:gd name="T12" fmla="*/ 12 w 157"/>
                <a:gd name="T13" fmla="*/ 23 h 191"/>
                <a:gd name="T14" fmla="*/ 10 w 157"/>
                <a:gd name="T15" fmla="*/ 22 h 191"/>
                <a:gd name="T16" fmla="*/ 8 w 157"/>
                <a:gd name="T17" fmla="*/ 22 h 191"/>
                <a:gd name="T18" fmla="*/ 6 w 157"/>
                <a:gd name="T19" fmla="*/ 21 h 191"/>
                <a:gd name="T20" fmla="*/ 4 w 157"/>
                <a:gd name="T21" fmla="*/ 21 h 191"/>
                <a:gd name="T22" fmla="*/ 2 w 157"/>
                <a:gd name="T23" fmla="*/ 21 h 191"/>
                <a:gd name="T24" fmla="*/ 0 w 157"/>
                <a:gd name="T25" fmla="*/ 20 h 191"/>
                <a:gd name="T26" fmla="*/ 2 w 157"/>
                <a:gd name="T27" fmla="*/ 15 h 191"/>
                <a:gd name="T28" fmla="*/ 3 w 157"/>
                <a:gd name="T29" fmla="*/ 8 h 191"/>
                <a:gd name="T30" fmla="*/ 3 w 157"/>
                <a:gd name="T31" fmla="*/ 3 h 191"/>
                <a:gd name="T32" fmla="*/ 2 w 157"/>
                <a:gd name="T33" fmla="*/ 0 h 191"/>
                <a:gd name="T34" fmla="*/ 4 w 157"/>
                <a:gd name="T35" fmla="*/ 0 h 191"/>
                <a:gd name="T36" fmla="*/ 7 w 157"/>
                <a:gd name="T37" fmla="*/ 2 h 191"/>
                <a:gd name="T38" fmla="*/ 10 w 157"/>
                <a:gd name="T39" fmla="*/ 3 h 191"/>
                <a:gd name="T40" fmla="*/ 12 w 157"/>
                <a:gd name="T41" fmla="*/ 4 h 191"/>
                <a:gd name="T42" fmla="*/ 15 w 157"/>
                <a:gd name="T43" fmla="*/ 5 h 191"/>
                <a:gd name="T44" fmla="*/ 17 w 157"/>
                <a:gd name="T45" fmla="*/ 6 h 191"/>
                <a:gd name="T46" fmla="*/ 18 w 157"/>
                <a:gd name="T47" fmla="*/ 6 h 191"/>
                <a:gd name="T48" fmla="*/ 19 w 157"/>
                <a:gd name="T49" fmla="*/ 6 h 191"/>
                <a:gd name="T50" fmla="*/ 20 w 157"/>
                <a:gd name="T51" fmla="*/ 8 h 19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7"/>
                <a:gd name="T79" fmla="*/ 0 h 191"/>
                <a:gd name="T80" fmla="*/ 157 w 157"/>
                <a:gd name="T81" fmla="*/ 191 h 19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7" h="191">
                  <a:moveTo>
                    <a:pt x="157" y="64"/>
                  </a:moveTo>
                  <a:lnTo>
                    <a:pt x="151" y="81"/>
                  </a:lnTo>
                  <a:lnTo>
                    <a:pt x="145" y="126"/>
                  </a:lnTo>
                  <a:lnTo>
                    <a:pt x="138" y="172"/>
                  </a:lnTo>
                  <a:lnTo>
                    <a:pt x="123" y="191"/>
                  </a:lnTo>
                  <a:lnTo>
                    <a:pt x="111" y="188"/>
                  </a:lnTo>
                  <a:lnTo>
                    <a:pt x="96" y="184"/>
                  </a:lnTo>
                  <a:lnTo>
                    <a:pt x="78" y="181"/>
                  </a:lnTo>
                  <a:lnTo>
                    <a:pt x="61" y="177"/>
                  </a:lnTo>
                  <a:lnTo>
                    <a:pt x="42" y="174"/>
                  </a:lnTo>
                  <a:lnTo>
                    <a:pt x="25" y="171"/>
                  </a:lnTo>
                  <a:lnTo>
                    <a:pt x="11" y="169"/>
                  </a:lnTo>
                  <a:lnTo>
                    <a:pt x="0" y="167"/>
                  </a:lnTo>
                  <a:lnTo>
                    <a:pt x="15" y="121"/>
                  </a:lnTo>
                  <a:lnTo>
                    <a:pt x="19" y="69"/>
                  </a:lnTo>
                  <a:lnTo>
                    <a:pt x="17" y="26"/>
                  </a:lnTo>
                  <a:lnTo>
                    <a:pt x="11" y="0"/>
                  </a:lnTo>
                  <a:lnTo>
                    <a:pt x="31" y="7"/>
                  </a:lnTo>
                  <a:lnTo>
                    <a:pt x="52" y="16"/>
                  </a:lnTo>
                  <a:lnTo>
                    <a:pt x="75" y="25"/>
                  </a:lnTo>
                  <a:lnTo>
                    <a:pt x="96" y="33"/>
                  </a:lnTo>
                  <a:lnTo>
                    <a:pt x="117" y="42"/>
                  </a:lnTo>
                  <a:lnTo>
                    <a:pt x="132" y="49"/>
                  </a:lnTo>
                  <a:lnTo>
                    <a:pt x="144" y="52"/>
                  </a:lnTo>
                  <a:lnTo>
                    <a:pt x="147" y="54"/>
                  </a:lnTo>
                  <a:lnTo>
                    <a:pt x="157" y="64"/>
                  </a:lnTo>
                  <a:close/>
                </a:path>
              </a:pathLst>
            </a:custGeom>
            <a:solidFill>
              <a:srgbClr val="BAC1D8"/>
            </a:solidFill>
            <a:ln w="9525">
              <a:noFill/>
              <a:round/>
              <a:headEnd/>
              <a:tailEnd/>
            </a:ln>
          </p:spPr>
          <p:txBody>
            <a:bodyPr/>
            <a:lstStyle/>
            <a:p>
              <a:endParaRPr lang="en-US" dirty="0"/>
            </a:p>
          </p:txBody>
        </p:sp>
        <p:sp>
          <p:nvSpPr>
            <p:cNvPr id="42001" name="Freeform 16"/>
            <p:cNvSpPr>
              <a:spLocks/>
            </p:cNvSpPr>
            <p:nvPr/>
          </p:nvSpPr>
          <p:spPr bwMode="auto">
            <a:xfrm>
              <a:off x="3459" y="2272"/>
              <a:ext cx="675" cy="676"/>
            </a:xfrm>
            <a:custGeom>
              <a:avLst/>
              <a:gdLst>
                <a:gd name="T0" fmla="*/ 84 w 1350"/>
                <a:gd name="T1" fmla="*/ 77 h 1352"/>
                <a:gd name="T2" fmla="*/ 81 w 1350"/>
                <a:gd name="T3" fmla="*/ 69 h 1352"/>
                <a:gd name="T4" fmla="*/ 81 w 1350"/>
                <a:gd name="T5" fmla="*/ 61 h 1352"/>
                <a:gd name="T6" fmla="*/ 86 w 1350"/>
                <a:gd name="T7" fmla="*/ 35 h 1352"/>
                <a:gd name="T8" fmla="*/ 96 w 1350"/>
                <a:gd name="T9" fmla="*/ 7 h 1352"/>
                <a:gd name="T10" fmla="*/ 108 w 1350"/>
                <a:gd name="T11" fmla="*/ 1 h 1352"/>
                <a:gd name="T12" fmla="*/ 119 w 1350"/>
                <a:gd name="T13" fmla="*/ 3 h 1352"/>
                <a:gd name="T14" fmla="*/ 129 w 1350"/>
                <a:gd name="T15" fmla="*/ 5 h 1352"/>
                <a:gd name="T16" fmla="*/ 135 w 1350"/>
                <a:gd name="T17" fmla="*/ 13 h 1352"/>
                <a:gd name="T18" fmla="*/ 141 w 1350"/>
                <a:gd name="T19" fmla="*/ 24 h 1352"/>
                <a:gd name="T20" fmla="*/ 145 w 1350"/>
                <a:gd name="T21" fmla="*/ 35 h 1352"/>
                <a:gd name="T22" fmla="*/ 151 w 1350"/>
                <a:gd name="T23" fmla="*/ 46 h 1352"/>
                <a:gd name="T24" fmla="*/ 156 w 1350"/>
                <a:gd name="T25" fmla="*/ 56 h 1352"/>
                <a:gd name="T26" fmla="*/ 159 w 1350"/>
                <a:gd name="T27" fmla="*/ 63 h 1352"/>
                <a:gd name="T28" fmla="*/ 160 w 1350"/>
                <a:gd name="T29" fmla="*/ 73 h 1352"/>
                <a:gd name="T30" fmla="*/ 165 w 1350"/>
                <a:gd name="T31" fmla="*/ 91 h 1352"/>
                <a:gd name="T32" fmla="*/ 169 w 1350"/>
                <a:gd name="T33" fmla="*/ 117 h 1352"/>
                <a:gd name="T34" fmla="*/ 168 w 1350"/>
                <a:gd name="T35" fmla="*/ 139 h 1352"/>
                <a:gd name="T36" fmla="*/ 162 w 1350"/>
                <a:gd name="T37" fmla="*/ 156 h 1352"/>
                <a:gd name="T38" fmla="*/ 160 w 1350"/>
                <a:gd name="T39" fmla="*/ 159 h 1352"/>
                <a:gd name="T40" fmla="*/ 157 w 1350"/>
                <a:gd name="T41" fmla="*/ 162 h 1352"/>
                <a:gd name="T42" fmla="*/ 153 w 1350"/>
                <a:gd name="T43" fmla="*/ 164 h 1352"/>
                <a:gd name="T44" fmla="*/ 141 w 1350"/>
                <a:gd name="T45" fmla="*/ 166 h 1352"/>
                <a:gd name="T46" fmla="*/ 127 w 1350"/>
                <a:gd name="T47" fmla="*/ 168 h 1352"/>
                <a:gd name="T48" fmla="*/ 120 w 1350"/>
                <a:gd name="T49" fmla="*/ 168 h 1352"/>
                <a:gd name="T50" fmla="*/ 111 w 1350"/>
                <a:gd name="T51" fmla="*/ 168 h 1352"/>
                <a:gd name="T52" fmla="*/ 100 w 1350"/>
                <a:gd name="T53" fmla="*/ 168 h 1352"/>
                <a:gd name="T54" fmla="*/ 89 w 1350"/>
                <a:gd name="T55" fmla="*/ 167 h 1352"/>
                <a:gd name="T56" fmla="*/ 82 w 1350"/>
                <a:gd name="T57" fmla="*/ 166 h 1352"/>
                <a:gd name="T58" fmla="*/ 77 w 1350"/>
                <a:gd name="T59" fmla="*/ 166 h 1352"/>
                <a:gd name="T60" fmla="*/ 65 w 1350"/>
                <a:gd name="T61" fmla="*/ 168 h 1352"/>
                <a:gd name="T62" fmla="*/ 53 w 1350"/>
                <a:gd name="T63" fmla="*/ 169 h 1352"/>
                <a:gd name="T64" fmla="*/ 45 w 1350"/>
                <a:gd name="T65" fmla="*/ 169 h 1352"/>
                <a:gd name="T66" fmla="*/ 37 w 1350"/>
                <a:gd name="T67" fmla="*/ 166 h 1352"/>
                <a:gd name="T68" fmla="*/ 30 w 1350"/>
                <a:gd name="T69" fmla="*/ 165 h 1352"/>
                <a:gd name="T70" fmla="*/ 28 w 1350"/>
                <a:gd name="T71" fmla="*/ 165 h 1352"/>
                <a:gd name="T72" fmla="*/ 25 w 1350"/>
                <a:gd name="T73" fmla="*/ 165 h 1352"/>
                <a:gd name="T74" fmla="*/ 20 w 1350"/>
                <a:gd name="T75" fmla="*/ 163 h 1352"/>
                <a:gd name="T76" fmla="*/ 11 w 1350"/>
                <a:gd name="T77" fmla="*/ 161 h 1352"/>
                <a:gd name="T78" fmla="*/ 5 w 1350"/>
                <a:gd name="T79" fmla="*/ 158 h 1352"/>
                <a:gd name="T80" fmla="*/ 5 w 1350"/>
                <a:gd name="T81" fmla="*/ 141 h 1352"/>
                <a:gd name="T82" fmla="*/ 1 w 1350"/>
                <a:gd name="T83" fmla="*/ 125 h 1352"/>
                <a:gd name="T84" fmla="*/ 3 w 1350"/>
                <a:gd name="T85" fmla="*/ 123 h 1352"/>
                <a:gd name="T86" fmla="*/ 17 w 1350"/>
                <a:gd name="T87" fmla="*/ 122 h 1352"/>
                <a:gd name="T88" fmla="*/ 26 w 1350"/>
                <a:gd name="T89" fmla="*/ 121 h 1352"/>
                <a:gd name="T90" fmla="*/ 33 w 1350"/>
                <a:gd name="T91" fmla="*/ 120 h 1352"/>
                <a:gd name="T92" fmla="*/ 43 w 1350"/>
                <a:gd name="T93" fmla="*/ 119 h 1352"/>
                <a:gd name="T94" fmla="*/ 53 w 1350"/>
                <a:gd name="T95" fmla="*/ 118 h 1352"/>
                <a:gd name="T96" fmla="*/ 57 w 1350"/>
                <a:gd name="T97" fmla="*/ 116 h 1352"/>
                <a:gd name="T98" fmla="*/ 61 w 1350"/>
                <a:gd name="T99" fmla="*/ 114 h 1352"/>
                <a:gd name="T100" fmla="*/ 66 w 1350"/>
                <a:gd name="T101" fmla="*/ 113 h 1352"/>
                <a:gd name="T102" fmla="*/ 75 w 1350"/>
                <a:gd name="T103" fmla="*/ 112 h 1352"/>
                <a:gd name="T104" fmla="*/ 85 w 1350"/>
                <a:gd name="T105" fmla="*/ 109 h 1352"/>
                <a:gd name="T106" fmla="*/ 90 w 1350"/>
                <a:gd name="T107" fmla="*/ 102 h 1352"/>
                <a:gd name="T108" fmla="*/ 86 w 1350"/>
                <a:gd name="T109" fmla="*/ 81 h 13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50"/>
                <a:gd name="T166" fmla="*/ 0 h 1352"/>
                <a:gd name="T167" fmla="*/ 1350 w 1350"/>
                <a:gd name="T168" fmla="*/ 1352 h 13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50" h="1352">
                  <a:moveTo>
                    <a:pt x="695" y="646"/>
                  </a:moveTo>
                  <a:lnTo>
                    <a:pt x="684" y="629"/>
                  </a:lnTo>
                  <a:lnTo>
                    <a:pt x="672" y="610"/>
                  </a:lnTo>
                  <a:lnTo>
                    <a:pt x="663" y="587"/>
                  </a:lnTo>
                  <a:lnTo>
                    <a:pt x="655" y="567"/>
                  </a:lnTo>
                  <a:lnTo>
                    <a:pt x="647" y="546"/>
                  </a:lnTo>
                  <a:lnTo>
                    <a:pt x="642" y="524"/>
                  </a:lnTo>
                  <a:lnTo>
                    <a:pt x="640" y="505"/>
                  </a:lnTo>
                  <a:lnTo>
                    <a:pt x="642" y="488"/>
                  </a:lnTo>
                  <a:lnTo>
                    <a:pt x="651" y="429"/>
                  </a:lnTo>
                  <a:lnTo>
                    <a:pt x="667" y="355"/>
                  </a:lnTo>
                  <a:lnTo>
                    <a:pt x="688" y="275"/>
                  </a:lnTo>
                  <a:lnTo>
                    <a:pt x="713" y="194"/>
                  </a:lnTo>
                  <a:lnTo>
                    <a:pt x="741" y="120"/>
                  </a:lnTo>
                  <a:lnTo>
                    <a:pt x="772" y="58"/>
                  </a:lnTo>
                  <a:lnTo>
                    <a:pt x="804" y="15"/>
                  </a:lnTo>
                  <a:lnTo>
                    <a:pt x="839" y="0"/>
                  </a:lnTo>
                  <a:lnTo>
                    <a:pt x="866" y="1"/>
                  </a:lnTo>
                  <a:lnTo>
                    <a:pt x="896" y="5"/>
                  </a:lnTo>
                  <a:lnTo>
                    <a:pt x="927" y="10"/>
                  </a:lnTo>
                  <a:lnTo>
                    <a:pt x="956" y="17"/>
                  </a:lnTo>
                  <a:lnTo>
                    <a:pt x="984" y="25"/>
                  </a:lnTo>
                  <a:lnTo>
                    <a:pt x="1007" y="34"/>
                  </a:lnTo>
                  <a:lnTo>
                    <a:pt x="1027" y="43"/>
                  </a:lnTo>
                  <a:lnTo>
                    <a:pt x="1038" y="53"/>
                  </a:lnTo>
                  <a:lnTo>
                    <a:pt x="1059" y="80"/>
                  </a:lnTo>
                  <a:lnTo>
                    <a:pt x="1078" y="110"/>
                  </a:lnTo>
                  <a:lnTo>
                    <a:pt x="1095" y="139"/>
                  </a:lnTo>
                  <a:lnTo>
                    <a:pt x="1111" y="170"/>
                  </a:lnTo>
                  <a:lnTo>
                    <a:pt x="1124" y="199"/>
                  </a:lnTo>
                  <a:lnTo>
                    <a:pt x="1136" y="227"/>
                  </a:lnTo>
                  <a:lnTo>
                    <a:pt x="1147" y="252"/>
                  </a:lnTo>
                  <a:lnTo>
                    <a:pt x="1155" y="273"/>
                  </a:lnTo>
                  <a:lnTo>
                    <a:pt x="1170" y="307"/>
                  </a:lnTo>
                  <a:lnTo>
                    <a:pt x="1187" y="340"/>
                  </a:lnTo>
                  <a:lnTo>
                    <a:pt x="1203" y="371"/>
                  </a:lnTo>
                  <a:lnTo>
                    <a:pt x="1220" y="400"/>
                  </a:lnTo>
                  <a:lnTo>
                    <a:pt x="1235" y="426"/>
                  </a:lnTo>
                  <a:lnTo>
                    <a:pt x="1247" y="448"/>
                  </a:lnTo>
                  <a:lnTo>
                    <a:pt x="1256" y="465"/>
                  </a:lnTo>
                  <a:lnTo>
                    <a:pt x="1262" y="476"/>
                  </a:lnTo>
                  <a:lnTo>
                    <a:pt x="1272" y="508"/>
                  </a:lnTo>
                  <a:lnTo>
                    <a:pt x="1273" y="538"/>
                  </a:lnTo>
                  <a:lnTo>
                    <a:pt x="1272" y="562"/>
                  </a:lnTo>
                  <a:lnTo>
                    <a:pt x="1275" y="579"/>
                  </a:lnTo>
                  <a:lnTo>
                    <a:pt x="1291" y="615"/>
                  </a:lnTo>
                  <a:lnTo>
                    <a:pt x="1306" y="666"/>
                  </a:lnTo>
                  <a:lnTo>
                    <a:pt x="1319" y="730"/>
                  </a:lnTo>
                  <a:lnTo>
                    <a:pt x="1333" y="799"/>
                  </a:lnTo>
                  <a:lnTo>
                    <a:pt x="1342" y="871"/>
                  </a:lnTo>
                  <a:lnTo>
                    <a:pt x="1348" y="941"/>
                  </a:lnTo>
                  <a:lnTo>
                    <a:pt x="1350" y="1005"/>
                  </a:lnTo>
                  <a:lnTo>
                    <a:pt x="1346" y="1058"/>
                  </a:lnTo>
                  <a:lnTo>
                    <a:pt x="1337" y="1111"/>
                  </a:lnTo>
                  <a:lnTo>
                    <a:pt x="1325" y="1161"/>
                  </a:lnTo>
                  <a:lnTo>
                    <a:pt x="1310" y="1206"/>
                  </a:lnTo>
                  <a:lnTo>
                    <a:pt x="1293" y="1242"/>
                  </a:lnTo>
                  <a:lnTo>
                    <a:pt x="1289" y="1249"/>
                  </a:lnTo>
                  <a:lnTo>
                    <a:pt x="1283" y="1257"/>
                  </a:lnTo>
                  <a:lnTo>
                    <a:pt x="1275" y="1266"/>
                  </a:lnTo>
                  <a:lnTo>
                    <a:pt x="1268" y="1276"/>
                  </a:lnTo>
                  <a:lnTo>
                    <a:pt x="1260" y="1285"/>
                  </a:lnTo>
                  <a:lnTo>
                    <a:pt x="1250" y="1292"/>
                  </a:lnTo>
                  <a:lnTo>
                    <a:pt x="1243" y="1299"/>
                  </a:lnTo>
                  <a:lnTo>
                    <a:pt x="1233" y="1302"/>
                  </a:lnTo>
                  <a:lnTo>
                    <a:pt x="1218" y="1306"/>
                  </a:lnTo>
                  <a:lnTo>
                    <a:pt x="1193" y="1309"/>
                  </a:lnTo>
                  <a:lnTo>
                    <a:pt x="1159" y="1314"/>
                  </a:lnTo>
                  <a:lnTo>
                    <a:pt x="1122" y="1321"/>
                  </a:lnTo>
                  <a:lnTo>
                    <a:pt x="1086" y="1328"/>
                  </a:lnTo>
                  <a:lnTo>
                    <a:pt x="1049" y="1333"/>
                  </a:lnTo>
                  <a:lnTo>
                    <a:pt x="1019" y="1337"/>
                  </a:lnTo>
                  <a:lnTo>
                    <a:pt x="998" y="1340"/>
                  </a:lnTo>
                  <a:lnTo>
                    <a:pt x="982" y="1342"/>
                  </a:lnTo>
                  <a:lnTo>
                    <a:pt x="963" y="1342"/>
                  </a:lnTo>
                  <a:lnTo>
                    <a:pt x="940" y="1342"/>
                  </a:lnTo>
                  <a:lnTo>
                    <a:pt x="915" y="1342"/>
                  </a:lnTo>
                  <a:lnTo>
                    <a:pt x="889" y="1342"/>
                  </a:lnTo>
                  <a:lnTo>
                    <a:pt x="860" y="1340"/>
                  </a:lnTo>
                  <a:lnTo>
                    <a:pt x="831" y="1338"/>
                  </a:lnTo>
                  <a:lnTo>
                    <a:pt x="801" y="1337"/>
                  </a:lnTo>
                  <a:lnTo>
                    <a:pt x="772" y="1335"/>
                  </a:lnTo>
                  <a:lnTo>
                    <a:pt x="743" y="1333"/>
                  </a:lnTo>
                  <a:lnTo>
                    <a:pt x="716" y="1331"/>
                  </a:lnTo>
                  <a:lnTo>
                    <a:pt x="693" y="1330"/>
                  </a:lnTo>
                  <a:lnTo>
                    <a:pt x="670" y="1328"/>
                  </a:lnTo>
                  <a:lnTo>
                    <a:pt x="653" y="1328"/>
                  </a:lnTo>
                  <a:lnTo>
                    <a:pt x="638" y="1326"/>
                  </a:lnTo>
                  <a:lnTo>
                    <a:pt x="628" y="1326"/>
                  </a:lnTo>
                  <a:lnTo>
                    <a:pt x="609" y="1328"/>
                  </a:lnTo>
                  <a:lnTo>
                    <a:pt x="582" y="1330"/>
                  </a:lnTo>
                  <a:lnTo>
                    <a:pt x="552" y="1335"/>
                  </a:lnTo>
                  <a:lnTo>
                    <a:pt x="519" y="1338"/>
                  </a:lnTo>
                  <a:lnTo>
                    <a:pt x="487" y="1343"/>
                  </a:lnTo>
                  <a:lnTo>
                    <a:pt x="454" y="1349"/>
                  </a:lnTo>
                  <a:lnTo>
                    <a:pt x="427" y="1350"/>
                  </a:lnTo>
                  <a:lnTo>
                    <a:pt x="408" y="1352"/>
                  </a:lnTo>
                  <a:lnTo>
                    <a:pt x="389" y="1350"/>
                  </a:lnTo>
                  <a:lnTo>
                    <a:pt x="366" y="1347"/>
                  </a:lnTo>
                  <a:lnTo>
                    <a:pt x="341" y="1340"/>
                  </a:lnTo>
                  <a:lnTo>
                    <a:pt x="316" y="1333"/>
                  </a:lnTo>
                  <a:lnTo>
                    <a:pt x="293" y="1326"/>
                  </a:lnTo>
                  <a:lnTo>
                    <a:pt x="272" y="1319"/>
                  </a:lnTo>
                  <a:lnTo>
                    <a:pt x="257" y="1316"/>
                  </a:lnTo>
                  <a:lnTo>
                    <a:pt x="247" y="1314"/>
                  </a:lnTo>
                  <a:lnTo>
                    <a:pt x="242" y="1314"/>
                  </a:lnTo>
                  <a:lnTo>
                    <a:pt x="236" y="1316"/>
                  </a:lnTo>
                  <a:lnTo>
                    <a:pt x="228" y="1319"/>
                  </a:lnTo>
                  <a:lnTo>
                    <a:pt x="221" y="1319"/>
                  </a:lnTo>
                  <a:lnTo>
                    <a:pt x="211" y="1321"/>
                  </a:lnTo>
                  <a:lnTo>
                    <a:pt x="201" y="1319"/>
                  </a:lnTo>
                  <a:lnTo>
                    <a:pt x="192" y="1318"/>
                  </a:lnTo>
                  <a:lnTo>
                    <a:pt x="180" y="1311"/>
                  </a:lnTo>
                  <a:lnTo>
                    <a:pt x="159" y="1304"/>
                  </a:lnTo>
                  <a:lnTo>
                    <a:pt x="136" y="1297"/>
                  </a:lnTo>
                  <a:lnTo>
                    <a:pt x="115" y="1290"/>
                  </a:lnTo>
                  <a:lnTo>
                    <a:pt x="94" y="1282"/>
                  </a:lnTo>
                  <a:lnTo>
                    <a:pt x="75" y="1275"/>
                  </a:lnTo>
                  <a:lnTo>
                    <a:pt x="60" y="1268"/>
                  </a:lnTo>
                  <a:lnTo>
                    <a:pt x="46" y="1261"/>
                  </a:lnTo>
                  <a:lnTo>
                    <a:pt x="37" y="1254"/>
                  </a:lnTo>
                  <a:lnTo>
                    <a:pt x="41" y="1201"/>
                  </a:lnTo>
                  <a:lnTo>
                    <a:pt x="41" y="1127"/>
                  </a:lnTo>
                  <a:lnTo>
                    <a:pt x="29" y="1055"/>
                  </a:lnTo>
                  <a:lnTo>
                    <a:pt x="10" y="1010"/>
                  </a:lnTo>
                  <a:lnTo>
                    <a:pt x="2" y="1001"/>
                  </a:lnTo>
                  <a:lnTo>
                    <a:pt x="0" y="995"/>
                  </a:lnTo>
                  <a:lnTo>
                    <a:pt x="8" y="989"/>
                  </a:lnTo>
                  <a:lnTo>
                    <a:pt x="29" y="988"/>
                  </a:lnTo>
                  <a:lnTo>
                    <a:pt x="67" y="986"/>
                  </a:lnTo>
                  <a:lnTo>
                    <a:pt x="104" y="984"/>
                  </a:lnTo>
                  <a:lnTo>
                    <a:pt x="136" y="981"/>
                  </a:lnTo>
                  <a:lnTo>
                    <a:pt x="167" y="976"/>
                  </a:lnTo>
                  <a:lnTo>
                    <a:pt x="194" y="972"/>
                  </a:lnTo>
                  <a:lnTo>
                    <a:pt x="215" y="969"/>
                  </a:lnTo>
                  <a:lnTo>
                    <a:pt x="232" y="965"/>
                  </a:lnTo>
                  <a:lnTo>
                    <a:pt x="244" y="965"/>
                  </a:lnTo>
                  <a:lnTo>
                    <a:pt x="263" y="965"/>
                  </a:lnTo>
                  <a:lnTo>
                    <a:pt x="288" y="965"/>
                  </a:lnTo>
                  <a:lnTo>
                    <a:pt x="314" y="962"/>
                  </a:lnTo>
                  <a:lnTo>
                    <a:pt x="345" y="958"/>
                  </a:lnTo>
                  <a:lnTo>
                    <a:pt x="374" y="955"/>
                  </a:lnTo>
                  <a:lnTo>
                    <a:pt x="402" y="950"/>
                  </a:lnTo>
                  <a:lnTo>
                    <a:pt x="425" y="945"/>
                  </a:lnTo>
                  <a:lnTo>
                    <a:pt x="441" y="940"/>
                  </a:lnTo>
                  <a:lnTo>
                    <a:pt x="452" y="934"/>
                  </a:lnTo>
                  <a:lnTo>
                    <a:pt x="462" y="928"/>
                  </a:lnTo>
                  <a:lnTo>
                    <a:pt x="471" y="921"/>
                  </a:lnTo>
                  <a:lnTo>
                    <a:pt x="479" y="916"/>
                  </a:lnTo>
                  <a:lnTo>
                    <a:pt x="489" y="912"/>
                  </a:lnTo>
                  <a:lnTo>
                    <a:pt x="498" y="907"/>
                  </a:lnTo>
                  <a:lnTo>
                    <a:pt x="508" y="905"/>
                  </a:lnTo>
                  <a:lnTo>
                    <a:pt x="521" y="905"/>
                  </a:lnTo>
                  <a:lnTo>
                    <a:pt x="540" y="905"/>
                  </a:lnTo>
                  <a:lnTo>
                    <a:pt x="565" y="904"/>
                  </a:lnTo>
                  <a:lnTo>
                    <a:pt x="596" y="900"/>
                  </a:lnTo>
                  <a:lnTo>
                    <a:pt x="626" y="893"/>
                  </a:lnTo>
                  <a:lnTo>
                    <a:pt x="657" y="886"/>
                  </a:lnTo>
                  <a:lnTo>
                    <a:pt x="686" y="876"/>
                  </a:lnTo>
                  <a:lnTo>
                    <a:pt x="707" y="864"/>
                  </a:lnTo>
                  <a:lnTo>
                    <a:pt x="718" y="852"/>
                  </a:lnTo>
                  <a:lnTo>
                    <a:pt x="726" y="818"/>
                  </a:lnTo>
                  <a:lnTo>
                    <a:pt x="724" y="769"/>
                  </a:lnTo>
                  <a:lnTo>
                    <a:pt x="713" y="711"/>
                  </a:lnTo>
                  <a:lnTo>
                    <a:pt x="695" y="646"/>
                  </a:lnTo>
                  <a:close/>
                </a:path>
              </a:pathLst>
            </a:custGeom>
            <a:solidFill>
              <a:srgbClr val="BAC1D8"/>
            </a:solidFill>
            <a:ln w="9525">
              <a:noFill/>
              <a:round/>
              <a:headEnd/>
              <a:tailEnd/>
            </a:ln>
          </p:spPr>
          <p:txBody>
            <a:bodyPr/>
            <a:lstStyle/>
            <a:p>
              <a:endParaRPr lang="en-US" dirty="0"/>
            </a:p>
          </p:txBody>
        </p:sp>
        <p:sp>
          <p:nvSpPr>
            <p:cNvPr id="42002" name="Freeform 17"/>
            <p:cNvSpPr>
              <a:spLocks/>
            </p:cNvSpPr>
            <p:nvPr/>
          </p:nvSpPr>
          <p:spPr bwMode="auto">
            <a:xfrm>
              <a:off x="3334" y="2122"/>
              <a:ext cx="447" cy="637"/>
            </a:xfrm>
            <a:custGeom>
              <a:avLst/>
              <a:gdLst>
                <a:gd name="T0" fmla="*/ 92 w 894"/>
                <a:gd name="T1" fmla="*/ 2 h 1275"/>
                <a:gd name="T2" fmla="*/ 87 w 894"/>
                <a:gd name="T3" fmla="*/ 8 h 1275"/>
                <a:gd name="T4" fmla="*/ 82 w 894"/>
                <a:gd name="T5" fmla="*/ 13 h 1275"/>
                <a:gd name="T6" fmla="*/ 75 w 894"/>
                <a:gd name="T7" fmla="*/ 19 h 1275"/>
                <a:gd name="T8" fmla="*/ 68 w 894"/>
                <a:gd name="T9" fmla="*/ 24 h 1275"/>
                <a:gd name="T10" fmla="*/ 60 w 894"/>
                <a:gd name="T11" fmla="*/ 29 h 1275"/>
                <a:gd name="T12" fmla="*/ 54 w 894"/>
                <a:gd name="T13" fmla="*/ 32 h 1275"/>
                <a:gd name="T14" fmla="*/ 48 w 894"/>
                <a:gd name="T15" fmla="*/ 35 h 1275"/>
                <a:gd name="T16" fmla="*/ 44 w 894"/>
                <a:gd name="T17" fmla="*/ 33 h 1275"/>
                <a:gd name="T18" fmla="*/ 41 w 894"/>
                <a:gd name="T19" fmla="*/ 32 h 1275"/>
                <a:gd name="T20" fmla="*/ 36 w 894"/>
                <a:gd name="T21" fmla="*/ 35 h 1275"/>
                <a:gd name="T22" fmla="*/ 29 w 894"/>
                <a:gd name="T23" fmla="*/ 42 h 1275"/>
                <a:gd name="T24" fmla="*/ 24 w 894"/>
                <a:gd name="T25" fmla="*/ 52 h 1275"/>
                <a:gd name="T26" fmla="*/ 18 w 894"/>
                <a:gd name="T27" fmla="*/ 63 h 1275"/>
                <a:gd name="T28" fmla="*/ 12 w 894"/>
                <a:gd name="T29" fmla="*/ 76 h 1275"/>
                <a:gd name="T30" fmla="*/ 7 w 894"/>
                <a:gd name="T31" fmla="*/ 90 h 1275"/>
                <a:gd name="T32" fmla="*/ 3 w 894"/>
                <a:gd name="T33" fmla="*/ 105 h 1275"/>
                <a:gd name="T34" fmla="*/ 1 w 894"/>
                <a:gd name="T35" fmla="*/ 121 h 1275"/>
                <a:gd name="T36" fmla="*/ 1 w 894"/>
                <a:gd name="T37" fmla="*/ 131 h 1275"/>
                <a:gd name="T38" fmla="*/ 3 w 894"/>
                <a:gd name="T39" fmla="*/ 134 h 1275"/>
                <a:gd name="T40" fmla="*/ 6 w 894"/>
                <a:gd name="T41" fmla="*/ 138 h 1275"/>
                <a:gd name="T42" fmla="*/ 7 w 894"/>
                <a:gd name="T43" fmla="*/ 141 h 1275"/>
                <a:gd name="T44" fmla="*/ 9 w 894"/>
                <a:gd name="T45" fmla="*/ 145 h 1275"/>
                <a:gd name="T46" fmla="*/ 7 w 894"/>
                <a:gd name="T47" fmla="*/ 150 h 1275"/>
                <a:gd name="T48" fmla="*/ 24 w 894"/>
                <a:gd name="T49" fmla="*/ 159 h 1275"/>
                <a:gd name="T50" fmla="*/ 28 w 894"/>
                <a:gd name="T51" fmla="*/ 134 h 1275"/>
                <a:gd name="T52" fmla="*/ 29 w 894"/>
                <a:gd name="T53" fmla="*/ 111 h 1275"/>
                <a:gd name="T54" fmla="*/ 29 w 894"/>
                <a:gd name="T55" fmla="*/ 108 h 1275"/>
                <a:gd name="T56" fmla="*/ 31 w 894"/>
                <a:gd name="T57" fmla="*/ 104 h 1275"/>
                <a:gd name="T58" fmla="*/ 35 w 894"/>
                <a:gd name="T59" fmla="*/ 100 h 1275"/>
                <a:gd name="T60" fmla="*/ 38 w 894"/>
                <a:gd name="T61" fmla="*/ 96 h 1275"/>
                <a:gd name="T62" fmla="*/ 42 w 894"/>
                <a:gd name="T63" fmla="*/ 92 h 1275"/>
                <a:gd name="T64" fmla="*/ 48 w 894"/>
                <a:gd name="T65" fmla="*/ 84 h 1275"/>
                <a:gd name="T66" fmla="*/ 54 w 894"/>
                <a:gd name="T67" fmla="*/ 75 h 1275"/>
                <a:gd name="T68" fmla="*/ 62 w 894"/>
                <a:gd name="T69" fmla="*/ 64 h 1275"/>
                <a:gd name="T70" fmla="*/ 71 w 894"/>
                <a:gd name="T71" fmla="*/ 53 h 1275"/>
                <a:gd name="T72" fmla="*/ 78 w 894"/>
                <a:gd name="T73" fmla="*/ 42 h 1275"/>
                <a:gd name="T74" fmla="*/ 85 w 894"/>
                <a:gd name="T75" fmla="*/ 32 h 1275"/>
                <a:gd name="T76" fmla="*/ 90 w 894"/>
                <a:gd name="T77" fmla="*/ 26 h 1275"/>
                <a:gd name="T78" fmla="*/ 94 w 894"/>
                <a:gd name="T79" fmla="*/ 22 h 1275"/>
                <a:gd name="T80" fmla="*/ 100 w 894"/>
                <a:gd name="T81" fmla="*/ 18 h 1275"/>
                <a:gd name="T82" fmla="*/ 107 w 894"/>
                <a:gd name="T83" fmla="*/ 14 h 1275"/>
                <a:gd name="T84" fmla="*/ 112 w 894"/>
                <a:gd name="T85" fmla="*/ 12 h 1275"/>
                <a:gd name="T86" fmla="*/ 108 w 894"/>
                <a:gd name="T87" fmla="*/ 12 h 1275"/>
                <a:gd name="T88" fmla="*/ 106 w 894"/>
                <a:gd name="T89" fmla="*/ 11 h 1275"/>
                <a:gd name="T90" fmla="*/ 104 w 894"/>
                <a:gd name="T91" fmla="*/ 11 h 1275"/>
                <a:gd name="T92" fmla="*/ 103 w 894"/>
                <a:gd name="T93" fmla="*/ 9 h 1275"/>
                <a:gd name="T94" fmla="*/ 101 w 894"/>
                <a:gd name="T95" fmla="*/ 7 h 1275"/>
                <a:gd name="T96" fmla="*/ 99 w 894"/>
                <a:gd name="T97" fmla="*/ 4 h 1275"/>
                <a:gd name="T98" fmla="*/ 95 w 894"/>
                <a:gd name="T99" fmla="*/ 1 h 1275"/>
                <a:gd name="T100" fmla="*/ 93 w 894"/>
                <a:gd name="T101" fmla="*/ 0 h 12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275"/>
                <a:gd name="T155" fmla="*/ 894 w 894"/>
                <a:gd name="T156" fmla="*/ 1275 h 127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275">
                  <a:moveTo>
                    <a:pt x="740" y="0"/>
                  </a:moveTo>
                  <a:lnTo>
                    <a:pt x="729" y="21"/>
                  </a:lnTo>
                  <a:lnTo>
                    <a:pt x="714" y="43"/>
                  </a:lnTo>
                  <a:lnTo>
                    <a:pt x="696" y="65"/>
                  </a:lnTo>
                  <a:lnTo>
                    <a:pt x="675" y="88"/>
                  </a:lnTo>
                  <a:lnTo>
                    <a:pt x="651" y="110"/>
                  </a:lnTo>
                  <a:lnTo>
                    <a:pt x="624" y="132"/>
                  </a:lnTo>
                  <a:lnTo>
                    <a:pt x="597" y="153"/>
                  </a:lnTo>
                  <a:lnTo>
                    <a:pt x="568" y="175"/>
                  </a:lnTo>
                  <a:lnTo>
                    <a:pt x="539" y="194"/>
                  </a:lnTo>
                  <a:lnTo>
                    <a:pt x="511" y="213"/>
                  </a:lnTo>
                  <a:lnTo>
                    <a:pt x="482" y="232"/>
                  </a:lnTo>
                  <a:lnTo>
                    <a:pt x="453" y="247"/>
                  </a:lnTo>
                  <a:lnTo>
                    <a:pt x="427" y="261"/>
                  </a:lnTo>
                  <a:lnTo>
                    <a:pt x="402" y="273"/>
                  </a:lnTo>
                  <a:lnTo>
                    <a:pt x="379" y="282"/>
                  </a:lnTo>
                  <a:lnTo>
                    <a:pt x="360" y="289"/>
                  </a:lnTo>
                  <a:lnTo>
                    <a:pt x="352" y="268"/>
                  </a:lnTo>
                  <a:lnTo>
                    <a:pt x="340" y="258"/>
                  </a:lnTo>
                  <a:lnTo>
                    <a:pt x="323" y="258"/>
                  </a:lnTo>
                  <a:lnTo>
                    <a:pt x="306" y="266"/>
                  </a:lnTo>
                  <a:lnTo>
                    <a:pt x="285" y="285"/>
                  </a:lnTo>
                  <a:lnTo>
                    <a:pt x="264" y="311"/>
                  </a:lnTo>
                  <a:lnTo>
                    <a:pt x="239" y="340"/>
                  </a:lnTo>
                  <a:lnTo>
                    <a:pt x="214" y="376"/>
                  </a:lnTo>
                  <a:lnTo>
                    <a:pt x="189" y="416"/>
                  </a:lnTo>
                  <a:lnTo>
                    <a:pt x="164" y="459"/>
                  </a:lnTo>
                  <a:lnTo>
                    <a:pt x="137" y="507"/>
                  </a:lnTo>
                  <a:lnTo>
                    <a:pt x="114" y="558"/>
                  </a:lnTo>
                  <a:lnTo>
                    <a:pt x="92" y="612"/>
                  </a:lnTo>
                  <a:lnTo>
                    <a:pt x="69" y="668"/>
                  </a:lnTo>
                  <a:lnTo>
                    <a:pt x="49" y="727"/>
                  </a:lnTo>
                  <a:lnTo>
                    <a:pt x="32" y="785"/>
                  </a:lnTo>
                  <a:lnTo>
                    <a:pt x="19" y="847"/>
                  </a:lnTo>
                  <a:lnTo>
                    <a:pt x="9" y="911"/>
                  </a:lnTo>
                  <a:lnTo>
                    <a:pt x="2" y="973"/>
                  </a:lnTo>
                  <a:lnTo>
                    <a:pt x="0" y="1036"/>
                  </a:lnTo>
                  <a:lnTo>
                    <a:pt x="2" y="1050"/>
                  </a:lnTo>
                  <a:lnTo>
                    <a:pt x="9" y="1064"/>
                  </a:lnTo>
                  <a:lnTo>
                    <a:pt x="21" y="1077"/>
                  </a:lnTo>
                  <a:lnTo>
                    <a:pt x="32" y="1091"/>
                  </a:lnTo>
                  <a:lnTo>
                    <a:pt x="44" y="1107"/>
                  </a:lnTo>
                  <a:lnTo>
                    <a:pt x="55" y="1119"/>
                  </a:lnTo>
                  <a:lnTo>
                    <a:pt x="63" y="1131"/>
                  </a:lnTo>
                  <a:lnTo>
                    <a:pt x="67" y="1141"/>
                  </a:lnTo>
                  <a:lnTo>
                    <a:pt x="67" y="1160"/>
                  </a:lnTo>
                  <a:lnTo>
                    <a:pt x="65" y="1179"/>
                  </a:lnTo>
                  <a:lnTo>
                    <a:pt x="63" y="1203"/>
                  </a:lnTo>
                  <a:lnTo>
                    <a:pt x="63" y="1230"/>
                  </a:lnTo>
                  <a:lnTo>
                    <a:pt x="185" y="1275"/>
                  </a:lnTo>
                  <a:lnTo>
                    <a:pt x="210" y="1196"/>
                  </a:lnTo>
                  <a:lnTo>
                    <a:pt x="224" y="1077"/>
                  </a:lnTo>
                  <a:lnTo>
                    <a:pt x="231" y="962"/>
                  </a:lnTo>
                  <a:lnTo>
                    <a:pt x="233" y="892"/>
                  </a:lnTo>
                  <a:lnTo>
                    <a:pt x="235" y="880"/>
                  </a:lnTo>
                  <a:lnTo>
                    <a:pt x="237" y="866"/>
                  </a:lnTo>
                  <a:lnTo>
                    <a:pt x="243" y="852"/>
                  </a:lnTo>
                  <a:lnTo>
                    <a:pt x="250" y="837"/>
                  </a:lnTo>
                  <a:lnTo>
                    <a:pt x="260" y="821"/>
                  </a:lnTo>
                  <a:lnTo>
                    <a:pt x="273" y="806"/>
                  </a:lnTo>
                  <a:lnTo>
                    <a:pt x="287" y="789"/>
                  </a:lnTo>
                  <a:lnTo>
                    <a:pt x="304" y="772"/>
                  </a:lnTo>
                  <a:lnTo>
                    <a:pt x="315" y="758"/>
                  </a:lnTo>
                  <a:lnTo>
                    <a:pt x="331" y="737"/>
                  </a:lnTo>
                  <a:lnTo>
                    <a:pt x="352" y="710"/>
                  </a:lnTo>
                  <a:lnTo>
                    <a:pt x="377" y="679"/>
                  </a:lnTo>
                  <a:lnTo>
                    <a:pt x="404" y="641"/>
                  </a:lnTo>
                  <a:lnTo>
                    <a:pt x="432" y="601"/>
                  </a:lnTo>
                  <a:lnTo>
                    <a:pt x="465" y="558"/>
                  </a:lnTo>
                  <a:lnTo>
                    <a:pt x="497" y="514"/>
                  </a:lnTo>
                  <a:lnTo>
                    <a:pt x="530" y="469"/>
                  </a:lnTo>
                  <a:lnTo>
                    <a:pt x="562" y="424"/>
                  </a:lnTo>
                  <a:lnTo>
                    <a:pt x="593" y="380"/>
                  </a:lnTo>
                  <a:lnTo>
                    <a:pt x="624" y="339"/>
                  </a:lnTo>
                  <a:lnTo>
                    <a:pt x="652" y="299"/>
                  </a:lnTo>
                  <a:lnTo>
                    <a:pt x="677" y="263"/>
                  </a:lnTo>
                  <a:lnTo>
                    <a:pt x="700" y="234"/>
                  </a:lnTo>
                  <a:lnTo>
                    <a:pt x="718" y="208"/>
                  </a:lnTo>
                  <a:lnTo>
                    <a:pt x="729" y="196"/>
                  </a:lnTo>
                  <a:lnTo>
                    <a:pt x="746" y="180"/>
                  </a:lnTo>
                  <a:lnTo>
                    <a:pt x="769" y="163"/>
                  </a:lnTo>
                  <a:lnTo>
                    <a:pt x="796" y="144"/>
                  </a:lnTo>
                  <a:lnTo>
                    <a:pt x="825" y="127"/>
                  </a:lnTo>
                  <a:lnTo>
                    <a:pt x="852" y="113"/>
                  </a:lnTo>
                  <a:lnTo>
                    <a:pt x="874" y="103"/>
                  </a:lnTo>
                  <a:lnTo>
                    <a:pt x="894" y="100"/>
                  </a:lnTo>
                  <a:lnTo>
                    <a:pt x="876" y="98"/>
                  </a:lnTo>
                  <a:lnTo>
                    <a:pt x="863" y="96"/>
                  </a:lnTo>
                  <a:lnTo>
                    <a:pt x="852" y="95"/>
                  </a:lnTo>
                  <a:lnTo>
                    <a:pt x="842" y="93"/>
                  </a:lnTo>
                  <a:lnTo>
                    <a:pt x="834" y="91"/>
                  </a:lnTo>
                  <a:lnTo>
                    <a:pt x="829" y="88"/>
                  </a:lnTo>
                  <a:lnTo>
                    <a:pt x="825" y="83"/>
                  </a:lnTo>
                  <a:lnTo>
                    <a:pt x="821" y="77"/>
                  </a:lnTo>
                  <a:lnTo>
                    <a:pt x="815" y="70"/>
                  </a:lnTo>
                  <a:lnTo>
                    <a:pt x="806" y="60"/>
                  </a:lnTo>
                  <a:lnTo>
                    <a:pt x="796" y="48"/>
                  </a:lnTo>
                  <a:lnTo>
                    <a:pt x="785" y="36"/>
                  </a:lnTo>
                  <a:lnTo>
                    <a:pt x="771" y="24"/>
                  </a:lnTo>
                  <a:lnTo>
                    <a:pt x="760" y="14"/>
                  </a:lnTo>
                  <a:lnTo>
                    <a:pt x="748" y="5"/>
                  </a:lnTo>
                  <a:lnTo>
                    <a:pt x="740" y="0"/>
                  </a:lnTo>
                  <a:close/>
                </a:path>
              </a:pathLst>
            </a:custGeom>
            <a:solidFill>
              <a:srgbClr val="BAC1D8"/>
            </a:solidFill>
            <a:ln w="9525">
              <a:noFill/>
              <a:round/>
              <a:headEnd/>
              <a:tailEnd/>
            </a:ln>
          </p:spPr>
          <p:txBody>
            <a:bodyPr/>
            <a:lstStyle/>
            <a:p>
              <a:endParaRPr lang="en-US" dirty="0"/>
            </a:p>
          </p:txBody>
        </p:sp>
        <p:sp>
          <p:nvSpPr>
            <p:cNvPr id="42003" name="Freeform 18"/>
            <p:cNvSpPr>
              <a:spLocks/>
            </p:cNvSpPr>
            <p:nvPr/>
          </p:nvSpPr>
          <p:spPr bwMode="auto">
            <a:xfrm>
              <a:off x="3108" y="2236"/>
              <a:ext cx="252" cy="462"/>
            </a:xfrm>
            <a:custGeom>
              <a:avLst/>
              <a:gdLst>
                <a:gd name="T0" fmla="*/ 63 w 503"/>
                <a:gd name="T1" fmla="*/ 0 h 922"/>
                <a:gd name="T2" fmla="*/ 60 w 503"/>
                <a:gd name="T3" fmla="*/ 10 h 922"/>
                <a:gd name="T4" fmla="*/ 56 w 503"/>
                <a:gd name="T5" fmla="*/ 23 h 922"/>
                <a:gd name="T6" fmla="*/ 50 w 503"/>
                <a:gd name="T7" fmla="*/ 37 h 922"/>
                <a:gd name="T8" fmla="*/ 44 w 503"/>
                <a:gd name="T9" fmla="*/ 51 h 922"/>
                <a:gd name="T10" fmla="*/ 38 w 503"/>
                <a:gd name="T11" fmla="*/ 64 h 922"/>
                <a:gd name="T12" fmla="*/ 33 w 503"/>
                <a:gd name="T13" fmla="*/ 75 h 922"/>
                <a:gd name="T14" fmla="*/ 28 w 503"/>
                <a:gd name="T15" fmla="*/ 84 h 922"/>
                <a:gd name="T16" fmla="*/ 25 w 503"/>
                <a:gd name="T17" fmla="*/ 89 h 922"/>
                <a:gd name="T18" fmla="*/ 22 w 503"/>
                <a:gd name="T19" fmla="*/ 95 h 922"/>
                <a:gd name="T20" fmla="*/ 21 w 503"/>
                <a:gd name="T21" fmla="*/ 102 h 922"/>
                <a:gd name="T22" fmla="*/ 21 w 503"/>
                <a:gd name="T23" fmla="*/ 109 h 922"/>
                <a:gd name="T24" fmla="*/ 21 w 503"/>
                <a:gd name="T25" fmla="*/ 113 h 922"/>
                <a:gd name="T26" fmla="*/ 19 w 503"/>
                <a:gd name="T27" fmla="*/ 113 h 922"/>
                <a:gd name="T28" fmla="*/ 17 w 503"/>
                <a:gd name="T29" fmla="*/ 113 h 922"/>
                <a:gd name="T30" fmla="*/ 15 w 503"/>
                <a:gd name="T31" fmla="*/ 114 h 922"/>
                <a:gd name="T32" fmla="*/ 13 w 503"/>
                <a:gd name="T33" fmla="*/ 114 h 922"/>
                <a:gd name="T34" fmla="*/ 10 w 503"/>
                <a:gd name="T35" fmla="*/ 115 h 922"/>
                <a:gd name="T36" fmla="*/ 8 w 503"/>
                <a:gd name="T37" fmla="*/ 115 h 922"/>
                <a:gd name="T38" fmla="*/ 4 w 503"/>
                <a:gd name="T39" fmla="*/ 116 h 922"/>
                <a:gd name="T40" fmla="*/ 0 w 503"/>
                <a:gd name="T41" fmla="*/ 116 h 922"/>
                <a:gd name="T42" fmla="*/ 1 w 503"/>
                <a:gd name="T43" fmla="*/ 110 h 922"/>
                <a:gd name="T44" fmla="*/ 2 w 503"/>
                <a:gd name="T45" fmla="*/ 103 h 922"/>
                <a:gd name="T46" fmla="*/ 4 w 503"/>
                <a:gd name="T47" fmla="*/ 95 h 922"/>
                <a:gd name="T48" fmla="*/ 5 w 503"/>
                <a:gd name="T49" fmla="*/ 87 h 922"/>
                <a:gd name="T50" fmla="*/ 7 w 503"/>
                <a:gd name="T51" fmla="*/ 78 h 922"/>
                <a:gd name="T52" fmla="*/ 10 w 503"/>
                <a:gd name="T53" fmla="*/ 70 h 922"/>
                <a:gd name="T54" fmla="*/ 13 w 503"/>
                <a:gd name="T55" fmla="*/ 61 h 922"/>
                <a:gd name="T56" fmla="*/ 16 w 503"/>
                <a:gd name="T57" fmla="*/ 52 h 922"/>
                <a:gd name="T58" fmla="*/ 20 w 503"/>
                <a:gd name="T59" fmla="*/ 43 h 922"/>
                <a:gd name="T60" fmla="*/ 25 w 503"/>
                <a:gd name="T61" fmla="*/ 35 h 922"/>
                <a:gd name="T62" fmla="*/ 29 w 503"/>
                <a:gd name="T63" fmla="*/ 27 h 922"/>
                <a:gd name="T64" fmla="*/ 35 w 503"/>
                <a:gd name="T65" fmla="*/ 20 h 922"/>
                <a:gd name="T66" fmla="*/ 41 w 503"/>
                <a:gd name="T67" fmla="*/ 13 h 922"/>
                <a:gd name="T68" fmla="*/ 48 w 503"/>
                <a:gd name="T69" fmla="*/ 8 h 922"/>
                <a:gd name="T70" fmla="*/ 55 w 503"/>
                <a:gd name="T71" fmla="*/ 4 h 922"/>
                <a:gd name="T72" fmla="*/ 63 w 503"/>
                <a:gd name="T73" fmla="*/ 0 h 92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3"/>
                <a:gd name="T112" fmla="*/ 0 h 922"/>
                <a:gd name="T113" fmla="*/ 503 w 503"/>
                <a:gd name="T114" fmla="*/ 922 h 92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3" h="922">
                  <a:moveTo>
                    <a:pt x="503" y="0"/>
                  </a:moveTo>
                  <a:lnTo>
                    <a:pt x="478" y="80"/>
                  </a:lnTo>
                  <a:lnTo>
                    <a:pt x="442" y="180"/>
                  </a:lnTo>
                  <a:lnTo>
                    <a:pt x="398" y="290"/>
                  </a:lnTo>
                  <a:lnTo>
                    <a:pt x="350" y="402"/>
                  </a:lnTo>
                  <a:lnTo>
                    <a:pt x="302" y="508"/>
                  </a:lnTo>
                  <a:lnTo>
                    <a:pt x="260" y="599"/>
                  </a:lnTo>
                  <a:lnTo>
                    <a:pt x="224" y="668"/>
                  </a:lnTo>
                  <a:lnTo>
                    <a:pt x="199" y="707"/>
                  </a:lnTo>
                  <a:lnTo>
                    <a:pt x="176" y="756"/>
                  </a:lnTo>
                  <a:lnTo>
                    <a:pt x="166" y="814"/>
                  </a:lnTo>
                  <a:lnTo>
                    <a:pt x="164" y="867"/>
                  </a:lnTo>
                  <a:lnTo>
                    <a:pt x="166" y="896"/>
                  </a:lnTo>
                  <a:lnTo>
                    <a:pt x="149" y="898"/>
                  </a:lnTo>
                  <a:lnTo>
                    <a:pt x="132" y="900"/>
                  </a:lnTo>
                  <a:lnTo>
                    <a:pt x="115" y="905"/>
                  </a:lnTo>
                  <a:lnTo>
                    <a:pt x="97" y="908"/>
                  </a:lnTo>
                  <a:lnTo>
                    <a:pt x="78" y="914"/>
                  </a:lnTo>
                  <a:lnTo>
                    <a:pt x="57" y="919"/>
                  </a:lnTo>
                  <a:lnTo>
                    <a:pt x="30" y="921"/>
                  </a:lnTo>
                  <a:lnTo>
                    <a:pt x="0" y="922"/>
                  </a:lnTo>
                  <a:lnTo>
                    <a:pt x="6" y="872"/>
                  </a:lnTo>
                  <a:lnTo>
                    <a:pt x="13" y="817"/>
                  </a:lnTo>
                  <a:lnTo>
                    <a:pt x="25" y="756"/>
                  </a:lnTo>
                  <a:lnTo>
                    <a:pt x="38" y="690"/>
                  </a:lnTo>
                  <a:lnTo>
                    <a:pt x="55" y="622"/>
                  </a:lnTo>
                  <a:lnTo>
                    <a:pt x="74" y="553"/>
                  </a:lnTo>
                  <a:lnTo>
                    <a:pt x="99" y="481"/>
                  </a:lnTo>
                  <a:lnTo>
                    <a:pt x="126" y="410"/>
                  </a:lnTo>
                  <a:lnTo>
                    <a:pt x="157" y="341"/>
                  </a:lnTo>
                  <a:lnTo>
                    <a:pt x="193" y="276"/>
                  </a:lnTo>
                  <a:lnTo>
                    <a:pt x="231" y="213"/>
                  </a:lnTo>
                  <a:lnTo>
                    <a:pt x="275" y="156"/>
                  </a:lnTo>
                  <a:lnTo>
                    <a:pt x="325" y="104"/>
                  </a:lnTo>
                  <a:lnTo>
                    <a:pt x="379" y="61"/>
                  </a:lnTo>
                  <a:lnTo>
                    <a:pt x="438" y="25"/>
                  </a:lnTo>
                  <a:lnTo>
                    <a:pt x="503" y="0"/>
                  </a:lnTo>
                  <a:close/>
                </a:path>
              </a:pathLst>
            </a:custGeom>
            <a:solidFill>
              <a:srgbClr val="BAC1D8"/>
            </a:solidFill>
            <a:ln w="9525">
              <a:noFill/>
              <a:round/>
              <a:headEnd/>
              <a:tailEnd/>
            </a:ln>
          </p:spPr>
          <p:txBody>
            <a:bodyPr/>
            <a:lstStyle/>
            <a:p>
              <a:endParaRPr lang="en-US" dirty="0"/>
            </a:p>
          </p:txBody>
        </p:sp>
        <p:sp>
          <p:nvSpPr>
            <p:cNvPr id="42004" name="Freeform 19"/>
            <p:cNvSpPr>
              <a:spLocks/>
            </p:cNvSpPr>
            <p:nvPr/>
          </p:nvSpPr>
          <p:spPr bwMode="auto">
            <a:xfrm>
              <a:off x="3285" y="1797"/>
              <a:ext cx="436" cy="469"/>
            </a:xfrm>
            <a:custGeom>
              <a:avLst/>
              <a:gdLst>
                <a:gd name="T0" fmla="*/ 76 w 873"/>
                <a:gd name="T1" fmla="*/ 40 h 938"/>
                <a:gd name="T2" fmla="*/ 75 w 873"/>
                <a:gd name="T3" fmla="*/ 38 h 938"/>
                <a:gd name="T4" fmla="*/ 74 w 873"/>
                <a:gd name="T5" fmla="*/ 29 h 938"/>
                <a:gd name="T6" fmla="*/ 73 w 873"/>
                <a:gd name="T7" fmla="*/ 27 h 938"/>
                <a:gd name="T8" fmla="*/ 70 w 873"/>
                <a:gd name="T9" fmla="*/ 25 h 938"/>
                <a:gd name="T10" fmla="*/ 64 w 873"/>
                <a:gd name="T11" fmla="*/ 22 h 938"/>
                <a:gd name="T12" fmla="*/ 63 w 873"/>
                <a:gd name="T13" fmla="*/ 23 h 938"/>
                <a:gd name="T14" fmla="*/ 59 w 873"/>
                <a:gd name="T15" fmla="*/ 22 h 938"/>
                <a:gd name="T16" fmla="*/ 52 w 873"/>
                <a:gd name="T17" fmla="*/ 20 h 938"/>
                <a:gd name="T18" fmla="*/ 45 w 873"/>
                <a:gd name="T19" fmla="*/ 20 h 938"/>
                <a:gd name="T20" fmla="*/ 40 w 873"/>
                <a:gd name="T21" fmla="*/ 18 h 938"/>
                <a:gd name="T22" fmla="*/ 36 w 873"/>
                <a:gd name="T23" fmla="*/ 15 h 938"/>
                <a:gd name="T24" fmla="*/ 36 w 873"/>
                <a:gd name="T25" fmla="*/ 15 h 938"/>
                <a:gd name="T26" fmla="*/ 37 w 873"/>
                <a:gd name="T27" fmla="*/ 21 h 938"/>
                <a:gd name="T28" fmla="*/ 38 w 873"/>
                <a:gd name="T29" fmla="*/ 24 h 938"/>
                <a:gd name="T30" fmla="*/ 44 w 873"/>
                <a:gd name="T31" fmla="*/ 27 h 938"/>
                <a:gd name="T32" fmla="*/ 44 w 873"/>
                <a:gd name="T33" fmla="*/ 28 h 938"/>
                <a:gd name="T34" fmla="*/ 39 w 873"/>
                <a:gd name="T35" fmla="*/ 27 h 938"/>
                <a:gd name="T36" fmla="*/ 36 w 873"/>
                <a:gd name="T37" fmla="*/ 26 h 938"/>
                <a:gd name="T38" fmla="*/ 32 w 873"/>
                <a:gd name="T39" fmla="*/ 18 h 938"/>
                <a:gd name="T40" fmla="*/ 29 w 873"/>
                <a:gd name="T41" fmla="*/ 11 h 938"/>
                <a:gd name="T42" fmla="*/ 20 w 873"/>
                <a:gd name="T43" fmla="*/ 9 h 938"/>
                <a:gd name="T44" fmla="*/ 16 w 873"/>
                <a:gd name="T45" fmla="*/ 6 h 938"/>
                <a:gd name="T46" fmla="*/ 13 w 873"/>
                <a:gd name="T47" fmla="*/ 5 h 938"/>
                <a:gd name="T48" fmla="*/ 10 w 873"/>
                <a:gd name="T49" fmla="*/ 3 h 938"/>
                <a:gd name="T50" fmla="*/ 7 w 873"/>
                <a:gd name="T51" fmla="*/ 6 h 938"/>
                <a:gd name="T52" fmla="*/ 3 w 873"/>
                <a:gd name="T53" fmla="*/ 19 h 938"/>
                <a:gd name="T54" fmla="*/ 1 w 873"/>
                <a:gd name="T55" fmla="*/ 29 h 938"/>
                <a:gd name="T56" fmla="*/ 1 w 873"/>
                <a:gd name="T57" fmla="*/ 35 h 938"/>
                <a:gd name="T58" fmla="*/ 3 w 873"/>
                <a:gd name="T59" fmla="*/ 39 h 938"/>
                <a:gd name="T60" fmla="*/ 1 w 873"/>
                <a:gd name="T61" fmla="*/ 45 h 938"/>
                <a:gd name="T62" fmla="*/ 0 w 873"/>
                <a:gd name="T63" fmla="*/ 59 h 938"/>
                <a:gd name="T64" fmla="*/ 3 w 873"/>
                <a:gd name="T65" fmla="*/ 74 h 938"/>
                <a:gd name="T66" fmla="*/ 7 w 873"/>
                <a:gd name="T67" fmla="*/ 88 h 938"/>
                <a:gd name="T68" fmla="*/ 12 w 873"/>
                <a:gd name="T69" fmla="*/ 100 h 938"/>
                <a:gd name="T70" fmla="*/ 18 w 873"/>
                <a:gd name="T71" fmla="*/ 104 h 938"/>
                <a:gd name="T72" fmla="*/ 26 w 873"/>
                <a:gd name="T73" fmla="*/ 104 h 938"/>
                <a:gd name="T74" fmla="*/ 36 w 873"/>
                <a:gd name="T75" fmla="*/ 103 h 938"/>
                <a:gd name="T76" fmla="*/ 46 w 873"/>
                <a:gd name="T77" fmla="*/ 101 h 938"/>
                <a:gd name="T78" fmla="*/ 50 w 873"/>
                <a:gd name="T79" fmla="*/ 112 h 938"/>
                <a:gd name="T80" fmla="*/ 54 w 873"/>
                <a:gd name="T81" fmla="*/ 114 h 938"/>
                <a:gd name="T82" fmla="*/ 59 w 873"/>
                <a:gd name="T83" fmla="*/ 117 h 938"/>
                <a:gd name="T84" fmla="*/ 68 w 873"/>
                <a:gd name="T85" fmla="*/ 112 h 938"/>
                <a:gd name="T86" fmla="*/ 79 w 873"/>
                <a:gd name="T87" fmla="*/ 106 h 938"/>
                <a:gd name="T88" fmla="*/ 90 w 873"/>
                <a:gd name="T89" fmla="*/ 98 h 938"/>
                <a:gd name="T90" fmla="*/ 99 w 873"/>
                <a:gd name="T91" fmla="*/ 90 h 938"/>
                <a:gd name="T92" fmla="*/ 104 w 873"/>
                <a:gd name="T93" fmla="*/ 82 h 938"/>
                <a:gd name="T94" fmla="*/ 99 w 873"/>
                <a:gd name="T95" fmla="*/ 76 h 938"/>
                <a:gd name="T96" fmla="*/ 100 w 873"/>
                <a:gd name="T97" fmla="*/ 67 h 938"/>
                <a:gd name="T98" fmla="*/ 105 w 873"/>
                <a:gd name="T99" fmla="*/ 57 h 938"/>
                <a:gd name="T100" fmla="*/ 109 w 873"/>
                <a:gd name="T101" fmla="*/ 51 h 938"/>
                <a:gd name="T102" fmla="*/ 106 w 873"/>
                <a:gd name="T103" fmla="*/ 45 h 938"/>
                <a:gd name="T104" fmla="*/ 101 w 873"/>
                <a:gd name="T105" fmla="*/ 47 h 938"/>
                <a:gd name="T106" fmla="*/ 93 w 873"/>
                <a:gd name="T107" fmla="*/ 49 h 938"/>
                <a:gd name="T108" fmla="*/ 85 w 873"/>
                <a:gd name="T109" fmla="*/ 52 h 938"/>
                <a:gd name="T110" fmla="*/ 81 w 873"/>
                <a:gd name="T111" fmla="*/ 55 h 938"/>
                <a:gd name="T112" fmla="*/ 77 w 873"/>
                <a:gd name="T113" fmla="*/ 53 h 938"/>
                <a:gd name="T114" fmla="*/ 76 w 873"/>
                <a:gd name="T115" fmla="*/ 48 h 938"/>
                <a:gd name="T116" fmla="*/ 77 w 873"/>
                <a:gd name="T117" fmla="*/ 43 h 9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73"/>
                <a:gd name="T178" fmla="*/ 0 h 938"/>
                <a:gd name="T179" fmla="*/ 873 w 873"/>
                <a:gd name="T180" fmla="*/ 938 h 9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73" h="938">
                  <a:moveTo>
                    <a:pt x="622" y="338"/>
                  </a:moveTo>
                  <a:lnTo>
                    <a:pt x="618" y="328"/>
                  </a:lnTo>
                  <a:lnTo>
                    <a:pt x="615" y="316"/>
                  </a:lnTo>
                  <a:lnTo>
                    <a:pt x="609" y="311"/>
                  </a:lnTo>
                  <a:lnTo>
                    <a:pt x="605" y="314"/>
                  </a:lnTo>
                  <a:lnTo>
                    <a:pt x="603" y="299"/>
                  </a:lnTo>
                  <a:lnTo>
                    <a:pt x="603" y="276"/>
                  </a:lnTo>
                  <a:lnTo>
                    <a:pt x="601" y="252"/>
                  </a:lnTo>
                  <a:lnTo>
                    <a:pt x="599" y="235"/>
                  </a:lnTo>
                  <a:lnTo>
                    <a:pt x="597" y="228"/>
                  </a:lnTo>
                  <a:lnTo>
                    <a:pt x="595" y="221"/>
                  </a:lnTo>
                  <a:lnTo>
                    <a:pt x="590" y="214"/>
                  </a:lnTo>
                  <a:lnTo>
                    <a:pt x="584" y="207"/>
                  </a:lnTo>
                  <a:lnTo>
                    <a:pt x="574" y="201"/>
                  </a:lnTo>
                  <a:lnTo>
                    <a:pt x="565" y="195"/>
                  </a:lnTo>
                  <a:lnTo>
                    <a:pt x="553" y="187"/>
                  </a:lnTo>
                  <a:lnTo>
                    <a:pt x="540" y="180"/>
                  </a:lnTo>
                  <a:lnTo>
                    <a:pt x="519" y="171"/>
                  </a:lnTo>
                  <a:lnTo>
                    <a:pt x="511" y="171"/>
                  </a:lnTo>
                  <a:lnTo>
                    <a:pt x="511" y="177"/>
                  </a:lnTo>
                  <a:lnTo>
                    <a:pt x="511" y="183"/>
                  </a:lnTo>
                  <a:lnTo>
                    <a:pt x="503" y="178"/>
                  </a:lnTo>
                  <a:lnTo>
                    <a:pt x="490" y="175"/>
                  </a:lnTo>
                  <a:lnTo>
                    <a:pt x="475" y="170"/>
                  </a:lnTo>
                  <a:lnTo>
                    <a:pt x="458" y="166"/>
                  </a:lnTo>
                  <a:lnTo>
                    <a:pt x="438" y="163"/>
                  </a:lnTo>
                  <a:lnTo>
                    <a:pt x="417" y="159"/>
                  </a:lnTo>
                  <a:lnTo>
                    <a:pt x="396" y="158"/>
                  </a:lnTo>
                  <a:lnTo>
                    <a:pt x="377" y="158"/>
                  </a:lnTo>
                  <a:lnTo>
                    <a:pt x="360" y="156"/>
                  </a:lnTo>
                  <a:lnTo>
                    <a:pt x="345" y="152"/>
                  </a:lnTo>
                  <a:lnTo>
                    <a:pt x="333" y="147"/>
                  </a:lnTo>
                  <a:lnTo>
                    <a:pt x="322" y="139"/>
                  </a:lnTo>
                  <a:lnTo>
                    <a:pt x="312" y="132"/>
                  </a:lnTo>
                  <a:lnTo>
                    <a:pt x="302" y="123"/>
                  </a:lnTo>
                  <a:lnTo>
                    <a:pt x="293" y="115"/>
                  </a:lnTo>
                  <a:lnTo>
                    <a:pt x="281" y="106"/>
                  </a:lnTo>
                  <a:lnTo>
                    <a:pt x="287" y="115"/>
                  </a:lnTo>
                  <a:lnTo>
                    <a:pt x="293" y="127"/>
                  </a:lnTo>
                  <a:lnTo>
                    <a:pt x="295" y="139"/>
                  </a:lnTo>
                  <a:lnTo>
                    <a:pt x="297" y="149"/>
                  </a:lnTo>
                  <a:lnTo>
                    <a:pt x="297" y="161"/>
                  </a:lnTo>
                  <a:lnTo>
                    <a:pt x="299" y="171"/>
                  </a:lnTo>
                  <a:lnTo>
                    <a:pt x="302" y="180"/>
                  </a:lnTo>
                  <a:lnTo>
                    <a:pt x="310" y="189"/>
                  </a:lnTo>
                  <a:lnTo>
                    <a:pt x="320" y="197"/>
                  </a:lnTo>
                  <a:lnTo>
                    <a:pt x="333" y="204"/>
                  </a:lnTo>
                  <a:lnTo>
                    <a:pt x="352" y="213"/>
                  </a:lnTo>
                  <a:lnTo>
                    <a:pt x="377" y="221"/>
                  </a:lnTo>
                  <a:lnTo>
                    <a:pt x="366" y="221"/>
                  </a:lnTo>
                  <a:lnTo>
                    <a:pt x="352" y="221"/>
                  </a:lnTo>
                  <a:lnTo>
                    <a:pt x="341" y="218"/>
                  </a:lnTo>
                  <a:lnTo>
                    <a:pt x="327" y="216"/>
                  </a:lnTo>
                  <a:lnTo>
                    <a:pt x="316" y="213"/>
                  </a:lnTo>
                  <a:lnTo>
                    <a:pt x="304" y="209"/>
                  </a:lnTo>
                  <a:lnTo>
                    <a:pt x="297" y="206"/>
                  </a:lnTo>
                  <a:lnTo>
                    <a:pt x="291" y="201"/>
                  </a:lnTo>
                  <a:lnTo>
                    <a:pt x="278" y="180"/>
                  </a:lnTo>
                  <a:lnTo>
                    <a:pt x="268" y="159"/>
                  </a:lnTo>
                  <a:lnTo>
                    <a:pt x="262" y="139"/>
                  </a:lnTo>
                  <a:lnTo>
                    <a:pt x="255" y="120"/>
                  </a:lnTo>
                  <a:lnTo>
                    <a:pt x="247" y="103"/>
                  </a:lnTo>
                  <a:lnTo>
                    <a:pt x="234" y="87"/>
                  </a:lnTo>
                  <a:lnTo>
                    <a:pt x="212" y="77"/>
                  </a:lnTo>
                  <a:lnTo>
                    <a:pt x="184" y="70"/>
                  </a:lnTo>
                  <a:lnTo>
                    <a:pt x="163" y="67"/>
                  </a:lnTo>
                  <a:lnTo>
                    <a:pt x="149" y="61"/>
                  </a:lnTo>
                  <a:lnTo>
                    <a:pt x="142" y="55"/>
                  </a:lnTo>
                  <a:lnTo>
                    <a:pt x="134" y="48"/>
                  </a:lnTo>
                  <a:lnTo>
                    <a:pt x="128" y="42"/>
                  </a:lnTo>
                  <a:lnTo>
                    <a:pt x="121" y="39"/>
                  </a:lnTo>
                  <a:lnTo>
                    <a:pt x="111" y="34"/>
                  </a:lnTo>
                  <a:lnTo>
                    <a:pt x="101" y="29"/>
                  </a:lnTo>
                  <a:lnTo>
                    <a:pt x="92" y="24"/>
                  </a:lnTo>
                  <a:lnTo>
                    <a:pt x="84" y="17"/>
                  </a:lnTo>
                  <a:lnTo>
                    <a:pt x="77" y="8"/>
                  </a:lnTo>
                  <a:lnTo>
                    <a:pt x="75" y="0"/>
                  </a:lnTo>
                  <a:lnTo>
                    <a:pt x="59" y="42"/>
                  </a:lnTo>
                  <a:lnTo>
                    <a:pt x="46" y="80"/>
                  </a:lnTo>
                  <a:lnTo>
                    <a:pt x="36" y="115"/>
                  </a:lnTo>
                  <a:lnTo>
                    <a:pt x="29" y="147"/>
                  </a:lnTo>
                  <a:lnTo>
                    <a:pt x="21" y="175"/>
                  </a:lnTo>
                  <a:lnTo>
                    <a:pt x="17" y="202"/>
                  </a:lnTo>
                  <a:lnTo>
                    <a:pt x="13" y="226"/>
                  </a:lnTo>
                  <a:lnTo>
                    <a:pt x="11" y="249"/>
                  </a:lnTo>
                  <a:lnTo>
                    <a:pt x="10" y="266"/>
                  </a:lnTo>
                  <a:lnTo>
                    <a:pt x="11" y="276"/>
                  </a:lnTo>
                  <a:lnTo>
                    <a:pt x="15" y="285"/>
                  </a:lnTo>
                  <a:lnTo>
                    <a:pt x="25" y="297"/>
                  </a:lnTo>
                  <a:lnTo>
                    <a:pt x="29" y="307"/>
                  </a:lnTo>
                  <a:lnTo>
                    <a:pt x="25" y="323"/>
                  </a:lnTo>
                  <a:lnTo>
                    <a:pt x="19" y="340"/>
                  </a:lnTo>
                  <a:lnTo>
                    <a:pt x="11" y="355"/>
                  </a:lnTo>
                  <a:lnTo>
                    <a:pt x="4" y="386"/>
                  </a:lnTo>
                  <a:lnTo>
                    <a:pt x="0" y="429"/>
                  </a:lnTo>
                  <a:lnTo>
                    <a:pt x="0" y="477"/>
                  </a:lnTo>
                  <a:lnTo>
                    <a:pt x="10" y="520"/>
                  </a:lnTo>
                  <a:lnTo>
                    <a:pt x="19" y="551"/>
                  </a:lnTo>
                  <a:lnTo>
                    <a:pt x="29" y="585"/>
                  </a:lnTo>
                  <a:lnTo>
                    <a:pt x="36" y="620"/>
                  </a:lnTo>
                  <a:lnTo>
                    <a:pt x="44" y="651"/>
                  </a:lnTo>
                  <a:lnTo>
                    <a:pt x="57" y="702"/>
                  </a:lnTo>
                  <a:lnTo>
                    <a:pt x="73" y="742"/>
                  </a:lnTo>
                  <a:lnTo>
                    <a:pt x="86" y="773"/>
                  </a:lnTo>
                  <a:lnTo>
                    <a:pt x="101" y="795"/>
                  </a:lnTo>
                  <a:lnTo>
                    <a:pt x="117" y="811"/>
                  </a:lnTo>
                  <a:lnTo>
                    <a:pt x="132" y="821"/>
                  </a:lnTo>
                  <a:lnTo>
                    <a:pt x="149" y="826"/>
                  </a:lnTo>
                  <a:lnTo>
                    <a:pt x="167" y="828"/>
                  </a:lnTo>
                  <a:lnTo>
                    <a:pt x="190" y="829"/>
                  </a:lnTo>
                  <a:lnTo>
                    <a:pt x="212" y="828"/>
                  </a:lnTo>
                  <a:lnTo>
                    <a:pt x="239" y="828"/>
                  </a:lnTo>
                  <a:lnTo>
                    <a:pt x="266" y="826"/>
                  </a:lnTo>
                  <a:lnTo>
                    <a:pt x="293" y="823"/>
                  </a:lnTo>
                  <a:lnTo>
                    <a:pt x="320" y="817"/>
                  </a:lnTo>
                  <a:lnTo>
                    <a:pt x="345" y="811"/>
                  </a:lnTo>
                  <a:lnTo>
                    <a:pt x="369" y="804"/>
                  </a:lnTo>
                  <a:lnTo>
                    <a:pt x="383" y="831"/>
                  </a:lnTo>
                  <a:lnTo>
                    <a:pt x="396" y="866"/>
                  </a:lnTo>
                  <a:lnTo>
                    <a:pt x="404" y="896"/>
                  </a:lnTo>
                  <a:lnTo>
                    <a:pt x="404" y="915"/>
                  </a:lnTo>
                  <a:lnTo>
                    <a:pt x="421" y="907"/>
                  </a:lnTo>
                  <a:lnTo>
                    <a:pt x="438" y="907"/>
                  </a:lnTo>
                  <a:lnTo>
                    <a:pt x="450" y="917"/>
                  </a:lnTo>
                  <a:lnTo>
                    <a:pt x="458" y="938"/>
                  </a:lnTo>
                  <a:lnTo>
                    <a:pt x="477" y="931"/>
                  </a:lnTo>
                  <a:lnTo>
                    <a:pt x="500" y="922"/>
                  </a:lnTo>
                  <a:lnTo>
                    <a:pt x="525" y="910"/>
                  </a:lnTo>
                  <a:lnTo>
                    <a:pt x="551" y="896"/>
                  </a:lnTo>
                  <a:lnTo>
                    <a:pt x="580" y="881"/>
                  </a:lnTo>
                  <a:lnTo>
                    <a:pt x="609" y="862"/>
                  </a:lnTo>
                  <a:lnTo>
                    <a:pt x="637" y="843"/>
                  </a:lnTo>
                  <a:lnTo>
                    <a:pt x="666" y="824"/>
                  </a:lnTo>
                  <a:lnTo>
                    <a:pt x="695" y="802"/>
                  </a:lnTo>
                  <a:lnTo>
                    <a:pt x="722" y="781"/>
                  </a:lnTo>
                  <a:lnTo>
                    <a:pt x="749" y="759"/>
                  </a:lnTo>
                  <a:lnTo>
                    <a:pt x="773" y="737"/>
                  </a:lnTo>
                  <a:lnTo>
                    <a:pt x="794" y="714"/>
                  </a:lnTo>
                  <a:lnTo>
                    <a:pt x="812" y="692"/>
                  </a:lnTo>
                  <a:lnTo>
                    <a:pt x="827" y="670"/>
                  </a:lnTo>
                  <a:lnTo>
                    <a:pt x="838" y="649"/>
                  </a:lnTo>
                  <a:lnTo>
                    <a:pt x="825" y="635"/>
                  </a:lnTo>
                  <a:lnTo>
                    <a:pt x="808" y="618"/>
                  </a:lnTo>
                  <a:lnTo>
                    <a:pt x="793" y="601"/>
                  </a:lnTo>
                  <a:lnTo>
                    <a:pt x="787" y="591"/>
                  </a:lnTo>
                  <a:lnTo>
                    <a:pt x="791" y="560"/>
                  </a:lnTo>
                  <a:lnTo>
                    <a:pt x="800" y="530"/>
                  </a:lnTo>
                  <a:lnTo>
                    <a:pt x="814" y="503"/>
                  </a:lnTo>
                  <a:lnTo>
                    <a:pt x="831" y="477"/>
                  </a:lnTo>
                  <a:lnTo>
                    <a:pt x="846" y="455"/>
                  </a:lnTo>
                  <a:lnTo>
                    <a:pt x="860" y="434"/>
                  </a:lnTo>
                  <a:lnTo>
                    <a:pt x="869" y="417"/>
                  </a:lnTo>
                  <a:lnTo>
                    <a:pt x="873" y="403"/>
                  </a:lnTo>
                  <a:lnTo>
                    <a:pt x="871" y="374"/>
                  </a:lnTo>
                  <a:lnTo>
                    <a:pt x="863" y="359"/>
                  </a:lnTo>
                  <a:lnTo>
                    <a:pt x="852" y="355"/>
                  </a:lnTo>
                  <a:lnTo>
                    <a:pt x="840" y="359"/>
                  </a:lnTo>
                  <a:lnTo>
                    <a:pt x="825" y="367"/>
                  </a:lnTo>
                  <a:lnTo>
                    <a:pt x="812" y="376"/>
                  </a:lnTo>
                  <a:lnTo>
                    <a:pt x="800" y="384"/>
                  </a:lnTo>
                  <a:lnTo>
                    <a:pt x="791" y="388"/>
                  </a:lnTo>
                  <a:lnTo>
                    <a:pt x="749" y="390"/>
                  </a:lnTo>
                  <a:lnTo>
                    <a:pt x="718" y="395"/>
                  </a:lnTo>
                  <a:lnTo>
                    <a:pt x="695" y="403"/>
                  </a:lnTo>
                  <a:lnTo>
                    <a:pt x="680" y="412"/>
                  </a:lnTo>
                  <a:lnTo>
                    <a:pt x="666" y="421"/>
                  </a:lnTo>
                  <a:lnTo>
                    <a:pt x="659" y="429"/>
                  </a:lnTo>
                  <a:lnTo>
                    <a:pt x="651" y="434"/>
                  </a:lnTo>
                  <a:lnTo>
                    <a:pt x="641" y="436"/>
                  </a:lnTo>
                  <a:lnTo>
                    <a:pt x="626" y="433"/>
                  </a:lnTo>
                  <a:lnTo>
                    <a:pt x="616" y="424"/>
                  </a:lnTo>
                  <a:lnTo>
                    <a:pt x="613" y="410"/>
                  </a:lnTo>
                  <a:lnTo>
                    <a:pt x="611" y="388"/>
                  </a:lnTo>
                  <a:lnTo>
                    <a:pt x="613" y="378"/>
                  </a:lnTo>
                  <a:lnTo>
                    <a:pt x="618" y="364"/>
                  </a:lnTo>
                  <a:lnTo>
                    <a:pt x="622" y="350"/>
                  </a:lnTo>
                  <a:lnTo>
                    <a:pt x="622" y="338"/>
                  </a:lnTo>
                  <a:close/>
                </a:path>
              </a:pathLst>
            </a:custGeom>
            <a:solidFill>
              <a:srgbClr val="FFFFFF"/>
            </a:solidFill>
            <a:ln w="9525">
              <a:noFill/>
              <a:round/>
              <a:headEnd/>
              <a:tailEnd/>
            </a:ln>
          </p:spPr>
          <p:txBody>
            <a:bodyPr/>
            <a:lstStyle/>
            <a:p>
              <a:endParaRPr lang="en-US" dirty="0"/>
            </a:p>
          </p:txBody>
        </p:sp>
        <p:sp>
          <p:nvSpPr>
            <p:cNvPr id="42005" name="Freeform 20"/>
            <p:cNvSpPr>
              <a:spLocks/>
            </p:cNvSpPr>
            <p:nvPr/>
          </p:nvSpPr>
          <p:spPr bwMode="auto">
            <a:xfrm>
              <a:off x="2909" y="2907"/>
              <a:ext cx="253" cy="118"/>
            </a:xfrm>
            <a:custGeom>
              <a:avLst/>
              <a:gdLst>
                <a:gd name="T0" fmla="*/ 58 w 507"/>
                <a:gd name="T1" fmla="*/ 0 h 236"/>
                <a:gd name="T2" fmla="*/ 60 w 507"/>
                <a:gd name="T3" fmla="*/ 4 h 236"/>
                <a:gd name="T4" fmla="*/ 62 w 507"/>
                <a:gd name="T5" fmla="*/ 6 h 236"/>
                <a:gd name="T6" fmla="*/ 63 w 507"/>
                <a:gd name="T7" fmla="*/ 7 h 236"/>
                <a:gd name="T8" fmla="*/ 63 w 507"/>
                <a:gd name="T9" fmla="*/ 9 h 236"/>
                <a:gd name="T10" fmla="*/ 60 w 507"/>
                <a:gd name="T11" fmla="*/ 10 h 236"/>
                <a:gd name="T12" fmla="*/ 55 w 507"/>
                <a:gd name="T13" fmla="*/ 11 h 236"/>
                <a:gd name="T14" fmla="*/ 50 w 507"/>
                <a:gd name="T15" fmla="*/ 12 h 236"/>
                <a:gd name="T16" fmla="*/ 45 w 507"/>
                <a:gd name="T17" fmla="*/ 13 h 236"/>
                <a:gd name="T18" fmla="*/ 40 w 507"/>
                <a:gd name="T19" fmla="*/ 13 h 236"/>
                <a:gd name="T20" fmla="*/ 35 w 507"/>
                <a:gd name="T21" fmla="*/ 14 h 236"/>
                <a:gd name="T22" fmla="*/ 32 w 507"/>
                <a:gd name="T23" fmla="*/ 14 h 236"/>
                <a:gd name="T24" fmla="*/ 29 w 507"/>
                <a:gd name="T25" fmla="*/ 14 h 236"/>
                <a:gd name="T26" fmla="*/ 27 w 507"/>
                <a:gd name="T27" fmla="*/ 14 h 236"/>
                <a:gd name="T28" fmla="*/ 25 w 507"/>
                <a:gd name="T29" fmla="*/ 14 h 236"/>
                <a:gd name="T30" fmla="*/ 24 w 507"/>
                <a:gd name="T31" fmla="*/ 15 h 236"/>
                <a:gd name="T32" fmla="*/ 23 w 507"/>
                <a:gd name="T33" fmla="*/ 15 h 236"/>
                <a:gd name="T34" fmla="*/ 23 w 507"/>
                <a:gd name="T35" fmla="*/ 17 h 236"/>
                <a:gd name="T36" fmla="*/ 22 w 507"/>
                <a:gd name="T37" fmla="*/ 18 h 236"/>
                <a:gd name="T38" fmla="*/ 22 w 507"/>
                <a:gd name="T39" fmla="*/ 19 h 236"/>
                <a:gd name="T40" fmla="*/ 22 w 507"/>
                <a:gd name="T41" fmla="*/ 20 h 236"/>
                <a:gd name="T42" fmla="*/ 21 w 507"/>
                <a:gd name="T43" fmla="*/ 22 h 236"/>
                <a:gd name="T44" fmla="*/ 19 w 507"/>
                <a:gd name="T45" fmla="*/ 23 h 236"/>
                <a:gd name="T46" fmla="*/ 17 w 507"/>
                <a:gd name="T47" fmla="*/ 25 h 236"/>
                <a:gd name="T48" fmla="*/ 15 w 507"/>
                <a:gd name="T49" fmla="*/ 27 h 236"/>
                <a:gd name="T50" fmla="*/ 12 w 507"/>
                <a:gd name="T51" fmla="*/ 28 h 236"/>
                <a:gd name="T52" fmla="*/ 10 w 507"/>
                <a:gd name="T53" fmla="*/ 29 h 236"/>
                <a:gd name="T54" fmla="*/ 8 w 507"/>
                <a:gd name="T55" fmla="*/ 30 h 236"/>
                <a:gd name="T56" fmla="*/ 6 w 507"/>
                <a:gd name="T57" fmla="*/ 30 h 236"/>
                <a:gd name="T58" fmla="*/ 5 w 507"/>
                <a:gd name="T59" fmla="*/ 27 h 236"/>
                <a:gd name="T60" fmla="*/ 4 w 507"/>
                <a:gd name="T61" fmla="*/ 24 h 236"/>
                <a:gd name="T62" fmla="*/ 2 w 507"/>
                <a:gd name="T63" fmla="*/ 22 h 236"/>
                <a:gd name="T64" fmla="*/ 0 w 507"/>
                <a:gd name="T65" fmla="*/ 20 h 236"/>
                <a:gd name="T66" fmla="*/ 0 w 507"/>
                <a:gd name="T67" fmla="*/ 19 h 236"/>
                <a:gd name="T68" fmla="*/ 2 w 507"/>
                <a:gd name="T69" fmla="*/ 16 h 236"/>
                <a:gd name="T70" fmla="*/ 3 w 507"/>
                <a:gd name="T71" fmla="*/ 14 h 236"/>
                <a:gd name="T72" fmla="*/ 4 w 507"/>
                <a:gd name="T73" fmla="*/ 12 h 236"/>
                <a:gd name="T74" fmla="*/ 58 w 507"/>
                <a:gd name="T75" fmla="*/ 0 h 2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7"/>
                <a:gd name="T115" fmla="*/ 0 h 236"/>
                <a:gd name="T116" fmla="*/ 507 w 507"/>
                <a:gd name="T117" fmla="*/ 236 h 2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7" h="236">
                  <a:moveTo>
                    <a:pt x="471" y="0"/>
                  </a:moveTo>
                  <a:lnTo>
                    <a:pt x="486" y="26"/>
                  </a:lnTo>
                  <a:lnTo>
                    <a:pt x="497" y="47"/>
                  </a:lnTo>
                  <a:lnTo>
                    <a:pt x="505" y="61"/>
                  </a:lnTo>
                  <a:lnTo>
                    <a:pt x="507" y="66"/>
                  </a:lnTo>
                  <a:lnTo>
                    <a:pt x="480" y="74"/>
                  </a:lnTo>
                  <a:lnTo>
                    <a:pt x="446" y="83"/>
                  </a:lnTo>
                  <a:lnTo>
                    <a:pt x="407" y="90"/>
                  </a:lnTo>
                  <a:lnTo>
                    <a:pt x="365" y="97"/>
                  </a:lnTo>
                  <a:lnTo>
                    <a:pt x="323" y="102"/>
                  </a:lnTo>
                  <a:lnTo>
                    <a:pt x="287" y="105"/>
                  </a:lnTo>
                  <a:lnTo>
                    <a:pt x="256" y="107"/>
                  </a:lnTo>
                  <a:lnTo>
                    <a:pt x="233" y="107"/>
                  </a:lnTo>
                  <a:lnTo>
                    <a:pt x="218" y="109"/>
                  </a:lnTo>
                  <a:lnTo>
                    <a:pt x="206" y="112"/>
                  </a:lnTo>
                  <a:lnTo>
                    <a:pt x="197" y="117"/>
                  </a:lnTo>
                  <a:lnTo>
                    <a:pt x="191" y="124"/>
                  </a:lnTo>
                  <a:lnTo>
                    <a:pt x="185" y="131"/>
                  </a:lnTo>
                  <a:lnTo>
                    <a:pt x="182" y="140"/>
                  </a:lnTo>
                  <a:lnTo>
                    <a:pt x="178" y="147"/>
                  </a:lnTo>
                  <a:lnTo>
                    <a:pt x="176" y="153"/>
                  </a:lnTo>
                  <a:lnTo>
                    <a:pt x="168" y="169"/>
                  </a:lnTo>
                  <a:lnTo>
                    <a:pt x="155" y="184"/>
                  </a:lnTo>
                  <a:lnTo>
                    <a:pt x="139" y="198"/>
                  </a:lnTo>
                  <a:lnTo>
                    <a:pt x="122" y="210"/>
                  </a:lnTo>
                  <a:lnTo>
                    <a:pt x="103" y="220"/>
                  </a:lnTo>
                  <a:lnTo>
                    <a:pt x="84" y="229"/>
                  </a:lnTo>
                  <a:lnTo>
                    <a:pt x="67" y="234"/>
                  </a:lnTo>
                  <a:lnTo>
                    <a:pt x="51" y="236"/>
                  </a:lnTo>
                  <a:lnTo>
                    <a:pt x="47" y="214"/>
                  </a:lnTo>
                  <a:lnTo>
                    <a:pt x="36" y="191"/>
                  </a:lnTo>
                  <a:lnTo>
                    <a:pt x="21" y="172"/>
                  </a:lnTo>
                  <a:lnTo>
                    <a:pt x="0" y="157"/>
                  </a:lnTo>
                  <a:lnTo>
                    <a:pt x="7" y="145"/>
                  </a:lnTo>
                  <a:lnTo>
                    <a:pt x="19" y="128"/>
                  </a:lnTo>
                  <a:lnTo>
                    <a:pt x="28" y="110"/>
                  </a:lnTo>
                  <a:lnTo>
                    <a:pt x="38" y="93"/>
                  </a:lnTo>
                  <a:lnTo>
                    <a:pt x="471" y="0"/>
                  </a:lnTo>
                  <a:close/>
                </a:path>
              </a:pathLst>
            </a:custGeom>
            <a:solidFill>
              <a:srgbClr val="FFFFFF"/>
            </a:solidFill>
            <a:ln w="9525">
              <a:noFill/>
              <a:round/>
              <a:headEnd/>
              <a:tailEnd/>
            </a:ln>
          </p:spPr>
          <p:txBody>
            <a:bodyPr/>
            <a:lstStyle/>
            <a:p>
              <a:endParaRPr lang="en-US" dirty="0"/>
            </a:p>
          </p:txBody>
        </p:sp>
        <p:sp>
          <p:nvSpPr>
            <p:cNvPr id="42006" name="Freeform 21"/>
            <p:cNvSpPr>
              <a:spLocks/>
            </p:cNvSpPr>
            <p:nvPr/>
          </p:nvSpPr>
          <p:spPr bwMode="auto">
            <a:xfrm>
              <a:off x="3002" y="2685"/>
              <a:ext cx="393" cy="145"/>
            </a:xfrm>
            <a:custGeom>
              <a:avLst/>
              <a:gdLst>
                <a:gd name="T0" fmla="*/ 6 w 787"/>
                <a:gd name="T1" fmla="*/ 9 h 291"/>
                <a:gd name="T2" fmla="*/ 12 w 787"/>
                <a:gd name="T3" fmla="*/ 10 h 291"/>
                <a:gd name="T4" fmla="*/ 19 w 787"/>
                <a:gd name="T5" fmla="*/ 9 h 291"/>
                <a:gd name="T6" fmla="*/ 27 w 787"/>
                <a:gd name="T7" fmla="*/ 9 h 291"/>
                <a:gd name="T8" fmla="*/ 34 w 787"/>
                <a:gd name="T9" fmla="*/ 10 h 291"/>
                <a:gd name="T10" fmla="*/ 40 w 787"/>
                <a:gd name="T11" fmla="*/ 11 h 291"/>
                <a:gd name="T12" fmla="*/ 46 w 787"/>
                <a:gd name="T13" fmla="*/ 13 h 291"/>
                <a:gd name="T14" fmla="*/ 49 w 787"/>
                <a:gd name="T15" fmla="*/ 15 h 291"/>
                <a:gd name="T16" fmla="*/ 49 w 787"/>
                <a:gd name="T17" fmla="*/ 17 h 291"/>
                <a:gd name="T18" fmla="*/ 47 w 787"/>
                <a:gd name="T19" fmla="*/ 22 h 291"/>
                <a:gd name="T20" fmla="*/ 47 w 787"/>
                <a:gd name="T21" fmla="*/ 26 h 291"/>
                <a:gd name="T22" fmla="*/ 50 w 787"/>
                <a:gd name="T23" fmla="*/ 28 h 291"/>
                <a:gd name="T24" fmla="*/ 53 w 787"/>
                <a:gd name="T25" fmla="*/ 29 h 291"/>
                <a:gd name="T26" fmla="*/ 55 w 787"/>
                <a:gd name="T27" fmla="*/ 30 h 291"/>
                <a:gd name="T28" fmla="*/ 57 w 787"/>
                <a:gd name="T29" fmla="*/ 32 h 291"/>
                <a:gd name="T30" fmla="*/ 61 w 787"/>
                <a:gd name="T31" fmla="*/ 33 h 291"/>
                <a:gd name="T32" fmla="*/ 63 w 787"/>
                <a:gd name="T33" fmla="*/ 35 h 291"/>
                <a:gd name="T34" fmla="*/ 66 w 787"/>
                <a:gd name="T35" fmla="*/ 36 h 291"/>
                <a:gd name="T36" fmla="*/ 69 w 787"/>
                <a:gd name="T37" fmla="*/ 34 h 291"/>
                <a:gd name="T38" fmla="*/ 72 w 787"/>
                <a:gd name="T39" fmla="*/ 32 h 291"/>
                <a:gd name="T40" fmla="*/ 75 w 787"/>
                <a:gd name="T41" fmla="*/ 31 h 291"/>
                <a:gd name="T42" fmla="*/ 77 w 787"/>
                <a:gd name="T43" fmla="*/ 30 h 291"/>
                <a:gd name="T44" fmla="*/ 81 w 787"/>
                <a:gd name="T45" fmla="*/ 28 h 291"/>
                <a:gd name="T46" fmla="*/ 86 w 787"/>
                <a:gd name="T47" fmla="*/ 28 h 291"/>
                <a:gd name="T48" fmla="*/ 90 w 787"/>
                <a:gd name="T49" fmla="*/ 27 h 291"/>
                <a:gd name="T50" fmla="*/ 92 w 787"/>
                <a:gd name="T51" fmla="*/ 26 h 291"/>
                <a:gd name="T52" fmla="*/ 94 w 787"/>
                <a:gd name="T53" fmla="*/ 25 h 291"/>
                <a:gd name="T54" fmla="*/ 96 w 787"/>
                <a:gd name="T55" fmla="*/ 24 h 291"/>
                <a:gd name="T56" fmla="*/ 97 w 787"/>
                <a:gd name="T57" fmla="*/ 25 h 291"/>
                <a:gd name="T58" fmla="*/ 97 w 787"/>
                <a:gd name="T59" fmla="*/ 32 h 291"/>
                <a:gd name="T60" fmla="*/ 97 w 787"/>
                <a:gd name="T61" fmla="*/ 30 h 291"/>
                <a:gd name="T62" fmla="*/ 98 w 787"/>
                <a:gd name="T63" fmla="*/ 18 h 291"/>
                <a:gd name="T64" fmla="*/ 96 w 787"/>
                <a:gd name="T65" fmla="*/ 15 h 291"/>
                <a:gd name="T66" fmla="*/ 93 w 787"/>
                <a:gd name="T67" fmla="*/ 14 h 291"/>
                <a:gd name="T68" fmla="*/ 88 w 787"/>
                <a:gd name="T69" fmla="*/ 12 h 291"/>
                <a:gd name="T70" fmla="*/ 82 w 787"/>
                <a:gd name="T71" fmla="*/ 10 h 291"/>
                <a:gd name="T72" fmla="*/ 75 w 787"/>
                <a:gd name="T73" fmla="*/ 7 h 291"/>
                <a:gd name="T74" fmla="*/ 69 w 787"/>
                <a:gd name="T75" fmla="*/ 5 h 291"/>
                <a:gd name="T76" fmla="*/ 64 w 787"/>
                <a:gd name="T77" fmla="*/ 3 h 291"/>
                <a:gd name="T78" fmla="*/ 60 w 787"/>
                <a:gd name="T79" fmla="*/ 1 h 291"/>
                <a:gd name="T80" fmla="*/ 56 w 787"/>
                <a:gd name="T81" fmla="*/ 0 h 291"/>
                <a:gd name="T82" fmla="*/ 50 w 787"/>
                <a:gd name="T83" fmla="*/ 0 h 291"/>
                <a:gd name="T84" fmla="*/ 45 w 787"/>
                <a:gd name="T85" fmla="*/ 0 h 291"/>
                <a:gd name="T86" fmla="*/ 41 w 787"/>
                <a:gd name="T87" fmla="*/ 1 h 291"/>
                <a:gd name="T88" fmla="*/ 36 w 787"/>
                <a:gd name="T89" fmla="*/ 2 h 291"/>
                <a:gd name="T90" fmla="*/ 30 w 787"/>
                <a:gd name="T91" fmla="*/ 3 h 291"/>
                <a:gd name="T92" fmla="*/ 24 w 787"/>
                <a:gd name="T93" fmla="*/ 3 h 291"/>
                <a:gd name="T94" fmla="*/ 15 w 787"/>
                <a:gd name="T95" fmla="*/ 3 h 291"/>
                <a:gd name="T96" fmla="*/ 6 w 787"/>
                <a:gd name="T97" fmla="*/ 3 h 291"/>
                <a:gd name="T98" fmla="*/ 0 w 787"/>
                <a:gd name="T99" fmla="*/ 5 h 291"/>
                <a:gd name="T100" fmla="*/ 0 w 787"/>
                <a:gd name="T101" fmla="*/ 7 h 291"/>
                <a:gd name="T102" fmla="*/ 2 w 787"/>
                <a:gd name="T103" fmla="*/ 8 h 2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87"/>
                <a:gd name="T157" fmla="*/ 0 h 291"/>
                <a:gd name="T158" fmla="*/ 787 w 787"/>
                <a:gd name="T159" fmla="*/ 291 h 2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87" h="291">
                  <a:moveTo>
                    <a:pt x="35" y="73"/>
                  </a:moveTo>
                  <a:lnTo>
                    <a:pt x="50" y="78"/>
                  </a:lnTo>
                  <a:lnTo>
                    <a:pt x="71" y="80"/>
                  </a:lnTo>
                  <a:lnTo>
                    <a:pt x="98" y="80"/>
                  </a:lnTo>
                  <a:lnTo>
                    <a:pt x="127" y="80"/>
                  </a:lnTo>
                  <a:lnTo>
                    <a:pt x="157" y="78"/>
                  </a:lnTo>
                  <a:lnTo>
                    <a:pt x="188" y="76"/>
                  </a:lnTo>
                  <a:lnTo>
                    <a:pt x="219" y="76"/>
                  </a:lnTo>
                  <a:lnTo>
                    <a:pt x="245" y="76"/>
                  </a:lnTo>
                  <a:lnTo>
                    <a:pt x="272" y="80"/>
                  </a:lnTo>
                  <a:lnTo>
                    <a:pt x="299" y="85"/>
                  </a:lnTo>
                  <a:lnTo>
                    <a:pt x="324" y="92"/>
                  </a:lnTo>
                  <a:lnTo>
                    <a:pt x="349" y="98"/>
                  </a:lnTo>
                  <a:lnTo>
                    <a:pt x="370" y="107"/>
                  </a:lnTo>
                  <a:lnTo>
                    <a:pt x="387" y="116"/>
                  </a:lnTo>
                  <a:lnTo>
                    <a:pt x="399" y="122"/>
                  </a:lnTo>
                  <a:lnTo>
                    <a:pt x="402" y="129"/>
                  </a:lnTo>
                  <a:lnTo>
                    <a:pt x="397" y="141"/>
                  </a:lnTo>
                  <a:lnTo>
                    <a:pt x="387" y="157"/>
                  </a:lnTo>
                  <a:lnTo>
                    <a:pt x="377" y="177"/>
                  </a:lnTo>
                  <a:lnTo>
                    <a:pt x="376" y="202"/>
                  </a:lnTo>
                  <a:lnTo>
                    <a:pt x="379" y="214"/>
                  </a:lnTo>
                  <a:lnTo>
                    <a:pt x="389" y="220"/>
                  </a:lnTo>
                  <a:lnTo>
                    <a:pt x="400" y="226"/>
                  </a:lnTo>
                  <a:lnTo>
                    <a:pt x="412" y="231"/>
                  </a:lnTo>
                  <a:lnTo>
                    <a:pt x="425" y="234"/>
                  </a:lnTo>
                  <a:lnTo>
                    <a:pt x="437" y="238"/>
                  </a:lnTo>
                  <a:lnTo>
                    <a:pt x="446" y="243"/>
                  </a:lnTo>
                  <a:lnTo>
                    <a:pt x="452" y="250"/>
                  </a:lnTo>
                  <a:lnTo>
                    <a:pt x="462" y="260"/>
                  </a:lnTo>
                  <a:lnTo>
                    <a:pt x="475" y="263"/>
                  </a:lnTo>
                  <a:lnTo>
                    <a:pt x="490" y="267"/>
                  </a:lnTo>
                  <a:lnTo>
                    <a:pt x="502" y="281"/>
                  </a:lnTo>
                  <a:lnTo>
                    <a:pt x="508" y="287"/>
                  </a:lnTo>
                  <a:lnTo>
                    <a:pt x="517" y="291"/>
                  </a:lnTo>
                  <a:lnTo>
                    <a:pt x="529" y="289"/>
                  </a:lnTo>
                  <a:lnTo>
                    <a:pt x="540" y="284"/>
                  </a:lnTo>
                  <a:lnTo>
                    <a:pt x="554" y="279"/>
                  </a:lnTo>
                  <a:lnTo>
                    <a:pt x="567" y="272"/>
                  </a:lnTo>
                  <a:lnTo>
                    <a:pt x="578" y="263"/>
                  </a:lnTo>
                  <a:lnTo>
                    <a:pt x="590" y="256"/>
                  </a:lnTo>
                  <a:lnTo>
                    <a:pt x="600" y="251"/>
                  </a:lnTo>
                  <a:lnTo>
                    <a:pt x="611" y="246"/>
                  </a:lnTo>
                  <a:lnTo>
                    <a:pt x="623" y="241"/>
                  </a:lnTo>
                  <a:lnTo>
                    <a:pt x="638" y="236"/>
                  </a:lnTo>
                  <a:lnTo>
                    <a:pt x="653" y="231"/>
                  </a:lnTo>
                  <a:lnTo>
                    <a:pt x="670" y="227"/>
                  </a:lnTo>
                  <a:lnTo>
                    <a:pt x="688" y="224"/>
                  </a:lnTo>
                  <a:lnTo>
                    <a:pt x="705" y="222"/>
                  </a:lnTo>
                  <a:lnTo>
                    <a:pt x="720" y="220"/>
                  </a:lnTo>
                  <a:lnTo>
                    <a:pt x="734" y="217"/>
                  </a:lnTo>
                  <a:lnTo>
                    <a:pt x="743" y="212"/>
                  </a:lnTo>
                  <a:lnTo>
                    <a:pt x="751" y="207"/>
                  </a:lnTo>
                  <a:lnTo>
                    <a:pt x="758" y="202"/>
                  </a:lnTo>
                  <a:lnTo>
                    <a:pt x="764" y="198"/>
                  </a:lnTo>
                  <a:lnTo>
                    <a:pt x="768" y="195"/>
                  </a:lnTo>
                  <a:lnTo>
                    <a:pt x="774" y="193"/>
                  </a:lnTo>
                  <a:lnTo>
                    <a:pt x="781" y="203"/>
                  </a:lnTo>
                  <a:lnTo>
                    <a:pt x="785" y="226"/>
                  </a:lnTo>
                  <a:lnTo>
                    <a:pt x="781" y="258"/>
                  </a:lnTo>
                  <a:lnTo>
                    <a:pt x="768" y="289"/>
                  </a:lnTo>
                  <a:lnTo>
                    <a:pt x="783" y="243"/>
                  </a:lnTo>
                  <a:lnTo>
                    <a:pt x="787" y="193"/>
                  </a:lnTo>
                  <a:lnTo>
                    <a:pt x="785" y="150"/>
                  </a:lnTo>
                  <a:lnTo>
                    <a:pt x="779" y="124"/>
                  </a:lnTo>
                  <a:lnTo>
                    <a:pt x="770" y="121"/>
                  </a:lnTo>
                  <a:lnTo>
                    <a:pt x="758" y="117"/>
                  </a:lnTo>
                  <a:lnTo>
                    <a:pt x="745" y="112"/>
                  </a:lnTo>
                  <a:lnTo>
                    <a:pt x="728" y="105"/>
                  </a:lnTo>
                  <a:lnTo>
                    <a:pt x="711" y="100"/>
                  </a:lnTo>
                  <a:lnTo>
                    <a:pt x="688" y="92"/>
                  </a:lnTo>
                  <a:lnTo>
                    <a:pt x="661" y="81"/>
                  </a:lnTo>
                  <a:lnTo>
                    <a:pt x="632" y="71"/>
                  </a:lnTo>
                  <a:lnTo>
                    <a:pt x="605" y="61"/>
                  </a:lnTo>
                  <a:lnTo>
                    <a:pt x="578" y="50"/>
                  </a:lnTo>
                  <a:lnTo>
                    <a:pt x="556" y="40"/>
                  </a:lnTo>
                  <a:lnTo>
                    <a:pt x="536" y="31"/>
                  </a:lnTo>
                  <a:lnTo>
                    <a:pt x="519" y="25"/>
                  </a:lnTo>
                  <a:lnTo>
                    <a:pt x="504" y="18"/>
                  </a:lnTo>
                  <a:lnTo>
                    <a:pt x="485" y="12"/>
                  </a:lnTo>
                  <a:lnTo>
                    <a:pt x="467" y="7"/>
                  </a:lnTo>
                  <a:lnTo>
                    <a:pt x="448" y="6"/>
                  </a:lnTo>
                  <a:lnTo>
                    <a:pt x="427" y="2"/>
                  </a:lnTo>
                  <a:lnTo>
                    <a:pt x="404" y="0"/>
                  </a:lnTo>
                  <a:lnTo>
                    <a:pt x="379" y="0"/>
                  </a:lnTo>
                  <a:lnTo>
                    <a:pt x="362" y="2"/>
                  </a:lnTo>
                  <a:lnTo>
                    <a:pt x="345" y="4"/>
                  </a:lnTo>
                  <a:lnTo>
                    <a:pt x="328" y="9"/>
                  </a:lnTo>
                  <a:lnTo>
                    <a:pt x="310" y="12"/>
                  </a:lnTo>
                  <a:lnTo>
                    <a:pt x="291" y="18"/>
                  </a:lnTo>
                  <a:lnTo>
                    <a:pt x="270" y="23"/>
                  </a:lnTo>
                  <a:lnTo>
                    <a:pt x="243" y="25"/>
                  </a:lnTo>
                  <a:lnTo>
                    <a:pt x="213" y="26"/>
                  </a:lnTo>
                  <a:lnTo>
                    <a:pt x="192" y="26"/>
                  </a:lnTo>
                  <a:lnTo>
                    <a:pt x="161" y="26"/>
                  </a:lnTo>
                  <a:lnTo>
                    <a:pt x="125" y="28"/>
                  </a:lnTo>
                  <a:lnTo>
                    <a:pt x="86" y="30"/>
                  </a:lnTo>
                  <a:lnTo>
                    <a:pt x="52" y="31"/>
                  </a:lnTo>
                  <a:lnTo>
                    <a:pt x="23" y="35"/>
                  </a:lnTo>
                  <a:lnTo>
                    <a:pt x="4" y="40"/>
                  </a:lnTo>
                  <a:lnTo>
                    <a:pt x="0" y="45"/>
                  </a:lnTo>
                  <a:lnTo>
                    <a:pt x="6" y="57"/>
                  </a:lnTo>
                  <a:lnTo>
                    <a:pt x="14" y="64"/>
                  </a:lnTo>
                  <a:lnTo>
                    <a:pt x="23" y="69"/>
                  </a:lnTo>
                  <a:lnTo>
                    <a:pt x="35" y="73"/>
                  </a:lnTo>
                  <a:close/>
                </a:path>
              </a:pathLst>
            </a:custGeom>
            <a:solidFill>
              <a:srgbClr val="FFFFFF"/>
            </a:solidFill>
            <a:ln w="9525">
              <a:noFill/>
              <a:round/>
              <a:headEnd/>
              <a:tailEnd/>
            </a:ln>
          </p:spPr>
          <p:txBody>
            <a:bodyPr/>
            <a:lstStyle/>
            <a:p>
              <a:endParaRPr lang="en-US" dirty="0"/>
            </a:p>
          </p:txBody>
        </p:sp>
        <p:sp>
          <p:nvSpPr>
            <p:cNvPr id="42007" name="Freeform 22"/>
            <p:cNvSpPr>
              <a:spLocks/>
            </p:cNvSpPr>
            <p:nvPr/>
          </p:nvSpPr>
          <p:spPr bwMode="auto">
            <a:xfrm>
              <a:off x="3323" y="2247"/>
              <a:ext cx="270" cy="222"/>
            </a:xfrm>
            <a:custGeom>
              <a:avLst/>
              <a:gdLst>
                <a:gd name="T0" fmla="*/ 43 w 539"/>
                <a:gd name="T1" fmla="*/ 1 h 445"/>
                <a:gd name="T2" fmla="*/ 47 w 539"/>
                <a:gd name="T3" fmla="*/ 2 h 445"/>
                <a:gd name="T4" fmla="*/ 50 w 539"/>
                <a:gd name="T5" fmla="*/ 5 h 445"/>
                <a:gd name="T6" fmla="*/ 53 w 539"/>
                <a:gd name="T7" fmla="*/ 5 h 445"/>
                <a:gd name="T8" fmla="*/ 55 w 539"/>
                <a:gd name="T9" fmla="*/ 6 h 445"/>
                <a:gd name="T10" fmla="*/ 57 w 539"/>
                <a:gd name="T11" fmla="*/ 8 h 445"/>
                <a:gd name="T12" fmla="*/ 59 w 539"/>
                <a:gd name="T13" fmla="*/ 11 h 445"/>
                <a:gd name="T14" fmla="*/ 62 w 539"/>
                <a:gd name="T15" fmla="*/ 13 h 445"/>
                <a:gd name="T16" fmla="*/ 65 w 539"/>
                <a:gd name="T17" fmla="*/ 16 h 445"/>
                <a:gd name="T18" fmla="*/ 67 w 539"/>
                <a:gd name="T19" fmla="*/ 18 h 445"/>
                <a:gd name="T20" fmla="*/ 68 w 539"/>
                <a:gd name="T21" fmla="*/ 20 h 445"/>
                <a:gd name="T22" fmla="*/ 67 w 539"/>
                <a:gd name="T23" fmla="*/ 21 h 445"/>
                <a:gd name="T24" fmla="*/ 66 w 539"/>
                <a:gd name="T25" fmla="*/ 23 h 445"/>
                <a:gd name="T26" fmla="*/ 62 w 539"/>
                <a:gd name="T27" fmla="*/ 26 h 445"/>
                <a:gd name="T28" fmla="*/ 57 w 539"/>
                <a:gd name="T29" fmla="*/ 30 h 445"/>
                <a:gd name="T30" fmla="*/ 52 w 539"/>
                <a:gd name="T31" fmla="*/ 33 h 445"/>
                <a:gd name="T32" fmla="*/ 50 w 539"/>
                <a:gd name="T33" fmla="*/ 38 h 445"/>
                <a:gd name="T34" fmla="*/ 48 w 539"/>
                <a:gd name="T35" fmla="*/ 46 h 445"/>
                <a:gd name="T36" fmla="*/ 45 w 539"/>
                <a:gd name="T37" fmla="*/ 50 h 445"/>
                <a:gd name="T38" fmla="*/ 41 w 539"/>
                <a:gd name="T39" fmla="*/ 53 h 445"/>
                <a:gd name="T40" fmla="*/ 37 w 539"/>
                <a:gd name="T41" fmla="*/ 54 h 445"/>
                <a:gd name="T42" fmla="*/ 34 w 539"/>
                <a:gd name="T43" fmla="*/ 55 h 445"/>
                <a:gd name="T44" fmla="*/ 33 w 539"/>
                <a:gd name="T45" fmla="*/ 54 h 445"/>
                <a:gd name="T46" fmla="*/ 35 w 539"/>
                <a:gd name="T47" fmla="*/ 49 h 445"/>
                <a:gd name="T48" fmla="*/ 36 w 539"/>
                <a:gd name="T49" fmla="*/ 38 h 445"/>
                <a:gd name="T50" fmla="*/ 36 w 539"/>
                <a:gd name="T51" fmla="*/ 17 h 445"/>
                <a:gd name="T52" fmla="*/ 33 w 539"/>
                <a:gd name="T53" fmla="*/ 14 h 445"/>
                <a:gd name="T54" fmla="*/ 27 w 539"/>
                <a:gd name="T55" fmla="*/ 21 h 445"/>
                <a:gd name="T56" fmla="*/ 20 w 539"/>
                <a:gd name="T57" fmla="*/ 31 h 445"/>
                <a:gd name="T58" fmla="*/ 15 w 539"/>
                <a:gd name="T59" fmla="*/ 40 h 445"/>
                <a:gd name="T60" fmla="*/ 13 w 539"/>
                <a:gd name="T61" fmla="*/ 46 h 445"/>
                <a:gd name="T62" fmla="*/ 12 w 539"/>
                <a:gd name="T63" fmla="*/ 50 h 445"/>
                <a:gd name="T64" fmla="*/ 8 w 539"/>
                <a:gd name="T65" fmla="*/ 48 h 445"/>
                <a:gd name="T66" fmla="*/ 4 w 539"/>
                <a:gd name="T67" fmla="*/ 42 h 445"/>
                <a:gd name="T68" fmla="*/ 5 w 539"/>
                <a:gd name="T69" fmla="*/ 38 h 445"/>
                <a:gd name="T70" fmla="*/ 9 w 539"/>
                <a:gd name="T71" fmla="*/ 31 h 445"/>
                <a:gd name="T72" fmla="*/ 14 w 539"/>
                <a:gd name="T73" fmla="*/ 23 h 445"/>
                <a:gd name="T74" fmla="*/ 19 w 539"/>
                <a:gd name="T75" fmla="*/ 16 h 445"/>
                <a:gd name="T76" fmla="*/ 20 w 539"/>
                <a:gd name="T77" fmla="*/ 14 h 445"/>
                <a:gd name="T78" fmla="*/ 14 w 539"/>
                <a:gd name="T79" fmla="*/ 15 h 445"/>
                <a:gd name="T80" fmla="*/ 7 w 539"/>
                <a:gd name="T81" fmla="*/ 16 h 445"/>
                <a:gd name="T82" fmla="*/ 2 w 539"/>
                <a:gd name="T83" fmla="*/ 17 h 445"/>
                <a:gd name="T84" fmla="*/ 0 w 539"/>
                <a:gd name="T85" fmla="*/ 15 h 445"/>
                <a:gd name="T86" fmla="*/ 1 w 539"/>
                <a:gd name="T87" fmla="*/ 11 h 445"/>
                <a:gd name="T88" fmla="*/ 1 w 539"/>
                <a:gd name="T89" fmla="*/ 7 h 445"/>
                <a:gd name="T90" fmla="*/ 1 w 539"/>
                <a:gd name="T91" fmla="*/ 4 h 445"/>
                <a:gd name="T92" fmla="*/ 3 w 539"/>
                <a:gd name="T93" fmla="*/ 3 h 445"/>
                <a:gd name="T94" fmla="*/ 13 w 539"/>
                <a:gd name="T95" fmla="*/ 2 h 445"/>
                <a:gd name="T96" fmla="*/ 25 w 539"/>
                <a:gd name="T97" fmla="*/ 0 h 445"/>
                <a:gd name="T98" fmla="*/ 35 w 539"/>
                <a:gd name="T99" fmla="*/ 0 h 445"/>
                <a:gd name="T100" fmla="*/ 39 w 539"/>
                <a:gd name="T101" fmla="*/ 0 h 445"/>
                <a:gd name="T102" fmla="*/ 41 w 539"/>
                <a:gd name="T103" fmla="*/ 1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9"/>
                <a:gd name="T157" fmla="*/ 0 h 445"/>
                <a:gd name="T158" fmla="*/ 539 w 539"/>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9" h="445">
                  <a:moveTo>
                    <a:pt x="327" y="17"/>
                  </a:moveTo>
                  <a:lnTo>
                    <a:pt x="344" y="9"/>
                  </a:lnTo>
                  <a:lnTo>
                    <a:pt x="361" y="9"/>
                  </a:lnTo>
                  <a:lnTo>
                    <a:pt x="373" y="19"/>
                  </a:lnTo>
                  <a:lnTo>
                    <a:pt x="381" y="40"/>
                  </a:lnTo>
                  <a:lnTo>
                    <a:pt x="394" y="40"/>
                  </a:lnTo>
                  <a:lnTo>
                    <a:pt x="407" y="41"/>
                  </a:lnTo>
                  <a:lnTo>
                    <a:pt x="417" y="43"/>
                  </a:lnTo>
                  <a:lnTo>
                    <a:pt x="426" y="47"/>
                  </a:lnTo>
                  <a:lnTo>
                    <a:pt x="436" y="52"/>
                  </a:lnTo>
                  <a:lnTo>
                    <a:pt x="444" y="59"/>
                  </a:lnTo>
                  <a:lnTo>
                    <a:pt x="453" y="67"/>
                  </a:lnTo>
                  <a:lnTo>
                    <a:pt x="463" y="77"/>
                  </a:lnTo>
                  <a:lnTo>
                    <a:pt x="471" y="88"/>
                  </a:lnTo>
                  <a:lnTo>
                    <a:pt x="480" y="98"/>
                  </a:lnTo>
                  <a:lnTo>
                    <a:pt x="492" y="110"/>
                  </a:lnTo>
                  <a:lnTo>
                    <a:pt x="503" y="122"/>
                  </a:lnTo>
                  <a:lnTo>
                    <a:pt x="513" y="134"/>
                  </a:lnTo>
                  <a:lnTo>
                    <a:pt x="522" y="145"/>
                  </a:lnTo>
                  <a:lnTo>
                    <a:pt x="530" y="151"/>
                  </a:lnTo>
                  <a:lnTo>
                    <a:pt x="536" y="155"/>
                  </a:lnTo>
                  <a:lnTo>
                    <a:pt x="539" y="160"/>
                  </a:lnTo>
                  <a:lnTo>
                    <a:pt x="538" y="169"/>
                  </a:lnTo>
                  <a:lnTo>
                    <a:pt x="534" y="175"/>
                  </a:lnTo>
                  <a:lnTo>
                    <a:pt x="530" y="182"/>
                  </a:lnTo>
                  <a:lnTo>
                    <a:pt x="522" y="189"/>
                  </a:lnTo>
                  <a:lnTo>
                    <a:pt x="509" y="199"/>
                  </a:lnTo>
                  <a:lnTo>
                    <a:pt x="492" y="213"/>
                  </a:lnTo>
                  <a:lnTo>
                    <a:pt x="471" y="229"/>
                  </a:lnTo>
                  <a:lnTo>
                    <a:pt x="449" y="244"/>
                  </a:lnTo>
                  <a:lnTo>
                    <a:pt x="430" y="258"/>
                  </a:lnTo>
                  <a:lnTo>
                    <a:pt x="413" y="270"/>
                  </a:lnTo>
                  <a:lnTo>
                    <a:pt x="402" y="277"/>
                  </a:lnTo>
                  <a:lnTo>
                    <a:pt x="400" y="304"/>
                  </a:lnTo>
                  <a:lnTo>
                    <a:pt x="392" y="340"/>
                  </a:lnTo>
                  <a:lnTo>
                    <a:pt x="384" y="373"/>
                  </a:lnTo>
                  <a:lnTo>
                    <a:pt x="375" y="399"/>
                  </a:lnTo>
                  <a:lnTo>
                    <a:pt x="359" y="407"/>
                  </a:lnTo>
                  <a:lnTo>
                    <a:pt x="342" y="416"/>
                  </a:lnTo>
                  <a:lnTo>
                    <a:pt x="327" y="425"/>
                  </a:lnTo>
                  <a:lnTo>
                    <a:pt x="312" y="431"/>
                  </a:lnTo>
                  <a:lnTo>
                    <a:pt x="294" y="438"/>
                  </a:lnTo>
                  <a:lnTo>
                    <a:pt x="281" y="443"/>
                  </a:lnTo>
                  <a:lnTo>
                    <a:pt x="268" y="445"/>
                  </a:lnTo>
                  <a:lnTo>
                    <a:pt x="258" y="445"/>
                  </a:lnTo>
                  <a:lnTo>
                    <a:pt x="262" y="433"/>
                  </a:lnTo>
                  <a:lnTo>
                    <a:pt x="271" y="419"/>
                  </a:lnTo>
                  <a:lnTo>
                    <a:pt x="279" y="399"/>
                  </a:lnTo>
                  <a:lnTo>
                    <a:pt x="283" y="370"/>
                  </a:lnTo>
                  <a:lnTo>
                    <a:pt x="285" y="308"/>
                  </a:lnTo>
                  <a:lnTo>
                    <a:pt x="289" y="218"/>
                  </a:lnTo>
                  <a:lnTo>
                    <a:pt x="287" y="138"/>
                  </a:lnTo>
                  <a:lnTo>
                    <a:pt x="275" y="103"/>
                  </a:lnTo>
                  <a:lnTo>
                    <a:pt x="262" y="112"/>
                  </a:lnTo>
                  <a:lnTo>
                    <a:pt x="241" y="134"/>
                  </a:lnTo>
                  <a:lnTo>
                    <a:pt x="214" y="169"/>
                  </a:lnTo>
                  <a:lnTo>
                    <a:pt x="185" y="208"/>
                  </a:lnTo>
                  <a:lnTo>
                    <a:pt x="157" y="249"/>
                  </a:lnTo>
                  <a:lnTo>
                    <a:pt x="132" y="289"/>
                  </a:lnTo>
                  <a:lnTo>
                    <a:pt x="114" y="321"/>
                  </a:lnTo>
                  <a:lnTo>
                    <a:pt x="105" y="344"/>
                  </a:lnTo>
                  <a:lnTo>
                    <a:pt x="101" y="371"/>
                  </a:lnTo>
                  <a:lnTo>
                    <a:pt x="97" y="394"/>
                  </a:lnTo>
                  <a:lnTo>
                    <a:pt x="91" y="406"/>
                  </a:lnTo>
                  <a:lnTo>
                    <a:pt x="80" y="404"/>
                  </a:lnTo>
                  <a:lnTo>
                    <a:pt x="63" y="388"/>
                  </a:lnTo>
                  <a:lnTo>
                    <a:pt x="46" y="366"/>
                  </a:lnTo>
                  <a:lnTo>
                    <a:pt x="32" y="342"/>
                  </a:lnTo>
                  <a:lnTo>
                    <a:pt x="28" y="320"/>
                  </a:lnTo>
                  <a:lnTo>
                    <a:pt x="34" y="304"/>
                  </a:lnTo>
                  <a:lnTo>
                    <a:pt x="47" y="280"/>
                  </a:lnTo>
                  <a:lnTo>
                    <a:pt x="65" y="253"/>
                  </a:lnTo>
                  <a:lnTo>
                    <a:pt x="86" y="220"/>
                  </a:lnTo>
                  <a:lnTo>
                    <a:pt x="109" y="187"/>
                  </a:lnTo>
                  <a:lnTo>
                    <a:pt x="132" y="158"/>
                  </a:lnTo>
                  <a:lnTo>
                    <a:pt x="151" y="134"/>
                  </a:lnTo>
                  <a:lnTo>
                    <a:pt x="168" y="117"/>
                  </a:lnTo>
                  <a:lnTo>
                    <a:pt x="153" y="115"/>
                  </a:lnTo>
                  <a:lnTo>
                    <a:pt x="132" y="117"/>
                  </a:lnTo>
                  <a:lnTo>
                    <a:pt x="107" y="120"/>
                  </a:lnTo>
                  <a:lnTo>
                    <a:pt x="80" y="127"/>
                  </a:lnTo>
                  <a:lnTo>
                    <a:pt x="53" y="132"/>
                  </a:lnTo>
                  <a:lnTo>
                    <a:pt x="30" y="138"/>
                  </a:lnTo>
                  <a:lnTo>
                    <a:pt x="13" y="139"/>
                  </a:lnTo>
                  <a:lnTo>
                    <a:pt x="3" y="136"/>
                  </a:lnTo>
                  <a:lnTo>
                    <a:pt x="0" y="122"/>
                  </a:lnTo>
                  <a:lnTo>
                    <a:pt x="1" y="103"/>
                  </a:lnTo>
                  <a:lnTo>
                    <a:pt x="3" y="88"/>
                  </a:lnTo>
                  <a:lnTo>
                    <a:pt x="5" y="77"/>
                  </a:lnTo>
                  <a:lnTo>
                    <a:pt x="7" y="59"/>
                  </a:lnTo>
                  <a:lnTo>
                    <a:pt x="5" y="45"/>
                  </a:lnTo>
                  <a:lnTo>
                    <a:pt x="5" y="35"/>
                  </a:lnTo>
                  <a:lnTo>
                    <a:pt x="11" y="29"/>
                  </a:lnTo>
                  <a:lnTo>
                    <a:pt x="24" y="28"/>
                  </a:lnTo>
                  <a:lnTo>
                    <a:pt x="57" y="23"/>
                  </a:lnTo>
                  <a:lnTo>
                    <a:pt x="99" y="17"/>
                  </a:lnTo>
                  <a:lnTo>
                    <a:pt x="149" y="12"/>
                  </a:lnTo>
                  <a:lnTo>
                    <a:pt x="199" y="5"/>
                  </a:lnTo>
                  <a:lnTo>
                    <a:pt x="245" y="2"/>
                  </a:lnTo>
                  <a:lnTo>
                    <a:pt x="279" y="0"/>
                  </a:lnTo>
                  <a:lnTo>
                    <a:pt x="296" y="0"/>
                  </a:lnTo>
                  <a:lnTo>
                    <a:pt x="310" y="5"/>
                  </a:lnTo>
                  <a:lnTo>
                    <a:pt x="317" y="9"/>
                  </a:lnTo>
                  <a:lnTo>
                    <a:pt x="323" y="12"/>
                  </a:lnTo>
                  <a:lnTo>
                    <a:pt x="327" y="17"/>
                  </a:lnTo>
                  <a:close/>
                </a:path>
              </a:pathLst>
            </a:custGeom>
            <a:solidFill>
              <a:srgbClr val="000000"/>
            </a:solidFill>
            <a:ln w="9525">
              <a:noFill/>
              <a:round/>
              <a:headEnd/>
              <a:tailEnd/>
            </a:ln>
          </p:spPr>
          <p:txBody>
            <a:bodyPr/>
            <a:lstStyle/>
            <a:p>
              <a:endParaRPr lang="en-US" dirty="0"/>
            </a:p>
          </p:txBody>
        </p:sp>
        <p:sp>
          <p:nvSpPr>
            <p:cNvPr id="42008" name="Freeform 23"/>
            <p:cNvSpPr>
              <a:spLocks/>
            </p:cNvSpPr>
            <p:nvPr/>
          </p:nvSpPr>
          <p:spPr bwMode="auto">
            <a:xfrm>
              <a:off x="3572" y="2248"/>
              <a:ext cx="85" cy="72"/>
            </a:xfrm>
            <a:custGeom>
              <a:avLst/>
              <a:gdLst>
                <a:gd name="T0" fmla="*/ 3 w 171"/>
                <a:gd name="T1" fmla="*/ 19 h 142"/>
                <a:gd name="T2" fmla="*/ 4 w 171"/>
                <a:gd name="T3" fmla="*/ 17 h 142"/>
                <a:gd name="T4" fmla="*/ 7 w 171"/>
                <a:gd name="T5" fmla="*/ 16 h 142"/>
                <a:gd name="T6" fmla="*/ 9 w 171"/>
                <a:gd name="T7" fmla="*/ 14 h 142"/>
                <a:gd name="T8" fmla="*/ 11 w 171"/>
                <a:gd name="T9" fmla="*/ 12 h 142"/>
                <a:gd name="T10" fmla="*/ 13 w 171"/>
                <a:gd name="T11" fmla="*/ 10 h 142"/>
                <a:gd name="T12" fmla="*/ 16 w 171"/>
                <a:gd name="T13" fmla="*/ 7 h 142"/>
                <a:gd name="T14" fmla="*/ 18 w 171"/>
                <a:gd name="T15" fmla="*/ 5 h 142"/>
                <a:gd name="T16" fmla="*/ 19 w 171"/>
                <a:gd name="T17" fmla="*/ 4 h 142"/>
                <a:gd name="T18" fmla="*/ 21 w 171"/>
                <a:gd name="T19" fmla="*/ 2 h 142"/>
                <a:gd name="T20" fmla="*/ 21 w 171"/>
                <a:gd name="T21" fmla="*/ 0 h 142"/>
                <a:gd name="T22" fmla="*/ 20 w 171"/>
                <a:gd name="T23" fmla="*/ 1 h 142"/>
                <a:gd name="T24" fmla="*/ 18 w 171"/>
                <a:gd name="T25" fmla="*/ 2 h 142"/>
                <a:gd name="T26" fmla="*/ 16 w 171"/>
                <a:gd name="T27" fmla="*/ 4 h 142"/>
                <a:gd name="T28" fmla="*/ 13 w 171"/>
                <a:gd name="T29" fmla="*/ 6 h 142"/>
                <a:gd name="T30" fmla="*/ 11 w 171"/>
                <a:gd name="T31" fmla="*/ 7 h 142"/>
                <a:gd name="T32" fmla="*/ 8 w 171"/>
                <a:gd name="T33" fmla="*/ 9 h 142"/>
                <a:gd name="T34" fmla="*/ 6 w 171"/>
                <a:gd name="T35" fmla="*/ 11 h 142"/>
                <a:gd name="T36" fmla="*/ 3 w 171"/>
                <a:gd name="T37" fmla="*/ 13 h 142"/>
                <a:gd name="T38" fmla="*/ 1 w 171"/>
                <a:gd name="T39" fmla="*/ 14 h 142"/>
                <a:gd name="T40" fmla="*/ 0 w 171"/>
                <a:gd name="T41" fmla="*/ 15 h 142"/>
                <a:gd name="T42" fmla="*/ 0 w 171"/>
                <a:gd name="T43" fmla="*/ 15 h 142"/>
                <a:gd name="T44" fmla="*/ 1 w 171"/>
                <a:gd name="T45" fmla="*/ 16 h 142"/>
                <a:gd name="T46" fmla="*/ 2 w 171"/>
                <a:gd name="T47" fmla="*/ 17 h 142"/>
                <a:gd name="T48" fmla="*/ 3 w 171"/>
                <a:gd name="T49" fmla="*/ 19 h 1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1"/>
                <a:gd name="T76" fmla="*/ 0 h 142"/>
                <a:gd name="T77" fmla="*/ 171 w 171"/>
                <a:gd name="T78" fmla="*/ 142 h 1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1" h="142">
                  <a:moveTo>
                    <a:pt x="27" y="142"/>
                  </a:moveTo>
                  <a:lnTo>
                    <a:pt x="39" y="134"/>
                  </a:lnTo>
                  <a:lnTo>
                    <a:pt x="56" y="122"/>
                  </a:lnTo>
                  <a:lnTo>
                    <a:pt x="73" y="106"/>
                  </a:lnTo>
                  <a:lnTo>
                    <a:pt x="92" y="89"/>
                  </a:lnTo>
                  <a:lnTo>
                    <a:pt x="111" y="72"/>
                  </a:lnTo>
                  <a:lnTo>
                    <a:pt x="130" y="55"/>
                  </a:lnTo>
                  <a:lnTo>
                    <a:pt x="146" y="39"/>
                  </a:lnTo>
                  <a:lnTo>
                    <a:pt x="157" y="27"/>
                  </a:lnTo>
                  <a:lnTo>
                    <a:pt x="169" y="10"/>
                  </a:lnTo>
                  <a:lnTo>
                    <a:pt x="171" y="0"/>
                  </a:lnTo>
                  <a:lnTo>
                    <a:pt x="163" y="1"/>
                  </a:lnTo>
                  <a:lnTo>
                    <a:pt x="144" y="15"/>
                  </a:lnTo>
                  <a:lnTo>
                    <a:pt x="130" y="27"/>
                  </a:lnTo>
                  <a:lnTo>
                    <a:pt x="111" y="41"/>
                  </a:lnTo>
                  <a:lnTo>
                    <a:pt x="92" y="55"/>
                  </a:lnTo>
                  <a:lnTo>
                    <a:pt x="71" y="70"/>
                  </a:lnTo>
                  <a:lnTo>
                    <a:pt x="50" y="86"/>
                  </a:lnTo>
                  <a:lnTo>
                    <a:pt x="31" y="98"/>
                  </a:lnTo>
                  <a:lnTo>
                    <a:pt x="14" y="106"/>
                  </a:lnTo>
                  <a:lnTo>
                    <a:pt x="0" y="113"/>
                  </a:lnTo>
                  <a:lnTo>
                    <a:pt x="6" y="118"/>
                  </a:lnTo>
                  <a:lnTo>
                    <a:pt x="14" y="127"/>
                  </a:lnTo>
                  <a:lnTo>
                    <a:pt x="23" y="135"/>
                  </a:lnTo>
                  <a:lnTo>
                    <a:pt x="27" y="142"/>
                  </a:lnTo>
                  <a:close/>
                </a:path>
              </a:pathLst>
            </a:custGeom>
            <a:solidFill>
              <a:srgbClr val="000000"/>
            </a:solidFill>
            <a:ln w="9525">
              <a:noFill/>
              <a:round/>
              <a:headEnd/>
              <a:tailEnd/>
            </a:ln>
          </p:spPr>
          <p:txBody>
            <a:bodyPr/>
            <a:lstStyle/>
            <a:p>
              <a:endParaRPr lang="en-US" dirty="0"/>
            </a:p>
          </p:txBody>
        </p:sp>
        <p:sp>
          <p:nvSpPr>
            <p:cNvPr id="42009" name="Freeform 24"/>
            <p:cNvSpPr>
              <a:spLocks/>
            </p:cNvSpPr>
            <p:nvPr/>
          </p:nvSpPr>
          <p:spPr bwMode="auto">
            <a:xfrm>
              <a:off x="3108" y="2274"/>
              <a:ext cx="180" cy="424"/>
            </a:xfrm>
            <a:custGeom>
              <a:avLst/>
              <a:gdLst>
                <a:gd name="T0" fmla="*/ 45 w 360"/>
                <a:gd name="T1" fmla="*/ 0 h 847"/>
                <a:gd name="T2" fmla="*/ 40 w 360"/>
                <a:gd name="T3" fmla="*/ 5 h 847"/>
                <a:gd name="T4" fmla="*/ 34 w 360"/>
                <a:gd name="T5" fmla="*/ 11 h 847"/>
                <a:gd name="T6" fmla="*/ 29 w 360"/>
                <a:gd name="T7" fmla="*/ 17 h 847"/>
                <a:gd name="T8" fmla="*/ 24 w 360"/>
                <a:gd name="T9" fmla="*/ 24 h 847"/>
                <a:gd name="T10" fmla="*/ 21 w 360"/>
                <a:gd name="T11" fmla="*/ 31 h 847"/>
                <a:gd name="T12" fmla="*/ 18 w 360"/>
                <a:gd name="T13" fmla="*/ 38 h 847"/>
                <a:gd name="T14" fmla="*/ 14 w 360"/>
                <a:gd name="T15" fmla="*/ 45 h 847"/>
                <a:gd name="T16" fmla="*/ 11 w 360"/>
                <a:gd name="T17" fmla="*/ 53 h 847"/>
                <a:gd name="T18" fmla="*/ 9 w 360"/>
                <a:gd name="T19" fmla="*/ 61 h 847"/>
                <a:gd name="T20" fmla="*/ 6 w 360"/>
                <a:gd name="T21" fmla="*/ 68 h 847"/>
                <a:gd name="T22" fmla="*/ 5 w 360"/>
                <a:gd name="T23" fmla="*/ 75 h 847"/>
                <a:gd name="T24" fmla="*/ 3 w 360"/>
                <a:gd name="T25" fmla="*/ 83 h 847"/>
                <a:gd name="T26" fmla="*/ 3 w 360"/>
                <a:gd name="T27" fmla="*/ 89 h 847"/>
                <a:gd name="T28" fmla="*/ 1 w 360"/>
                <a:gd name="T29" fmla="*/ 95 h 847"/>
                <a:gd name="T30" fmla="*/ 1 w 360"/>
                <a:gd name="T31" fmla="*/ 101 h 847"/>
                <a:gd name="T32" fmla="*/ 0 w 360"/>
                <a:gd name="T33" fmla="*/ 106 h 847"/>
                <a:gd name="T34" fmla="*/ 3 w 360"/>
                <a:gd name="T35" fmla="*/ 102 h 847"/>
                <a:gd name="T36" fmla="*/ 4 w 360"/>
                <a:gd name="T37" fmla="*/ 99 h 847"/>
                <a:gd name="T38" fmla="*/ 5 w 360"/>
                <a:gd name="T39" fmla="*/ 96 h 847"/>
                <a:gd name="T40" fmla="*/ 6 w 360"/>
                <a:gd name="T41" fmla="*/ 93 h 847"/>
                <a:gd name="T42" fmla="*/ 6 w 360"/>
                <a:gd name="T43" fmla="*/ 89 h 847"/>
                <a:gd name="T44" fmla="*/ 7 w 360"/>
                <a:gd name="T45" fmla="*/ 86 h 847"/>
                <a:gd name="T46" fmla="*/ 10 w 360"/>
                <a:gd name="T47" fmla="*/ 82 h 847"/>
                <a:gd name="T48" fmla="*/ 11 w 360"/>
                <a:gd name="T49" fmla="*/ 78 h 847"/>
                <a:gd name="T50" fmla="*/ 11 w 360"/>
                <a:gd name="T51" fmla="*/ 78 h 847"/>
                <a:gd name="T52" fmla="*/ 10 w 360"/>
                <a:gd name="T53" fmla="*/ 77 h 847"/>
                <a:gd name="T54" fmla="*/ 10 w 360"/>
                <a:gd name="T55" fmla="*/ 76 h 847"/>
                <a:gd name="T56" fmla="*/ 10 w 360"/>
                <a:gd name="T57" fmla="*/ 75 h 847"/>
                <a:gd name="T58" fmla="*/ 11 w 360"/>
                <a:gd name="T59" fmla="*/ 74 h 847"/>
                <a:gd name="T60" fmla="*/ 12 w 360"/>
                <a:gd name="T61" fmla="*/ 73 h 847"/>
                <a:gd name="T62" fmla="*/ 13 w 360"/>
                <a:gd name="T63" fmla="*/ 72 h 847"/>
                <a:gd name="T64" fmla="*/ 15 w 360"/>
                <a:gd name="T65" fmla="*/ 72 h 847"/>
                <a:gd name="T66" fmla="*/ 14 w 360"/>
                <a:gd name="T67" fmla="*/ 69 h 847"/>
                <a:gd name="T68" fmla="*/ 13 w 360"/>
                <a:gd name="T69" fmla="*/ 67 h 847"/>
                <a:gd name="T70" fmla="*/ 14 w 360"/>
                <a:gd name="T71" fmla="*/ 65 h 847"/>
                <a:gd name="T72" fmla="*/ 14 w 360"/>
                <a:gd name="T73" fmla="*/ 63 h 847"/>
                <a:gd name="T74" fmla="*/ 15 w 360"/>
                <a:gd name="T75" fmla="*/ 62 h 847"/>
                <a:gd name="T76" fmla="*/ 17 w 360"/>
                <a:gd name="T77" fmla="*/ 60 h 847"/>
                <a:gd name="T78" fmla="*/ 18 w 360"/>
                <a:gd name="T79" fmla="*/ 57 h 847"/>
                <a:gd name="T80" fmla="*/ 19 w 360"/>
                <a:gd name="T81" fmla="*/ 54 h 847"/>
                <a:gd name="T82" fmla="*/ 20 w 360"/>
                <a:gd name="T83" fmla="*/ 50 h 847"/>
                <a:gd name="T84" fmla="*/ 21 w 360"/>
                <a:gd name="T85" fmla="*/ 47 h 847"/>
                <a:gd name="T86" fmla="*/ 21 w 360"/>
                <a:gd name="T87" fmla="*/ 44 h 847"/>
                <a:gd name="T88" fmla="*/ 21 w 360"/>
                <a:gd name="T89" fmla="*/ 41 h 847"/>
                <a:gd name="T90" fmla="*/ 21 w 360"/>
                <a:gd name="T91" fmla="*/ 39 h 847"/>
                <a:gd name="T92" fmla="*/ 22 w 360"/>
                <a:gd name="T93" fmla="*/ 37 h 847"/>
                <a:gd name="T94" fmla="*/ 23 w 360"/>
                <a:gd name="T95" fmla="*/ 34 h 847"/>
                <a:gd name="T96" fmla="*/ 24 w 360"/>
                <a:gd name="T97" fmla="*/ 30 h 847"/>
                <a:gd name="T98" fmla="*/ 27 w 360"/>
                <a:gd name="T99" fmla="*/ 27 h 847"/>
                <a:gd name="T100" fmla="*/ 28 w 360"/>
                <a:gd name="T101" fmla="*/ 23 h 847"/>
                <a:gd name="T102" fmla="*/ 30 w 360"/>
                <a:gd name="T103" fmla="*/ 21 h 847"/>
                <a:gd name="T104" fmla="*/ 32 w 360"/>
                <a:gd name="T105" fmla="*/ 19 h 847"/>
                <a:gd name="T106" fmla="*/ 33 w 360"/>
                <a:gd name="T107" fmla="*/ 17 h 847"/>
                <a:gd name="T108" fmla="*/ 35 w 360"/>
                <a:gd name="T109" fmla="*/ 15 h 847"/>
                <a:gd name="T110" fmla="*/ 37 w 360"/>
                <a:gd name="T111" fmla="*/ 13 h 847"/>
                <a:gd name="T112" fmla="*/ 39 w 360"/>
                <a:gd name="T113" fmla="*/ 10 h 847"/>
                <a:gd name="T114" fmla="*/ 41 w 360"/>
                <a:gd name="T115" fmla="*/ 8 h 847"/>
                <a:gd name="T116" fmla="*/ 43 w 360"/>
                <a:gd name="T117" fmla="*/ 5 h 847"/>
                <a:gd name="T118" fmla="*/ 44 w 360"/>
                <a:gd name="T119" fmla="*/ 2 h 847"/>
                <a:gd name="T120" fmla="*/ 45 w 360"/>
                <a:gd name="T121" fmla="*/ 0 h 84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847"/>
                <a:gd name="T185" fmla="*/ 360 w 360"/>
                <a:gd name="T186" fmla="*/ 847 h 84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847">
                  <a:moveTo>
                    <a:pt x="360" y="0"/>
                  </a:moveTo>
                  <a:lnTo>
                    <a:pt x="314" y="40"/>
                  </a:lnTo>
                  <a:lnTo>
                    <a:pt x="272" y="84"/>
                  </a:lnTo>
                  <a:lnTo>
                    <a:pt x="233" y="132"/>
                  </a:lnTo>
                  <a:lnTo>
                    <a:pt x="199" y="186"/>
                  </a:lnTo>
                  <a:lnTo>
                    <a:pt x="166" y="241"/>
                  </a:lnTo>
                  <a:lnTo>
                    <a:pt x="138" y="299"/>
                  </a:lnTo>
                  <a:lnTo>
                    <a:pt x="113" y="359"/>
                  </a:lnTo>
                  <a:lnTo>
                    <a:pt x="90" y="419"/>
                  </a:lnTo>
                  <a:lnTo>
                    <a:pt x="69" y="481"/>
                  </a:lnTo>
                  <a:lnTo>
                    <a:pt x="52" y="541"/>
                  </a:lnTo>
                  <a:lnTo>
                    <a:pt x="38" y="600"/>
                  </a:lnTo>
                  <a:lnTo>
                    <a:pt x="27" y="657"/>
                  </a:lnTo>
                  <a:lnTo>
                    <a:pt x="17" y="710"/>
                  </a:lnTo>
                  <a:lnTo>
                    <a:pt x="9" y="760"/>
                  </a:lnTo>
                  <a:lnTo>
                    <a:pt x="4" y="806"/>
                  </a:lnTo>
                  <a:lnTo>
                    <a:pt x="0" y="847"/>
                  </a:lnTo>
                  <a:lnTo>
                    <a:pt x="23" y="815"/>
                  </a:lnTo>
                  <a:lnTo>
                    <a:pt x="32" y="787"/>
                  </a:lnTo>
                  <a:lnTo>
                    <a:pt x="36" y="763"/>
                  </a:lnTo>
                  <a:lnTo>
                    <a:pt x="42" y="737"/>
                  </a:lnTo>
                  <a:lnTo>
                    <a:pt x="52" y="712"/>
                  </a:lnTo>
                  <a:lnTo>
                    <a:pt x="61" y="682"/>
                  </a:lnTo>
                  <a:lnTo>
                    <a:pt x="74" y="653"/>
                  </a:lnTo>
                  <a:lnTo>
                    <a:pt x="92" y="624"/>
                  </a:lnTo>
                  <a:lnTo>
                    <a:pt x="84" y="620"/>
                  </a:lnTo>
                  <a:lnTo>
                    <a:pt x="78" y="614"/>
                  </a:lnTo>
                  <a:lnTo>
                    <a:pt x="78" y="607"/>
                  </a:lnTo>
                  <a:lnTo>
                    <a:pt x="80" y="596"/>
                  </a:lnTo>
                  <a:lnTo>
                    <a:pt x="88" y="588"/>
                  </a:lnTo>
                  <a:lnTo>
                    <a:pt x="97" y="579"/>
                  </a:lnTo>
                  <a:lnTo>
                    <a:pt x="109" y="574"/>
                  </a:lnTo>
                  <a:lnTo>
                    <a:pt x="126" y="572"/>
                  </a:lnTo>
                  <a:lnTo>
                    <a:pt x="113" y="552"/>
                  </a:lnTo>
                  <a:lnTo>
                    <a:pt x="109" y="535"/>
                  </a:lnTo>
                  <a:lnTo>
                    <a:pt x="113" y="517"/>
                  </a:lnTo>
                  <a:lnTo>
                    <a:pt x="119" y="502"/>
                  </a:lnTo>
                  <a:lnTo>
                    <a:pt x="124" y="490"/>
                  </a:lnTo>
                  <a:lnTo>
                    <a:pt x="132" y="473"/>
                  </a:lnTo>
                  <a:lnTo>
                    <a:pt x="141" y="450"/>
                  </a:lnTo>
                  <a:lnTo>
                    <a:pt x="151" y="425"/>
                  </a:lnTo>
                  <a:lnTo>
                    <a:pt x="159" y="397"/>
                  </a:lnTo>
                  <a:lnTo>
                    <a:pt x="164" y="371"/>
                  </a:lnTo>
                  <a:lnTo>
                    <a:pt x="168" y="347"/>
                  </a:lnTo>
                  <a:lnTo>
                    <a:pt x="166" y="328"/>
                  </a:lnTo>
                  <a:lnTo>
                    <a:pt x="166" y="311"/>
                  </a:lnTo>
                  <a:lnTo>
                    <a:pt x="174" y="291"/>
                  </a:lnTo>
                  <a:lnTo>
                    <a:pt x="186" y="265"/>
                  </a:lnTo>
                  <a:lnTo>
                    <a:pt x="199" y="237"/>
                  </a:lnTo>
                  <a:lnTo>
                    <a:pt x="216" y="210"/>
                  </a:lnTo>
                  <a:lnTo>
                    <a:pt x="231" y="184"/>
                  </a:lnTo>
                  <a:lnTo>
                    <a:pt x="245" y="162"/>
                  </a:lnTo>
                  <a:lnTo>
                    <a:pt x="256" y="146"/>
                  </a:lnTo>
                  <a:lnTo>
                    <a:pt x="264" y="134"/>
                  </a:lnTo>
                  <a:lnTo>
                    <a:pt x="277" y="119"/>
                  </a:lnTo>
                  <a:lnTo>
                    <a:pt x="291" y="100"/>
                  </a:lnTo>
                  <a:lnTo>
                    <a:pt x="306" y="77"/>
                  </a:lnTo>
                  <a:lnTo>
                    <a:pt x="321" y="57"/>
                  </a:lnTo>
                  <a:lnTo>
                    <a:pt x="337" y="36"/>
                  </a:lnTo>
                  <a:lnTo>
                    <a:pt x="350" y="16"/>
                  </a:lnTo>
                  <a:lnTo>
                    <a:pt x="360" y="0"/>
                  </a:lnTo>
                  <a:close/>
                </a:path>
              </a:pathLst>
            </a:custGeom>
            <a:solidFill>
              <a:srgbClr val="000000"/>
            </a:solidFill>
            <a:ln w="9525">
              <a:noFill/>
              <a:round/>
              <a:headEnd/>
              <a:tailEnd/>
            </a:ln>
          </p:spPr>
          <p:txBody>
            <a:bodyPr/>
            <a:lstStyle/>
            <a:p>
              <a:endParaRPr lang="en-US" dirty="0"/>
            </a:p>
          </p:txBody>
        </p:sp>
        <p:sp>
          <p:nvSpPr>
            <p:cNvPr id="42010" name="Freeform 25"/>
            <p:cNvSpPr>
              <a:spLocks/>
            </p:cNvSpPr>
            <p:nvPr/>
          </p:nvSpPr>
          <p:spPr bwMode="auto">
            <a:xfrm>
              <a:off x="3581" y="2579"/>
              <a:ext cx="377" cy="194"/>
            </a:xfrm>
            <a:custGeom>
              <a:avLst/>
              <a:gdLst>
                <a:gd name="T0" fmla="*/ 3 w 754"/>
                <a:gd name="T1" fmla="*/ 44 h 388"/>
                <a:gd name="T2" fmla="*/ 9 w 754"/>
                <a:gd name="T3" fmla="*/ 44 h 388"/>
                <a:gd name="T4" fmla="*/ 17 w 754"/>
                <a:gd name="T5" fmla="*/ 43 h 388"/>
                <a:gd name="T6" fmla="*/ 23 w 754"/>
                <a:gd name="T7" fmla="*/ 42 h 388"/>
                <a:gd name="T8" fmla="*/ 26 w 754"/>
                <a:gd name="T9" fmla="*/ 41 h 388"/>
                <a:gd name="T10" fmla="*/ 28 w 754"/>
                <a:gd name="T11" fmla="*/ 39 h 388"/>
                <a:gd name="T12" fmla="*/ 30 w 754"/>
                <a:gd name="T13" fmla="*/ 38 h 388"/>
                <a:gd name="T14" fmla="*/ 33 w 754"/>
                <a:gd name="T15" fmla="*/ 37 h 388"/>
                <a:gd name="T16" fmla="*/ 37 w 754"/>
                <a:gd name="T17" fmla="*/ 37 h 388"/>
                <a:gd name="T18" fmla="*/ 44 w 754"/>
                <a:gd name="T19" fmla="*/ 36 h 388"/>
                <a:gd name="T20" fmla="*/ 51 w 754"/>
                <a:gd name="T21" fmla="*/ 35 h 388"/>
                <a:gd name="T22" fmla="*/ 57 w 754"/>
                <a:gd name="T23" fmla="*/ 31 h 388"/>
                <a:gd name="T24" fmla="*/ 60 w 754"/>
                <a:gd name="T25" fmla="*/ 25 h 388"/>
                <a:gd name="T26" fmla="*/ 58 w 754"/>
                <a:gd name="T27" fmla="*/ 12 h 388"/>
                <a:gd name="T28" fmla="*/ 58 w 754"/>
                <a:gd name="T29" fmla="*/ 6 h 388"/>
                <a:gd name="T30" fmla="*/ 60 w 754"/>
                <a:gd name="T31" fmla="*/ 6 h 388"/>
                <a:gd name="T32" fmla="*/ 60 w 754"/>
                <a:gd name="T33" fmla="*/ 2 h 388"/>
                <a:gd name="T34" fmla="*/ 61 w 754"/>
                <a:gd name="T35" fmla="*/ 0 h 388"/>
                <a:gd name="T36" fmla="*/ 63 w 754"/>
                <a:gd name="T37" fmla="*/ 6 h 388"/>
                <a:gd name="T38" fmla="*/ 65 w 754"/>
                <a:gd name="T39" fmla="*/ 17 h 388"/>
                <a:gd name="T40" fmla="*/ 65 w 754"/>
                <a:gd name="T41" fmla="*/ 23 h 388"/>
                <a:gd name="T42" fmla="*/ 68 w 754"/>
                <a:gd name="T43" fmla="*/ 26 h 388"/>
                <a:gd name="T44" fmla="*/ 70 w 754"/>
                <a:gd name="T45" fmla="*/ 29 h 388"/>
                <a:gd name="T46" fmla="*/ 73 w 754"/>
                <a:gd name="T47" fmla="*/ 30 h 388"/>
                <a:gd name="T48" fmla="*/ 76 w 754"/>
                <a:gd name="T49" fmla="*/ 29 h 388"/>
                <a:gd name="T50" fmla="*/ 82 w 754"/>
                <a:gd name="T51" fmla="*/ 31 h 388"/>
                <a:gd name="T52" fmla="*/ 89 w 754"/>
                <a:gd name="T53" fmla="*/ 33 h 388"/>
                <a:gd name="T54" fmla="*/ 94 w 754"/>
                <a:gd name="T55" fmla="*/ 35 h 388"/>
                <a:gd name="T56" fmla="*/ 93 w 754"/>
                <a:gd name="T57" fmla="*/ 36 h 388"/>
                <a:gd name="T58" fmla="*/ 87 w 754"/>
                <a:gd name="T59" fmla="*/ 35 h 388"/>
                <a:gd name="T60" fmla="*/ 77 w 754"/>
                <a:gd name="T61" fmla="*/ 34 h 388"/>
                <a:gd name="T62" fmla="*/ 69 w 754"/>
                <a:gd name="T63" fmla="*/ 33 h 388"/>
                <a:gd name="T64" fmla="*/ 65 w 754"/>
                <a:gd name="T65" fmla="*/ 33 h 388"/>
                <a:gd name="T66" fmla="*/ 62 w 754"/>
                <a:gd name="T67" fmla="*/ 33 h 388"/>
                <a:gd name="T68" fmla="*/ 60 w 754"/>
                <a:gd name="T69" fmla="*/ 33 h 388"/>
                <a:gd name="T70" fmla="*/ 57 w 754"/>
                <a:gd name="T71" fmla="*/ 35 h 388"/>
                <a:gd name="T72" fmla="*/ 53 w 754"/>
                <a:gd name="T73" fmla="*/ 38 h 388"/>
                <a:gd name="T74" fmla="*/ 47 w 754"/>
                <a:gd name="T75" fmla="*/ 39 h 388"/>
                <a:gd name="T76" fmla="*/ 41 w 754"/>
                <a:gd name="T77" fmla="*/ 40 h 388"/>
                <a:gd name="T78" fmla="*/ 35 w 754"/>
                <a:gd name="T79" fmla="*/ 40 h 388"/>
                <a:gd name="T80" fmla="*/ 30 w 754"/>
                <a:gd name="T81" fmla="*/ 41 h 388"/>
                <a:gd name="T82" fmla="*/ 32 w 754"/>
                <a:gd name="T83" fmla="*/ 47 h 388"/>
                <a:gd name="T84" fmla="*/ 30 w 754"/>
                <a:gd name="T85" fmla="*/ 49 h 388"/>
                <a:gd name="T86" fmla="*/ 26 w 754"/>
                <a:gd name="T87" fmla="*/ 45 h 388"/>
                <a:gd name="T88" fmla="*/ 23 w 754"/>
                <a:gd name="T89" fmla="*/ 45 h 388"/>
                <a:gd name="T90" fmla="*/ 18 w 754"/>
                <a:gd name="T91" fmla="*/ 46 h 388"/>
                <a:gd name="T92" fmla="*/ 11 w 754"/>
                <a:gd name="T93" fmla="*/ 46 h 388"/>
                <a:gd name="T94" fmla="*/ 3 w 754"/>
                <a:gd name="T95" fmla="*/ 4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4"/>
                <a:gd name="T145" fmla="*/ 0 h 388"/>
                <a:gd name="T146" fmla="*/ 754 w 754"/>
                <a:gd name="T147" fmla="*/ 388 h 3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4" h="388">
                  <a:moveTo>
                    <a:pt x="0" y="352"/>
                  </a:moveTo>
                  <a:lnTo>
                    <a:pt x="19" y="352"/>
                  </a:lnTo>
                  <a:lnTo>
                    <a:pt x="44" y="352"/>
                  </a:lnTo>
                  <a:lnTo>
                    <a:pt x="70" y="349"/>
                  </a:lnTo>
                  <a:lnTo>
                    <a:pt x="101" y="345"/>
                  </a:lnTo>
                  <a:lnTo>
                    <a:pt x="130" y="342"/>
                  </a:lnTo>
                  <a:lnTo>
                    <a:pt x="158" y="337"/>
                  </a:lnTo>
                  <a:lnTo>
                    <a:pt x="181" y="332"/>
                  </a:lnTo>
                  <a:lnTo>
                    <a:pt x="197" y="327"/>
                  </a:lnTo>
                  <a:lnTo>
                    <a:pt x="208" y="321"/>
                  </a:lnTo>
                  <a:lnTo>
                    <a:pt x="218" y="315"/>
                  </a:lnTo>
                  <a:lnTo>
                    <a:pt x="227" y="308"/>
                  </a:lnTo>
                  <a:lnTo>
                    <a:pt x="235" y="303"/>
                  </a:lnTo>
                  <a:lnTo>
                    <a:pt x="245" y="299"/>
                  </a:lnTo>
                  <a:lnTo>
                    <a:pt x="254" y="294"/>
                  </a:lnTo>
                  <a:lnTo>
                    <a:pt x="264" y="292"/>
                  </a:lnTo>
                  <a:lnTo>
                    <a:pt x="277" y="292"/>
                  </a:lnTo>
                  <a:lnTo>
                    <a:pt x="296" y="292"/>
                  </a:lnTo>
                  <a:lnTo>
                    <a:pt x="321" y="291"/>
                  </a:lnTo>
                  <a:lnTo>
                    <a:pt x="352" y="287"/>
                  </a:lnTo>
                  <a:lnTo>
                    <a:pt x="382" y="280"/>
                  </a:lnTo>
                  <a:lnTo>
                    <a:pt x="413" y="273"/>
                  </a:lnTo>
                  <a:lnTo>
                    <a:pt x="442" y="263"/>
                  </a:lnTo>
                  <a:lnTo>
                    <a:pt x="463" y="251"/>
                  </a:lnTo>
                  <a:lnTo>
                    <a:pt x="474" y="239"/>
                  </a:lnTo>
                  <a:lnTo>
                    <a:pt x="482" y="205"/>
                  </a:lnTo>
                  <a:lnTo>
                    <a:pt x="480" y="156"/>
                  </a:lnTo>
                  <a:lnTo>
                    <a:pt x="469" y="98"/>
                  </a:lnTo>
                  <a:lnTo>
                    <a:pt x="451" y="33"/>
                  </a:lnTo>
                  <a:lnTo>
                    <a:pt x="467" y="52"/>
                  </a:lnTo>
                  <a:lnTo>
                    <a:pt x="478" y="53"/>
                  </a:lnTo>
                  <a:lnTo>
                    <a:pt x="484" y="43"/>
                  </a:lnTo>
                  <a:lnTo>
                    <a:pt x="484" y="24"/>
                  </a:lnTo>
                  <a:lnTo>
                    <a:pt x="482" y="14"/>
                  </a:lnTo>
                  <a:lnTo>
                    <a:pt x="484" y="4"/>
                  </a:lnTo>
                  <a:lnTo>
                    <a:pt x="488" y="0"/>
                  </a:lnTo>
                  <a:lnTo>
                    <a:pt x="499" y="14"/>
                  </a:lnTo>
                  <a:lnTo>
                    <a:pt x="511" y="48"/>
                  </a:lnTo>
                  <a:lnTo>
                    <a:pt x="518" y="93"/>
                  </a:lnTo>
                  <a:lnTo>
                    <a:pt x="520" y="136"/>
                  </a:lnTo>
                  <a:lnTo>
                    <a:pt x="518" y="165"/>
                  </a:lnTo>
                  <a:lnTo>
                    <a:pt x="520" y="182"/>
                  </a:lnTo>
                  <a:lnTo>
                    <a:pt x="530" y="199"/>
                  </a:lnTo>
                  <a:lnTo>
                    <a:pt x="539" y="213"/>
                  </a:lnTo>
                  <a:lnTo>
                    <a:pt x="547" y="223"/>
                  </a:lnTo>
                  <a:lnTo>
                    <a:pt x="557" y="239"/>
                  </a:lnTo>
                  <a:lnTo>
                    <a:pt x="570" y="244"/>
                  </a:lnTo>
                  <a:lnTo>
                    <a:pt x="583" y="242"/>
                  </a:lnTo>
                  <a:lnTo>
                    <a:pt x="597" y="239"/>
                  </a:lnTo>
                  <a:lnTo>
                    <a:pt x="608" y="239"/>
                  </a:lnTo>
                  <a:lnTo>
                    <a:pt x="629" y="242"/>
                  </a:lnTo>
                  <a:lnTo>
                    <a:pt x="654" y="248"/>
                  </a:lnTo>
                  <a:lnTo>
                    <a:pt x="683" y="253"/>
                  </a:lnTo>
                  <a:lnTo>
                    <a:pt x="710" y="260"/>
                  </a:lnTo>
                  <a:lnTo>
                    <a:pt x="733" y="266"/>
                  </a:lnTo>
                  <a:lnTo>
                    <a:pt x="748" y="273"/>
                  </a:lnTo>
                  <a:lnTo>
                    <a:pt x="754" y="278"/>
                  </a:lnTo>
                  <a:lnTo>
                    <a:pt x="744" y="282"/>
                  </a:lnTo>
                  <a:lnTo>
                    <a:pt x="721" y="282"/>
                  </a:lnTo>
                  <a:lnTo>
                    <a:pt x="689" y="280"/>
                  </a:lnTo>
                  <a:lnTo>
                    <a:pt x="650" y="277"/>
                  </a:lnTo>
                  <a:lnTo>
                    <a:pt x="610" y="272"/>
                  </a:lnTo>
                  <a:lnTo>
                    <a:pt x="574" y="266"/>
                  </a:lnTo>
                  <a:lnTo>
                    <a:pt x="545" y="263"/>
                  </a:lnTo>
                  <a:lnTo>
                    <a:pt x="528" y="260"/>
                  </a:lnTo>
                  <a:lnTo>
                    <a:pt x="518" y="258"/>
                  </a:lnTo>
                  <a:lnTo>
                    <a:pt x="509" y="258"/>
                  </a:lnTo>
                  <a:lnTo>
                    <a:pt x="499" y="258"/>
                  </a:lnTo>
                  <a:lnTo>
                    <a:pt x="490" y="260"/>
                  </a:lnTo>
                  <a:lnTo>
                    <a:pt x="480" y="263"/>
                  </a:lnTo>
                  <a:lnTo>
                    <a:pt x="470" y="268"/>
                  </a:lnTo>
                  <a:lnTo>
                    <a:pt x="459" y="277"/>
                  </a:lnTo>
                  <a:lnTo>
                    <a:pt x="447" y="287"/>
                  </a:lnTo>
                  <a:lnTo>
                    <a:pt x="430" y="297"/>
                  </a:lnTo>
                  <a:lnTo>
                    <a:pt x="409" y="306"/>
                  </a:lnTo>
                  <a:lnTo>
                    <a:pt x="382" y="311"/>
                  </a:lnTo>
                  <a:lnTo>
                    <a:pt x="354" y="313"/>
                  </a:lnTo>
                  <a:lnTo>
                    <a:pt x="325" y="315"/>
                  </a:lnTo>
                  <a:lnTo>
                    <a:pt x="298" y="316"/>
                  </a:lnTo>
                  <a:lnTo>
                    <a:pt x="277" y="315"/>
                  </a:lnTo>
                  <a:lnTo>
                    <a:pt x="260" y="315"/>
                  </a:lnTo>
                  <a:lnTo>
                    <a:pt x="246" y="323"/>
                  </a:lnTo>
                  <a:lnTo>
                    <a:pt x="250" y="345"/>
                  </a:lnTo>
                  <a:lnTo>
                    <a:pt x="256" y="371"/>
                  </a:lnTo>
                  <a:lnTo>
                    <a:pt x="254" y="388"/>
                  </a:lnTo>
                  <a:lnTo>
                    <a:pt x="241" y="387"/>
                  </a:lnTo>
                  <a:lnTo>
                    <a:pt x="227" y="373"/>
                  </a:lnTo>
                  <a:lnTo>
                    <a:pt x="214" y="358"/>
                  </a:lnTo>
                  <a:lnTo>
                    <a:pt x="202" y="351"/>
                  </a:lnTo>
                  <a:lnTo>
                    <a:pt x="183" y="354"/>
                  </a:lnTo>
                  <a:lnTo>
                    <a:pt x="160" y="358"/>
                  </a:lnTo>
                  <a:lnTo>
                    <a:pt x="137" y="361"/>
                  </a:lnTo>
                  <a:lnTo>
                    <a:pt x="111" y="363"/>
                  </a:lnTo>
                  <a:lnTo>
                    <a:pt x="84" y="363"/>
                  </a:lnTo>
                  <a:lnTo>
                    <a:pt x="57" y="361"/>
                  </a:lnTo>
                  <a:lnTo>
                    <a:pt x="28" y="358"/>
                  </a:lnTo>
                  <a:lnTo>
                    <a:pt x="0" y="352"/>
                  </a:lnTo>
                  <a:close/>
                </a:path>
              </a:pathLst>
            </a:custGeom>
            <a:solidFill>
              <a:srgbClr val="000000"/>
            </a:solidFill>
            <a:ln w="9525">
              <a:noFill/>
              <a:round/>
              <a:headEnd/>
              <a:tailEnd/>
            </a:ln>
          </p:spPr>
          <p:txBody>
            <a:bodyPr/>
            <a:lstStyle/>
            <a:p>
              <a:endParaRPr lang="en-US" dirty="0"/>
            </a:p>
          </p:txBody>
        </p:sp>
        <p:sp>
          <p:nvSpPr>
            <p:cNvPr id="42011" name="Freeform 26"/>
            <p:cNvSpPr>
              <a:spLocks/>
            </p:cNvSpPr>
            <p:nvPr/>
          </p:nvSpPr>
          <p:spPr bwMode="auto">
            <a:xfrm>
              <a:off x="3916" y="2777"/>
              <a:ext cx="51" cy="61"/>
            </a:xfrm>
            <a:custGeom>
              <a:avLst/>
              <a:gdLst>
                <a:gd name="T0" fmla="*/ 0 w 103"/>
                <a:gd name="T1" fmla="*/ 4 h 122"/>
                <a:gd name="T2" fmla="*/ 2 w 103"/>
                <a:gd name="T3" fmla="*/ 7 h 122"/>
                <a:gd name="T4" fmla="*/ 3 w 103"/>
                <a:gd name="T5" fmla="*/ 11 h 122"/>
                <a:gd name="T6" fmla="*/ 5 w 103"/>
                <a:gd name="T7" fmla="*/ 13 h 122"/>
                <a:gd name="T8" fmla="*/ 7 w 103"/>
                <a:gd name="T9" fmla="*/ 14 h 122"/>
                <a:gd name="T10" fmla="*/ 9 w 103"/>
                <a:gd name="T11" fmla="*/ 15 h 122"/>
                <a:gd name="T12" fmla="*/ 10 w 103"/>
                <a:gd name="T13" fmla="*/ 15 h 122"/>
                <a:gd name="T14" fmla="*/ 11 w 103"/>
                <a:gd name="T15" fmla="*/ 15 h 122"/>
                <a:gd name="T16" fmla="*/ 12 w 103"/>
                <a:gd name="T17" fmla="*/ 15 h 122"/>
                <a:gd name="T18" fmla="*/ 12 w 103"/>
                <a:gd name="T19" fmla="*/ 14 h 122"/>
                <a:gd name="T20" fmla="*/ 12 w 103"/>
                <a:gd name="T21" fmla="*/ 13 h 122"/>
                <a:gd name="T22" fmla="*/ 11 w 103"/>
                <a:gd name="T23" fmla="*/ 11 h 122"/>
                <a:gd name="T24" fmla="*/ 10 w 103"/>
                <a:gd name="T25" fmla="*/ 9 h 122"/>
                <a:gd name="T26" fmla="*/ 9 w 103"/>
                <a:gd name="T27" fmla="*/ 9 h 122"/>
                <a:gd name="T28" fmla="*/ 8 w 103"/>
                <a:gd name="T29" fmla="*/ 8 h 122"/>
                <a:gd name="T30" fmla="*/ 7 w 103"/>
                <a:gd name="T31" fmla="*/ 7 h 122"/>
                <a:gd name="T32" fmla="*/ 6 w 103"/>
                <a:gd name="T33" fmla="*/ 6 h 122"/>
                <a:gd name="T34" fmla="*/ 5 w 103"/>
                <a:gd name="T35" fmla="*/ 5 h 122"/>
                <a:gd name="T36" fmla="*/ 4 w 103"/>
                <a:gd name="T37" fmla="*/ 4 h 122"/>
                <a:gd name="T38" fmla="*/ 3 w 103"/>
                <a:gd name="T39" fmla="*/ 3 h 122"/>
                <a:gd name="T40" fmla="*/ 3 w 103"/>
                <a:gd name="T41" fmla="*/ 2 h 122"/>
                <a:gd name="T42" fmla="*/ 1 w 103"/>
                <a:gd name="T43" fmla="*/ 0 h 122"/>
                <a:gd name="T44" fmla="*/ 0 w 103"/>
                <a:gd name="T45" fmla="*/ 1 h 122"/>
                <a:gd name="T46" fmla="*/ 0 w 103"/>
                <a:gd name="T47" fmla="*/ 2 h 122"/>
                <a:gd name="T48" fmla="*/ 0 w 103"/>
                <a:gd name="T49" fmla="*/ 4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22"/>
                <a:gd name="T77" fmla="*/ 103 w 103"/>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22">
                  <a:moveTo>
                    <a:pt x="5" y="30"/>
                  </a:moveTo>
                  <a:lnTo>
                    <a:pt x="17" y="55"/>
                  </a:lnTo>
                  <a:lnTo>
                    <a:pt x="28" y="83"/>
                  </a:lnTo>
                  <a:lnTo>
                    <a:pt x="42" y="102"/>
                  </a:lnTo>
                  <a:lnTo>
                    <a:pt x="57" y="110"/>
                  </a:lnTo>
                  <a:lnTo>
                    <a:pt x="72" y="114"/>
                  </a:lnTo>
                  <a:lnTo>
                    <a:pt x="84" y="119"/>
                  </a:lnTo>
                  <a:lnTo>
                    <a:pt x="91" y="122"/>
                  </a:lnTo>
                  <a:lnTo>
                    <a:pt x="99" y="121"/>
                  </a:lnTo>
                  <a:lnTo>
                    <a:pt x="103" y="110"/>
                  </a:lnTo>
                  <a:lnTo>
                    <a:pt x="101" y="98"/>
                  </a:lnTo>
                  <a:lnTo>
                    <a:pt x="93" y="86"/>
                  </a:lnTo>
                  <a:lnTo>
                    <a:pt x="84" y="72"/>
                  </a:lnTo>
                  <a:lnTo>
                    <a:pt x="76" y="66"/>
                  </a:lnTo>
                  <a:lnTo>
                    <a:pt x="68" y="59"/>
                  </a:lnTo>
                  <a:lnTo>
                    <a:pt x="61" y="52"/>
                  </a:lnTo>
                  <a:lnTo>
                    <a:pt x="51" y="43"/>
                  </a:lnTo>
                  <a:lnTo>
                    <a:pt x="44" y="35"/>
                  </a:lnTo>
                  <a:lnTo>
                    <a:pt x="36" y="26"/>
                  </a:lnTo>
                  <a:lnTo>
                    <a:pt x="28" y="19"/>
                  </a:lnTo>
                  <a:lnTo>
                    <a:pt x="24" y="11"/>
                  </a:lnTo>
                  <a:lnTo>
                    <a:pt x="15" y="0"/>
                  </a:lnTo>
                  <a:lnTo>
                    <a:pt x="5" y="2"/>
                  </a:lnTo>
                  <a:lnTo>
                    <a:pt x="0" y="11"/>
                  </a:lnTo>
                  <a:lnTo>
                    <a:pt x="5" y="30"/>
                  </a:lnTo>
                  <a:close/>
                </a:path>
              </a:pathLst>
            </a:custGeom>
            <a:solidFill>
              <a:srgbClr val="000000"/>
            </a:solidFill>
            <a:ln w="9525">
              <a:noFill/>
              <a:round/>
              <a:headEnd/>
              <a:tailEnd/>
            </a:ln>
          </p:spPr>
          <p:txBody>
            <a:bodyPr/>
            <a:lstStyle/>
            <a:p>
              <a:endParaRPr lang="en-US" dirty="0"/>
            </a:p>
          </p:txBody>
        </p:sp>
        <p:sp>
          <p:nvSpPr>
            <p:cNvPr id="42012" name="Freeform 27"/>
            <p:cNvSpPr>
              <a:spLocks/>
            </p:cNvSpPr>
            <p:nvPr/>
          </p:nvSpPr>
          <p:spPr bwMode="auto">
            <a:xfrm>
              <a:off x="3355" y="2124"/>
              <a:ext cx="51" cy="33"/>
            </a:xfrm>
            <a:custGeom>
              <a:avLst/>
              <a:gdLst>
                <a:gd name="T0" fmla="*/ 0 w 101"/>
                <a:gd name="T1" fmla="*/ 0 h 67"/>
                <a:gd name="T2" fmla="*/ 1 w 101"/>
                <a:gd name="T3" fmla="*/ 0 h 67"/>
                <a:gd name="T4" fmla="*/ 2 w 101"/>
                <a:gd name="T5" fmla="*/ 0 h 67"/>
                <a:gd name="T6" fmla="*/ 4 w 101"/>
                <a:gd name="T7" fmla="*/ 0 h 67"/>
                <a:gd name="T8" fmla="*/ 5 w 101"/>
                <a:gd name="T9" fmla="*/ 0 h 67"/>
                <a:gd name="T10" fmla="*/ 5 w 101"/>
                <a:gd name="T11" fmla="*/ 0 h 67"/>
                <a:gd name="T12" fmla="*/ 6 w 101"/>
                <a:gd name="T13" fmla="*/ 0 h 67"/>
                <a:gd name="T14" fmla="*/ 7 w 101"/>
                <a:gd name="T15" fmla="*/ 0 h 67"/>
                <a:gd name="T16" fmla="*/ 8 w 101"/>
                <a:gd name="T17" fmla="*/ 1 h 67"/>
                <a:gd name="T18" fmla="*/ 9 w 101"/>
                <a:gd name="T19" fmla="*/ 2 h 67"/>
                <a:gd name="T20" fmla="*/ 10 w 101"/>
                <a:gd name="T21" fmla="*/ 2 h 67"/>
                <a:gd name="T22" fmla="*/ 11 w 101"/>
                <a:gd name="T23" fmla="*/ 3 h 67"/>
                <a:gd name="T24" fmla="*/ 12 w 101"/>
                <a:gd name="T25" fmla="*/ 3 h 67"/>
                <a:gd name="T26" fmla="*/ 13 w 101"/>
                <a:gd name="T27" fmla="*/ 3 h 67"/>
                <a:gd name="T28" fmla="*/ 13 w 101"/>
                <a:gd name="T29" fmla="*/ 4 h 67"/>
                <a:gd name="T30" fmla="*/ 13 w 101"/>
                <a:gd name="T31" fmla="*/ 5 h 67"/>
                <a:gd name="T32" fmla="*/ 12 w 101"/>
                <a:gd name="T33" fmla="*/ 5 h 67"/>
                <a:gd name="T34" fmla="*/ 10 w 101"/>
                <a:gd name="T35" fmla="*/ 6 h 67"/>
                <a:gd name="T36" fmla="*/ 9 w 101"/>
                <a:gd name="T37" fmla="*/ 7 h 67"/>
                <a:gd name="T38" fmla="*/ 7 w 101"/>
                <a:gd name="T39" fmla="*/ 8 h 67"/>
                <a:gd name="T40" fmla="*/ 6 w 101"/>
                <a:gd name="T41" fmla="*/ 8 h 67"/>
                <a:gd name="T42" fmla="*/ 5 w 101"/>
                <a:gd name="T43" fmla="*/ 8 h 67"/>
                <a:gd name="T44" fmla="*/ 4 w 101"/>
                <a:gd name="T45" fmla="*/ 8 h 67"/>
                <a:gd name="T46" fmla="*/ 3 w 101"/>
                <a:gd name="T47" fmla="*/ 7 h 67"/>
                <a:gd name="T48" fmla="*/ 2 w 101"/>
                <a:gd name="T49" fmla="*/ 7 h 67"/>
                <a:gd name="T50" fmla="*/ 2 w 101"/>
                <a:gd name="T51" fmla="*/ 6 h 67"/>
                <a:gd name="T52" fmla="*/ 3 w 101"/>
                <a:gd name="T53" fmla="*/ 6 h 67"/>
                <a:gd name="T54" fmla="*/ 4 w 101"/>
                <a:gd name="T55" fmla="*/ 6 h 67"/>
                <a:gd name="T56" fmla="*/ 4 w 101"/>
                <a:gd name="T57" fmla="*/ 6 h 67"/>
                <a:gd name="T58" fmla="*/ 6 w 101"/>
                <a:gd name="T59" fmla="*/ 5 h 67"/>
                <a:gd name="T60" fmla="*/ 7 w 101"/>
                <a:gd name="T61" fmla="*/ 5 h 67"/>
                <a:gd name="T62" fmla="*/ 8 w 101"/>
                <a:gd name="T63" fmla="*/ 4 h 67"/>
                <a:gd name="T64" fmla="*/ 9 w 101"/>
                <a:gd name="T65" fmla="*/ 4 h 67"/>
                <a:gd name="T66" fmla="*/ 8 w 101"/>
                <a:gd name="T67" fmla="*/ 4 h 67"/>
                <a:gd name="T68" fmla="*/ 7 w 101"/>
                <a:gd name="T69" fmla="*/ 3 h 67"/>
                <a:gd name="T70" fmla="*/ 6 w 101"/>
                <a:gd name="T71" fmla="*/ 3 h 67"/>
                <a:gd name="T72" fmla="*/ 5 w 101"/>
                <a:gd name="T73" fmla="*/ 3 h 67"/>
                <a:gd name="T74" fmla="*/ 4 w 101"/>
                <a:gd name="T75" fmla="*/ 3 h 67"/>
                <a:gd name="T76" fmla="*/ 4 w 101"/>
                <a:gd name="T77" fmla="*/ 3 h 67"/>
                <a:gd name="T78" fmla="*/ 3 w 101"/>
                <a:gd name="T79" fmla="*/ 2 h 67"/>
                <a:gd name="T80" fmla="*/ 2 w 101"/>
                <a:gd name="T81" fmla="*/ 2 h 67"/>
                <a:gd name="T82" fmla="*/ 1 w 101"/>
                <a:gd name="T83" fmla="*/ 1 h 67"/>
                <a:gd name="T84" fmla="*/ 1 w 101"/>
                <a:gd name="T85" fmla="*/ 1 h 67"/>
                <a:gd name="T86" fmla="*/ 0 w 101"/>
                <a:gd name="T87" fmla="*/ 1 h 67"/>
                <a:gd name="T88" fmla="*/ 0 w 101"/>
                <a:gd name="T89" fmla="*/ 0 h 6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1"/>
                <a:gd name="T136" fmla="*/ 0 h 67"/>
                <a:gd name="T137" fmla="*/ 101 w 101"/>
                <a:gd name="T138" fmla="*/ 67 h 6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1" h="67">
                  <a:moveTo>
                    <a:pt x="0" y="6"/>
                  </a:moveTo>
                  <a:lnTo>
                    <a:pt x="5" y="4"/>
                  </a:lnTo>
                  <a:lnTo>
                    <a:pt x="15" y="2"/>
                  </a:lnTo>
                  <a:lnTo>
                    <a:pt x="25" y="2"/>
                  </a:lnTo>
                  <a:lnTo>
                    <a:pt x="34" y="0"/>
                  </a:lnTo>
                  <a:lnTo>
                    <a:pt x="40" y="0"/>
                  </a:lnTo>
                  <a:lnTo>
                    <a:pt x="46" y="4"/>
                  </a:lnTo>
                  <a:lnTo>
                    <a:pt x="53" y="7"/>
                  </a:lnTo>
                  <a:lnTo>
                    <a:pt x="63" y="12"/>
                  </a:lnTo>
                  <a:lnTo>
                    <a:pt x="71" y="18"/>
                  </a:lnTo>
                  <a:lnTo>
                    <a:pt x="78" y="21"/>
                  </a:lnTo>
                  <a:lnTo>
                    <a:pt x="86" y="25"/>
                  </a:lnTo>
                  <a:lnTo>
                    <a:pt x="92" y="25"/>
                  </a:lnTo>
                  <a:lnTo>
                    <a:pt x="99" y="26"/>
                  </a:lnTo>
                  <a:lnTo>
                    <a:pt x="101" y="33"/>
                  </a:lnTo>
                  <a:lnTo>
                    <a:pt x="99" y="42"/>
                  </a:lnTo>
                  <a:lnTo>
                    <a:pt x="92" y="47"/>
                  </a:lnTo>
                  <a:lnTo>
                    <a:pt x="80" y="52"/>
                  </a:lnTo>
                  <a:lnTo>
                    <a:pt x="67" y="57"/>
                  </a:lnTo>
                  <a:lnTo>
                    <a:pt x="53" y="64"/>
                  </a:lnTo>
                  <a:lnTo>
                    <a:pt x="42" y="67"/>
                  </a:lnTo>
                  <a:lnTo>
                    <a:pt x="34" y="67"/>
                  </a:lnTo>
                  <a:lnTo>
                    <a:pt x="27" y="64"/>
                  </a:lnTo>
                  <a:lnTo>
                    <a:pt x="21" y="61"/>
                  </a:lnTo>
                  <a:lnTo>
                    <a:pt x="15" y="57"/>
                  </a:lnTo>
                  <a:lnTo>
                    <a:pt x="13" y="54"/>
                  </a:lnTo>
                  <a:lnTo>
                    <a:pt x="17" y="50"/>
                  </a:lnTo>
                  <a:lnTo>
                    <a:pt x="25" y="50"/>
                  </a:lnTo>
                  <a:lnTo>
                    <a:pt x="32" y="49"/>
                  </a:lnTo>
                  <a:lnTo>
                    <a:pt x="44" y="45"/>
                  </a:lnTo>
                  <a:lnTo>
                    <a:pt x="53" y="40"/>
                  </a:lnTo>
                  <a:lnTo>
                    <a:pt x="61" y="37"/>
                  </a:lnTo>
                  <a:lnTo>
                    <a:pt x="69" y="35"/>
                  </a:lnTo>
                  <a:lnTo>
                    <a:pt x="61" y="33"/>
                  </a:lnTo>
                  <a:lnTo>
                    <a:pt x="53" y="31"/>
                  </a:lnTo>
                  <a:lnTo>
                    <a:pt x="46" y="31"/>
                  </a:lnTo>
                  <a:lnTo>
                    <a:pt x="40" y="30"/>
                  </a:lnTo>
                  <a:lnTo>
                    <a:pt x="32" y="28"/>
                  </a:lnTo>
                  <a:lnTo>
                    <a:pt x="25" y="26"/>
                  </a:lnTo>
                  <a:lnTo>
                    <a:pt x="17" y="23"/>
                  </a:lnTo>
                  <a:lnTo>
                    <a:pt x="11" y="18"/>
                  </a:lnTo>
                  <a:lnTo>
                    <a:pt x="7" y="14"/>
                  </a:lnTo>
                  <a:lnTo>
                    <a:pt x="4" y="12"/>
                  </a:lnTo>
                  <a:lnTo>
                    <a:pt x="0" y="11"/>
                  </a:lnTo>
                  <a:lnTo>
                    <a:pt x="0" y="6"/>
                  </a:lnTo>
                  <a:close/>
                </a:path>
              </a:pathLst>
            </a:custGeom>
            <a:solidFill>
              <a:srgbClr val="000000"/>
            </a:solidFill>
            <a:ln w="9525">
              <a:noFill/>
              <a:round/>
              <a:headEnd/>
              <a:tailEnd/>
            </a:ln>
          </p:spPr>
          <p:txBody>
            <a:bodyPr/>
            <a:lstStyle/>
            <a:p>
              <a:endParaRPr lang="en-US" dirty="0"/>
            </a:p>
          </p:txBody>
        </p:sp>
        <p:sp>
          <p:nvSpPr>
            <p:cNvPr id="42013" name="Freeform 28"/>
            <p:cNvSpPr>
              <a:spLocks/>
            </p:cNvSpPr>
            <p:nvPr/>
          </p:nvSpPr>
          <p:spPr bwMode="auto">
            <a:xfrm>
              <a:off x="3629" y="2053"/>
              <a:ext cx="30" cy="29"/>
            </a:xfrm>
            <a:custGeom>
              <a:avLst/>
              <a:gdLst>
                <a:gd name="T0" fmla="*/ 7 w 62"/>
                <a:gd name="T1" fmla="*/ 2 h 56"/>
                <a:gd name="T2" fmla="*/ 6 w 62"/>
                <a:gd name="T3" fmla="*/ 1 h 56"/>
                <a:gd name="T4" fmla="*/ 5 w 62"/>
                <a:gd name="T5" fmla="*/ 1 h 56"/>
                <a:gd name="T6" fmla="*/ 4 w 62"/>
                <a:gd name="T7" fmla="*/ 1 h 56"/>
                <a:gd name="T8" fmla="*/ 4 w 62"/>
                <a:gd name="T9" fmla="*/ 0 h 56"/>
                <a:gd name="T10" fmla="*/ 3 w 62"/>
                <a:gd name="T11" fmla="*/ 0 h 56"/>
                <a:gd name="T12" fmla="*/ 3 w 62"/>
                <a:gd name="T13" fmla="*/ 1 h 56"/>
                <a:gd name="T14" fmla="*/ 3 w 62"/>
                <a:gd name="T15" fmla="*/ 3 h 56"/>
                <a:gd name="T16" fmla="*/ 2 w 62"/>
                <a:gd name="T17" fmla="*/ 4 h 56"/>
                <a:gd name="T18" fmla="*/ 1 w 62"/>
                <a:gd name="T19" fmla="*/ 5 h 56"/>
                <a:gd name="T20" fmla="*/ 0 w 62"/>
                <a:gd name="T21" fmla="*/ 5 h 56"/>
                <a:gd name="T22" fmla="*/ 0 w 62"/>
                <a:gd name="T23" fmla="*/ 6 h 56"/>
                <a:gd name="T24" fmla="*/ 0 w 62"/>
                <a:gd name="T25" fmla="*/ 7 h 56"/>
                <a:gd name="T26" fmla="*/ 3 w 62"/>
                <a:gd name="T27" fmla="*/ 8 h 56"/>
                <a:gd name="T28" fmla="*/ 5 w 62"/>
                <a:gd name="T29" fmla="*/ 7 h 56"/>
                <a:gd name="T30" fmla="*/ 6 w 62"/>
                <a:gd name="T31" fmla="*/ 7 h 56"/>
                <a:gd name="T32" fmla="*/ 6 w 62"/>
                <a:gd name="T33" fmla="*/ 6 h 56"/>
                <a:gd name="T34" fmla="*/ 7 w 62"/>
                <a:gd name="T35" fmla="*/ 5 h 56"/>
                <a:gd name="T36" fmla="*/ 7 w 62"/>
                <a:gd name="T37" fmla="*/ 4 h 56"/>
                <a:gd name="T38" fmla="*/ 7 w 62"/>
                <a:gd name="T39" fmla="*/ 3 h 56"/>
                <a:gd name="T40" fmla="*/ 7 w 62"/>
                <a:gd name="T41" fmla="*/ 2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56"/>
                <a:gd name="T65" fmla="*/ 62 w 6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56">
                  <a:moveTo>
                    <a:pt x="58" y="12"/>
                  </a:moveTo>
                  <a:lnTo>
                    <a:pt x="52" y="6"/>
                  </a:lnTo>
                  <a:lnTo>
                    <a:pt x="46" y="5"/>
                  </a:lnTo>
                  <a:lnTo>
                    <a:pt x="40" y="3"/>
                  </a:lnTo>
                  <a:lnTo>
                    <a:pt x="35" y="0"/>
                  </a:lnTo>
                  <a:lnTo>
                    <a:pt x="31" y="0"/>
                  </a:lnTo>
                  <a:lnTo>
                    <a:pt x="29" y="8"/>
                  </a:lnTo>
                  <a:lnTo>
                    <a:pt x="27" y="22"/>
                  </a:lnTo>
                  <a:lnTo>
                    <a:pt x="21" y="29"/>
                  </a:lnTo>
                  <a:lnTo>
                    <a:pt x="10" y="34"/>
                  </a:lnTo>
                  <a:lnTo>
                    <a:pt x="2" y="37"/>
                  </a:lnTo>
                  <a:lnTo>
                    <a:pt x="0" y="43"/>
                  </a:lnTo>
                  <a:lnTo>
                    <a:pt x="4" y="48"/>
                  </a:lnTo>
                  <a:lnTo>
                    <a:pt x="31" y="56"/>
                  </a:lnTo>
                  <a:lnTo>
                    <a:pt x="44" y="55"/>
                  </a:lnTo>
                  <a:lnTo>
                    <a:pt x="52" y="49"/>
                  </a:lnTo>
                  <a:lnTo>
                    <a:pt x="56" y="41"/>
                  </a:lnTo>
                  <a:lnTo>
                    <a:pt x="58" y="34"/>
                  </a:lnTo>
                  <a:lnTo>
                    <a:pt x="60" y="27"/>
                  </a:lnTo>
                  <a:lnTo>
                    <a:pt x="62" y="18"/>
                  </a:lnTo>
                  <a:lnTo>
                    <a:pt x="58" y="12"/>
                  </a:lnTo>
                  <a:close/>
                </a:path>
              </a:pathLst>
            </a:custGeom>
            <a:solidFill>
              <a:srgbClr val="000000"/>
            </a:solidFill>
            <a:ln w="9525">
              <a:noFill/>
              <a:round/>
              <a:headEnd/>
              <a:tailEnd/>
            </a:ln>
          </p:spPr>
          <p:txBody>
            <a:bodyPr/>
            <a:lstStyle/>
            <a:p>
              <a:endParaRPr lang="en-US" dirty="0"/>
            </a:p>
          </p:txBody>
        </p:sp>
        <p:sp>
          <p:nvSpPr>
            <p:cNvPr id="42014" name="Freeform 29"/>
            <p:cNvSpPr>
              <a:spLocks/>
            </p:cNvSpPr>
            <p:nvPr/>
          </p:nvSpPr>
          <p:spPr bwMode="auto">
            <a:xfrm>
              <a:off x="3682" y="1986"/>
              <a:ext cx="34" cy="25"/>
            </a:xfrm>
            <a:custGeom>
              <a:avLst/>
              <a:gdLst>
                <a:gd name="T0" fmla="*/ 1 w 67"/>
                <a:gd name="T1" fmla="*/ 2 h 49"/>
                <a:gd name="T2" fmla="*/ 3 w 67"/>
                <a:gd name="T3" fmla="*/ 2 h 49"/>
                <a:gd name="T4" fmla="*/ 4 w 67"/>
                <a:gd name="T5" fmla="*/ 1 h 49"/>
                <a:gd name="T6" fmla="*/ 5 w 67"/>
                <a:gd name="T7" fmla="*/ 1 h 49"/>
                <a:gd name="T8" fmla="*/ 6 w 67"/>
                <a:gd name="T9" fmla="*/ 0 h 49"/>
                <a:gd name="T10" fmla="*/ 8 w 67"/>
                <a:gd name="T11" fmla="*/ 1 h 49"/>
                <a:gd name="T12" fmla="*/ 9 w 67"/>
                <a:gd name="T13" fmla="*/ 2 h 49"/>
                <a:gd name="T14" fmla="*/ 9 w 67"/>
                <a:gd name="T15" fmla="*/ 3 h 49"/>
                <a:gd name="T16" fmla="*/ 9 w 67"/>
                <a:gd name="T17" fmla="*/ 5 h 49"/>
                <a:gd name="T18" fmla="*/ 8 w 67"/>
                <a:gd name="T19" fmla="*/ 6 h 49"/>
                <a:gd name="T20" fmla="*/ 8 w 67"/>
                <a:gd name="T21" fmla="*/ 6 h 49"/>
                <a:gd name="T22" fmla="*/ 7 w 67"/>
                <a:gd name="T23" fmla="*/ 7 h 49"/>
                <a:gd name="T24" fmla="*/ 7 w 67"/>
                <a:gd name="T25" fmla="*/ 7 h 49"/>
                <a:gd name="T26" fmla="*/ 7 w 67"/>
                <a:gd name="T27" fmla="*/ 6 h 49"/>
                <a:gd name="T28" fmla="*/ 7 w 67"/>
                <a:gd name="T29" fmla="*/ 5 h 49"/>
                <a:gd name="T30" fmla="*/ 7 w 67"/>
                <a:gd name="T31" fmla="*/ 3 h 49"/>
                <a:gd name="T32" fmla="*/ 7 w 67"/>
                <a:gd name="T33" fmla="*/ 3 h 49"/>
                <a:gd name="T34" fmla="*/ 6 w 67"/>
                <a:gd name="T35" fmla="*/ 2 h 49"/>
                <a:gd name="T36" fmla="*/ 5 w 67"/>
                <a:gd name="T37" fmla="*/ 3 h 49"/>
                <a:gd name="T38" fmla="*/ 4 w 67"/>
                <a:gd name="T39" fmla="*/ 3 h 49"/>
                <a:gd name="T40" fmla="*/ 3 w 67"/>
                <a:gd name="T41" fmla="*/ 3 h 49"/>
                <a:gd name="T42" fmla="*/ 1 w 67"/>
                <a:gd name="T43" fmla="*/ 3 h 49"/>
                <a:gd name="T44" fmla="*/ 0 w 67"/>
                <a:gd name="T45" fmla="*/ 3 h 49"/>
                <a:gd name="T46" fmla="*/ 0 w 67"/>
                <a:gd name="T47" fmla="*/ 3 h 49"/>
                <a:gd name="T48" fmla="*/ 1 w 67"/>
                <a:gd name="T49" fmla="*/ 2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49"/>
                <a:gd name="T77" fmla="*/ 67 w 67"/>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49">
                  <a:moveTo>
                    <a:pt x="6" y="15"/>
                  </a:moveTo>
                  <a:lnTo>
                    <a:pt x="18" y="12"/>
                  </a:lnTo>
                  <a:lnTo>
                    <a:pt x="29" y="6"/>
                  </a:lnTo>
                  <a:lnTo>
                    <a:pt x="39" y="1"/>
                  </a:lnTo>
                  <a:lnTo>
                    <a:pt x="46" y="0"/>
                  </a:lnTo>
                  <a:lnTo>
                    <a:pt x="58" y="5"/>
                  </a:lnTo>
                  <a:lnTo>
                    <a:pt x="66" y="13"/>
                  </a:lnTo>
                  <a:lnTo>
                    <a:pt x="67" y="22"/>
                  </a:lnTo>
                  <a:lnTo>
                    <a:pt x="66" y="34"/>
                  </a:lnTo>
                  <a:lnTo>
                    <a:pt x="62" y="41"/>
                  </a:lnTo>
                  <a:lnTo>
                    <a:pt x="58" y="46"/>
                  </a:lnTo>
                  <a:lnTo>
                    <a:pt x="56" y="49"/>
                  </a:lnTo>
                  <a:lnTo>
                    <a:pt x="52" y="49"/>
                  </a:lnTo>
                  <a:lnTo>
                    <a:pt x="50" y="44"/>
                  </a:lnTo>
                  <a:lnTo>
                    <a:pt x="52" y="34"/>
                  </a:lnTo>
                  <a:lnTo>
                    <a:pt x="54" y="24"/>
                  </a:lnTo>
                  <a:lnTo>
                    <a:pt x="50" y="17"/>
                  </a:lnTo>
                  <a:lnTo>
                    <a:pt x="43" y="15"/>
                  </a:lnTo>
                  <a:lnTo>
                    <a:pt x="33" y="17"/>
                  </a:lnTo>
                  <a:lnTo>
                    <a:pt x="25" y="22"/>
                  </a:lnTo>
                  <a:lnTo>
                    <a:pt x="18" y="24"/>
                  </a:lnTo>
                  <a:lnTo>
                    <a:pt x="8" y="22"/>
                  </a:lnTo>
                  <a:lnTo>
                    <a:pt x="0" y="18"/>
                  </a:lnTo>
                  <a:lnTo>
                    <a:pt x="0" y="17"/>
                  </a:lnTo>
                  <a:lnTo>
                    <a:pt x="6" y="15"/>
                  </a:lnTo>
                  <a:close/>
                </a:path>
              </a:pathLst>
            </a:custGeom>
            <a:solidFill>
              <a:srgbClr val="000000"/>
            </a:solidFill>
            <a:ln w="9525">
              <a:noFill/>
              <a:round/>
              <a:headEnd/>
              <a:tailEnd/>
            </a:ln>
          </p:spPr>
          <p:txBody>
            <a:bodyPr/>
            <a:lstStyle/>
            <a:p>
              <a:endParaRPr lang="en-US" dirty="0"/>
            </a:p>
          </p:txBody>
        </p:sp>
        <p:sp>
          <p:nvSpPr>
            <p:cNvPr id="42015" name="Freeform 30"/>
            <p:cNvSpPr>
              <a:spLocks/>
            </p:cNvSpPr>
            <p:nvPr/>
          </p:nvSpPr>
          <p:spPr bwMode="auto">
            <a:xfrm>
              <a:off x="3645" y="2008"/>
              <a:ext cx="32" cy="33"/>
            </a:xfrm>
            <a:custGeom>
              <a:avLst/>
              <a:gdLst>
                <a:gd name="T0" fmla="*/ 2 w 65"/>
                <a:gd name="T1" fmla="*/ 3 h 67"/>
                <a:gd name="T2" fmla="*/ 3 w 65"/>
                <a:gd name="T3" fmla="*/ 2 h 67"/>
                <a:gd name="T4" fmla="*/ 3 w 65"/>
                <a:gd name="T5" fmla="*/ 1 h 67"/>
                <a:gd name="T6" fmla="*/ 3 w 65"/>
                <a:gd name="T7" fmla="*/ 0 h 67"/>
                <a:gd name="T8" fmla="*/ 4 w 65"/>
                <a:gd name="T9" fmla="*/ 0 h 67"/>
                <a:gd name="T10" fmla="*/ 5 w 65"/>
                <a:gd name="T11" fmla="*/ 0 h 67"/>
                <a:gd name="T12" fmla="*/ 6 w 65"/>
                <a:gd name="T13" fmla="*/ 1 h 67"/>
                <a:gd name="T14" fmla="*/ 7 w 65"/>
                <a:gd name="T15" fmla="*/ 3 h 67"/>
                <a:gd name="T16" fmla="*/ 8 w 65"/>
                <a:gd name="T17" fmla="*/ 4 h 67"/>
                <a:gd name="T18" fmla="*/ 7 w 65"/>
                <a:gd name="T19" fmla="*/ 5 h 67"/>
                <a:gd name="T20" fmla="*/ 5 w 65"/>
                <a:gd name="T21" fmla="*/ 7 h 67"/>
                <a:gd name="T22" fmla="*/ 3 w 65"/>
                <a:gd name="T23" fmla="*/ 7 h 67"/>
                <a:gd name="T24" fmla="*/ 1 w 65"/>
                <a:gd name="T25" fmla="*/ 8 h 67"/>
                <a:gd name="T26" fmla="*/ 0 w 65"/>
                <a:gd name="T27" fmla="*/ 7 h 67"/>
                <a:gd name="T28" fmla="*/ 0 w 65"/>
                <a:gd name="T29" fmla="*/ 7 h 67"/>
                <a:gd name="T30" fmla="*/ 0 w 65"/>
                <a:gd name="T31" fmla="*/ 6 h 67"/>
                <a:gd name="T32" fmla="*/ 0 w 65"/>
                <a:gd name="T33" fmla="*/ 6 h 67"/>
                <a:gd name="T34" fmla="*/ 0 w 65"/>
                <a:gd name="T35" fmla="*/ 5 h 67"/>
                <a:gd name="T36" fmla="*/ 1 w 65"/>
                <a:gd name="T37" fmla="*/ 4 h 67"/>
                <a:gd name="T38" fmla="*/ 2 w 65"/>
                <a:gd name="T39" fmla="*/ 4 h 67"/>
                <a:gd name="T40" fmla="*/ 2 w 65"/>
                <a:gd name="T41" fmla="*/ 3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67"/>
                <a:gd name="T65" fmla="*/ 65 w 65"/>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67">
                  <a:moveTo>
                    <a:pt x="21" y="30"/>
                  </a:moveTo>
                  <a:lnTo>
                    <a:pt x="25" y="22"/>
                  </a:lnTo>
                  <a:lnTo>
                    <a:pt x="29" y="13"/>
                  </a:lnTo>
                  <a:lnTo>
                    <a:pt x="30" y="5"/>
                  </a:lnTo>
                  <a:lnTo>
                    <a:pt x="36" y="0"/>
                  </a:lnTo>
                  <a:lnTo>
                    <a:pt x="46" y="1"/>
                  </a:lnTo>
                  <a:lnTo>
                    <a:pt x="55" y="10"/>
                  </a:lnTo>
                  <a:lnTo>
                    <a:pt x="63" y="24"/>
                  </a:lnTo>
                  <a:lnTo>
                    <a:pt x="65" y="36"/>
                  </a:lnTo>
                  <a:lnTo>
                    <a:pt x="57" y="46"/>
                  </a:lnTo>
                  <a:lnTo>
                    <a:pt x="44" y="56"/>
                  </a:lnTo>
                  <a:lnTo>
                    <a:pt x="29" y="63"/>
                  </a:lnTo>
                  <a:lnTo>
                    <a:pt x="15" y="67"/>
                  </a:lnTo>
                  <a:lnTo>
                    <a:pt x="7" y="63"/>
                  </a:lnTo>
                  <a:lnTo>
                    <a:pt x="4" y="60"/>
                  </a:lnTo>
                  <a:lnTo>
                    <a:pt x="0" y="54"/>
                  </a:lnTo>
                  <a:lnTo>
                    <a:pt x="2" y="49"/>
                  </a:lnTo>
                  <a:lnTo>
                    <a:pt x="6" y="44"/>
                  </a:lnTo>
                  <a:lnTo>
                    <a:pt x="11" y="39"/>
                  </a:lnTo>
                  <a:lnTo>
                    <a:pt x="17" y="36"/>
                  </a:lnTo>
                  <a:lnTo>
                    <a:pt x="21" y="30"/>
                  </a:lnTo>
                  <a:close/>
                </a:path>
              </a:pathLst>
            </a:custGeom>
            <a:solidFill>
              <a:srgbClr val="000000"/>
            </a:solidFill>
            <a:ln w="9525">
              <a:noFill/>
              <a:round/>
              <a:headEnd/>
              <a:tailEnd/>
            </a:ln>
          </p:spPr>
          <p:txBody>
            <a:bodyPr/>
            <a:lstStyle/>
            <a:p>
              <a:endParaRPr lang="en-US" dirty="0"/>
            </a:p>
          </p:txBody>
        </p:sp>
        <p:sp>
          <p:nvSpPr>
            <p:cNvPr id="42016" name="Freeform 31"/>
            <p:cNvSpPr>
              <a:spLocks/>
            </p:cNvSpPr>
            <p:nvPr/>
          </p:nvSpPr>
          <p:spPr bwMode="auto">
            <a:xfrm>
              <a:off x="3285" y="1978"/>
              <a:ext cx="56" cy="17"/>
            </a:xfrm>
            <a:custGeom>
              <a:avLst/>
              <a:gdLst>
                <a:gd name="T0" fmla="*/ 1 w 111"/>
                <a:gd name="T1" fmla="*/ 2 h 35"/>
                <a:gd name="T2" fmla="*/ 0 w 111"/>
                <a:gd name="T3" fmla="*/ 2 h 35"/>
                <a:gd name="T4" fmla="*/ 0 w 111"/>
                <a:gd name="T5" fmla="*/ 3 h 35"/>
                <a:gd name="T6" fmla="*/ 0 w 111"/>
                <a:gd name="T7" fmla="*/ 3 h 35"/>
                <a:gd name="T8" fmla="*/ 1 w 111"/>
                <a:gd name="T9" fmla="*/ 4 h 35"/>
                <a:gd name="T10" fmla="*/ 1 w 111"/>
                <a:gd name="T11" fmla="*/ 3 h 35"/>
                <a:gd name="T12" fmla="*/ 2 w 111"/>
                <a:gd name="T13" fmla="*/ 3 h 35"/>
                <a:gd name="T14" fmla="*/ 3 w 111"/>
                <a:gd name="T15" fmla="*/ 3 h 35"/>
                <a:gd name="T16" fmla="*/ 4 w 111"/>
                <a:gd name="T17" fmla="*/ 4 h 35"/>
                <a:gd name="T18" fmla="*/ 4 w 111"/>
                <a:gd name="T19" fmla="*/ 4 h 35"/>
                <a:gd name="T20" fmla="*/ 5 w 111"/>
                <a:gd name="T21" fmla="*/ 4 h 35"/>
                <a:gd name="T22" fmla="*/ 6 w 111"/>
                <a:gd name="T23" fmla="*/ 4 h 35"/>
                <a:gd name="T24" fmla="*/ 7 w 111"/>
                <a:gd name="T25" fmla="*/ 4 h 35"/>
                <a:gd name="T26" fmla="*/ 9 w 111"/>
                <a:gd name="T27" fmla="*/ 4 h 35"/>
                <a:gd name="T28" fmla="*/ 10 w 111"/>
                <a:gd name="T29" fmla="*/ 4 h 35"/>
                <a:gd name="T30" fmla="*/ 10 w 111"/>
                <a:gd name="T31" fmla="*/ 4 h 35"/>
                <a:gd name="T32" fmla="*/ 11 w 111"/>
                <a:gd name="T33" fmla="*/ 3 h 35"/>
                <a:gd name="T34" fmla="*/ 12 w 111"/>
                <a:gd name="T35" fmla="*/ 3 h 35"/>
                <a:gd name="T36" fmla="*/ 12 w 111"/>
                <a:gd name="T37" fmla="*/ 3 h 35"/>
                <a:gd name="T38" fmla="*/ 12 w 111"/>
                <a:gd name="T39" fmla="*/ 3 h 35"/>
                <a:gd name="T40" fmla="*/ 13 w 111"/>
                <a:gd name="T41" fmla="*/ 3 h 35"/>
                <a:gd name="T42" fmla="*/ 14 w 111"/>
                <a:gd name="T43" fmla="*/ 3 h 35"/>
                <a:gd name="T44" fmla="*/ 14 w 111"/>
                <a:gd name="T45" fmla="*/ 3 h 35"/>
                <a:gd name="T46" fmla="*/ 14 w 111"/>
                <a:gd name="T47" fmla="*/ 3 h 35"/>
                <a:gd name="T48" fmla="*/ 14 w 111"/>
                <a:gd name="T49" fmla="*/ 2 h 35"/>
                <a:gd name="T50" fmla="*/ 13 w 111"/>
                <a:gd name="T51" fmla="*/ 2 h 35"/>
                <a:gd name="T52" fmla="*/ 13 w 111"/>
                <a:gd name="T53" fmla="*/ 2 h 35"/>
                <a:gd name="T54" fmla="*/ 13 w 111"/>
                <a:gd name="T55" fmla="*/ 1 h 35"/>
                <a:gd name="T56" fmla="*/ 13 w 111"/>
                <a:gd name="T57" fmla="*/ 1 h 35"/>
                <a:gd name="T58" fmla="*/ 12 w 111"/>
                <a:gd name="T59" fmla="*/ 0 h 35"/>
                <a:gd name="T60" fmla="*/ 12 w 111"/>
                <a:gd name="T61" fmla="*/ 0 h 35"/>
                <a:gd name="T62" fmla="*/ 11 w 111"/>
                <a:gd name="T63" fmla="*/ 0 h 35"/>
                <a:gd name="T64" fmla="*/ 11 w 111"/>
                <a:gd name="T65" fmla="*/ 0 h 35"/>
                <a:gd name="T66" fmla="*/ 11 w 111"/>
                <a:gd name="T67" fmla="*/ 1 h 35"/>
                <a:gd name="T68" fmla="*/ 11 w 111"/>
                <a:gd name="T69" fmla="*/ 1 h 35"/>
                <a:gd name="T70" fmla="*/ 11 w 111"/>
                <a:gd name="T71" fmla="*/ 2 h 35"/>
                <a:gd name="T72" fmla="*/ 10 w 111"/>
                <a:gd name="T73" fmla="*/ 2 h 35"/>
                <a:gd name="T74" fmla="*/ 9 w 111"/>
                <a:gd name="T75" fmla="*/ 2 h 35"/>
                <a:gd name="T76" fmla="*/ 7 w 111"/>
                <a:gd name="T77" fmla="*/ 2 h 35"/>
                <a:gd name="T78" fmla="*/ 5 w 111"/>
                <a:gd name="T79" fmla="*/ 2 h 35"/>
                <a:gd name="T80" fmla="*/ 4 w 111"/>
                <a:gd name="T81" fmla="*/ 2 h 35"/>
                <a:gd name="T82" fmla="*/ 3 w 111"/>
                <a:gd name="T83" fmla="*/ 2 h 35"/>
                <a:gd name="T84" fmla="*/ 3 w 111"/>
                <a:gd name="T85" fmla="*/ 1 h 35"/>
                <a:gd name="T86" fmla="*/ 2 w 111"/>
                <a:gd name="T87" fmla="*/ 1 h 35"/>
                <a:gd name="T88" fmla="*/ 1 w 111"/>
                <a:gd name="T89" fmla="*/ 2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1"/>
                <a:gd name="T136" fmla="*/ 0 h 35"/>
                <a:gd name="T137" fmla="*/ 111 w 111"/>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1" h="35">
                  <a:moveTo>
                    <a:pt x="8" y="16"/>
                  </a:moveTo>
                  <a:lnTo>
                    <a:pt x="0" y="21"/>
                  </a:lnTo>
                  <a:lnTo>
                    <a:pt x="0" y="26"/>
                  </a:lnTo>
                  <a:lnTo>
                    <a:pt x="0" y="31"/>
                  </a:lnTo>
                  <a:lnTo>
                    <a:pt x="4" y="33"/>
                  </a:lnTo>
                  <a:lnTo>
                    <a:pt x="8" y="31"/>
                  </a:lnTo>
                  <a:lnTo>
                    <a:pt x="15" y="31"/>
                  </a:lnTo>
                  <a:lnTo>
                    <a:pt x="21" y="31"/>
                  </a:lnTo>
                  <a:lnTo>
                    <a:pt x="27" y="33"/>
                  </a:lnTo>
                  <a:lnTo>
                    <a:pt x="31" y="33"/>
                  </a:lnTo>
                  <a:lnTo>
                    <a:pt x="38" y="35"/>
                  </a:lnTo>
                  <a:lnTo>
                    <a:pt x="46" y="35"/>
                  </a:lnTo>
                  <a:lnTo>
                    <a:pt x="56" y="35"/>
                  </a:lnTo>
                  <a:lnTo>
                    <a:pt x="65" y="35"/>
                  </a:lnTo>
                  <a:lnTo>
                    <a:pt x="73" y="35"/>
                  </a:lnTo>
                  <a:lnTo>
                    <a:pt x="80" y="33"/>
                  </a:lnTo>
                  <a:lnTo>
                    <a:pt x="86" y="31"/>
                  </a:lnTo>
                  <a:lnTo>
                    <a:pt x="90" y="30"/>
                  </a:lnTo>
                  <a:lnTo>
                    <a:pt x="94" y="30"/>
                  </a:lnTo>
                  <a:lnTo>
                    <a:pt x="96" y="30"/>
                  </a:lnTo>
                  <a:lnTo>
                    <a:pt x="100" y="31"/>
                  </a:lnTo>
                  <a:lnTo>
                    <a:pt x="107" y="31"/>
                  </a:lnTo>
                  <a:lnTo>
                    <a:pt x="111" y="28"/>
                  </a:lnTo>
                  <a:lnTo>
                    <a:pt x="111" y="24"/>
                  </a:lnTo>
                  <a:lnTo>
                    <a:pt x="107" y="21"/>
                  </a:lnTo>
                  <a:lnTo>
                    <a:pt x="103" y="19"/>
                  </a:lnTo>
                  <a:lnTo>
                    <a:pt x="100" y="16"/>
                  </a:lnTo>
                  <a:lnTo>
                    <a:pt x="98" y="12"/>
                  </a:lnTo>
                  <a:lnTo>
                    <a:pt x="98" y="9"/>
                  </a:lnTo>
                  <a:lnTo>
                    <a:pt x="96" y="4"/>
                  </a:lnTo>
                  <a:lnTo>
                    <a:pt x="92" y="0"/>
                  </a:lnTo>
                  <a:lnTo>
                    <a:pt x="86" y="0"/>
                  </a:lnTo>
                  <a:lnTo>
                    <a:pt x="84" y="7"/>
                  </a:lnTo>
                  <a:lnTo>
                    <a:pt x="86" y="11"/>
                  </a:lnTo>
                  <a:lnTo>
                    <a:pt x="86" y="14"/>
                  </a:lnTo>
                  <a:lnTo>
                    <a:pt x="84" y="19"/>
                  </a:lnTo>
                  <a:lnTo>
                    <a:pt x="80" y="21"/>
                  </a:lnTo>
                  <a:lnTo>
                    <a:pt x="71" y="23"/>
                  </a:lnTo>
                  <a:lnTo>
                    <a:pt x="56" y="23"/>
                  </a:lnTo>
                  <a:lnTo>
                    <a:pt x="40" y="21"/>
                  </a:lnTo>
                  <a:lnTo>
                    <a:pt x="29" y="18"/>
                  </a:lnTo>
                  <a:lnTo>
                    <a:pt x="23" y="16"/>
                  </a:lnTo>
                  <a:lnTo>
                    <a:pt x="17" y="14"/>
                  </a:lnTo>
                  <a:lnTo>
                    <a:pt x="11" y="14"/>
                  </a:lnTo>
                  <a:lnTo>
                    <a:pt x="8" y="16"/>
                  </a:lnTo>
                  <a:close/>
                </a:path>
              </a:pathLst>
            </a:custGeom>
            <a:solidFill>
              <a:srgbClr val="000000"/>
            </a:solidFill>
            <a:ln w="9525">
              <a:noFill/>
              <a:round/>
              <a:headEnd/>
              <a:tailEnd/>
            </a:ln>
          </p:spPr>
          <p:txBody>
            <a:bodyPr/>
            <a:lstStyle/>
            <a:p>
              <a:endParaRPr lang="en-US" dirty="0"/>
            </a:p>
          </p:txBody>
        </p:sp>
        <p:sp>
          <p:nvSpPr>
            <p:cNvPr id="42017" name="Freeform 32"/>
            <p:cNvSpPr>
              <a:spLocks/>
            </p:cNvSpPr>
            <p:nvPr/>
          </p:nvSpPr>
          <p:spPr bwMode="auto">
            <a:xfrm>
              <a:off x="3319" y="1851"/>
              <a:ext cx="268" cy="254"/>
            </a:xfrm>
            <a:custGeom>
              <a:avLst/>
              <a:gdLst>
                <a:gd name="T0" fmla="*/ 67 w 536"/>
                <a:gd name="T1" fmla="*/ 18 h 509"/>
                <a:gd name="T2" fmla="*/ 66 w 536"/>
                <a:gd name="T3" fmla="*/ 13 h 509"/>
                <a:gd name="T4" fmla="*/ 60 w 536"/>
                <a:gd name="T5" fmla="*/ 10 h 509"/>
                <a:gd name="T6" fmla="*/ 55 w 536"/>
                <a:gd name="T7" fmla="*/ 8 h 509"/>
                <a:gd name="T8" fmla="*/ 50 w 536"/>
                <a:gd name="T9" fmla="*/ 8 h 509"/>
                <a:gd name="T10" fmla="*/ 40 w 536"/>
                <a:gd name="T11" fmla="*/ 6 h 509"/>
                <a:gd name="T12" fmla="*/ 33 w 536"/>
                <a:gd name="T13" fmla="*/ 5 h 509"/>
                <a:gd name="T14" fmla="*/ 28 w 536"/>
                <a:gd name="T15" fmla="*/ 1 h 509"/>
                <a:gd name="T16" fmla="*/ 29 w 536"/>
                <a:gd name="T17" fmla="*/ 3 h 509"/>
                <a:gd name="T18" fmla="*/ 34 w 536"/>
                <a:gd name="T19" fmla="*/ 9 h 509"/>
                <a:gd name="T20" fmla="*/ 31 w 536"/>
                <a:gd name="T21" fmla="*/ 15 h 509"/>
                <a:gd name="T22" fmla="*/ 29 w 536"/>
                <a:gd name="T23" fmla="*/ 24 h 509"/>
                <a:gd name="T24" fmla="*/ 23 w 536"/>
                <a:gd name="T25" fmla="*/ 26 h 509"/>
                <a:gd name="T26" fmla="*/ 17 w 536"/>
                <a:gd name="T27" fmla="*/ 28 h 509"/>
                <a:gd name="T28" fmla="*/ 11 w 536"/>
                <a:gd name="T29" fmla="*/ 32 h 509"/>
                <a:gd name="T30" fmla="*/ 6 w 536"/>
                <a:gd name="T31" fmla="*/ 46 h 509"/>
                <a:gd name="T32" fmla="*/ 6 w 536"/>
                <a:gd name="T33" fmla="*/ 52 h 509"/>
                <a:gd name="T34" fmla="*/ 2 w 536"/>
                <a:gd name="T35" fmla="*/ 57 h 509"/>
                <a:gd name="T36" fmla="*/ 2 w 536"/>
                <a:gd name="T37" fmla="*/ 59 h 509"/>
                <a:gd name="T38" fmla="*/ 8 w 536"/>
                <a:gd name="T39" fmla="*/ 63 h 509"/>
                <a:gd name="T40" fmla="*/ 13 w 536"/>
                <a:gd name="T41" fmla="*/ 61 h 509"/>
                <a:gd name="T42" fmla="*/ 18 w 536"/>
                <a:gd name="T43" fmla="*/ 62 h 509"/>
                <a:gd name="T44" fmla="*/ 20 w 536"/>
                <a:gd name="T45" fmla="*/ 60 h 509"/>
                <a:gd name="T46" fmla="*/ 17 w 536"/>
                <a:gd name="T47" fmla="*/ 54 h 509"/>
                <a:gd name="T48" fmla="*/ 15 w 536"/>
                <a:gd name="T49" fmla="*/ 47 h 509"/>
                <a:gd name="T50" fmla="*/ 18 w 536"/>
                <a:gd name="T51" fmla="*/ 40 h 509"/>
                <a:gd name="T52" fmla="*/ 19 w 536"/>
                <a:gd name="T53" fmla="*/ 38 h 509"/>
                <a:gd name="T54" fmla="*/ 18 w 536"/>
                <a:gd name="T55" fmla="*/ 31 h 509"/>
                <a:gd name="T56" fmla="*/ 29 w 536"/>
                <a:gd name="T57" fmla="*/ 29 h 509"/>
                <a:gd name="T58" fmla="*/ 36 w 536"/>
                <a:gd name="T59" fmla="*/ 33 h 509"/>
                <a:gd name="T60" fmla="*/ 33 w 536"/>
                <a:gd name="T61" fmla="*/ 34 h 509"/>
                <a:gd name="T62" fmla="*/ 29 w 536"/>
                <a:gd name="T63" fmla="*/ 39 h 509"/>
                <a:gd name="T64" fmla="*/ 23 w 536"/>
                <a:gd name="T65" fmla="*/ 41 h 509"/>
                <a:gd name="T66" fmla="*/ 28 w 536"/>
                <a:gd name="T67" fmla="*/ 43 h 509"/>
                <a:gd name="T68" fmla="*/ 34 w 536"/>
                <a:gd name="T69" fmla="*/ 42 h 509"/>
                <a:gd name="T70" fmla="*/ 39 w 536"/>
                <a:gd name="T71" fmla="*/ 40 h 509"/>
                <a:gd name="T72" fmla="*/ 44 w 536"/>
                <a:gd name="T73" fmla="*/ 32 h 509"/>
                <a:gd name="T74" fmla="*/ 41 w 536"/>
                <a:gd name="T75" fmla="*/ 24 h 509"/>
                <a:gd name="T76" fmla="*/ 44 w 536"/>
                <a:gd name="T77" fmla="*/ 16 h 509"/>
                <a:gd name="T78" fmla="*/ 42 w 536"/>
                <a:gd name="T79" fmla="*/ 23 h 509"/>
                <a:gd name="T80" fmla="*/ 46 w 536"/>
                <a:gd name="T81" fmla="*/ 33 h 509"/>
                <a:gd name="T82" fmla="*/ 46 w 536"/>
                <a:gd name="T83" fmla="*/ 23 h 509"/>
                <a:gd name="T84" fmla="*/ 47 w 536"/>
                <a:gd name="T85" fmla="*/ 29 h 509"/>
                <a:gd name="T86" fmla="*/ 57 w 536"/>
                <a:gd name="T87" fmla="*/ 36 h 509"/>
                <a:gd name="T88" fmla="*/ 56 w 536"/>
                <a:gd name="T89" fmla="*/ 30 h 509"/>
                <a:gd name="T90" fmla="*/ 51 w 536"/>
                <a:gd name="T91" fmla="*/ 25 h 509"/>
                <a:gd name="T92" fmla="*/ 56 w 536"/>
                <a:gd name="T93" fmla="*/ 21 h 509"/>
                <a:gd name="T94" fmla="*/ 66 w 536"/>
                <a:gd name="T95" fmla="*/ 24 h 5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6"/>
                <a:gd name="T145" fmla="*/ 0 h 509"/>
                <a:gd name="T146" fmla="*/ 536 w 536"/>
                <a:gd name="T147" fmla="*/ 509 h 50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6" h="509">
                  <a:moveTo>
                    <a:pt x="536" y="208"/>
                  </a:moveTo>
                  <a:lnTo>
                    <a:pt x="534" y="193"/>
                  </a:lnTo>
                  <a:lnTo>
                    <a:pt x="534" y="170"/>
                  </a:lnTo>
                  <a:lnTo>
                    <a:pt x="532" y="146"/>
                  </a:lnTo>
                  <a:lnTo>
                    <a:pt x="530" y="129"/>
                  </a:lnTo>
                  <a:lnTo>
                    <a:pt x="528" y="122"/>
                  </a:lnTo>
                  <a:lnTo>
                    <a:pt x="526" y="115"/>
                  </a:lnTo>
                  <a:lnTo>
                    <a:pt x="521" y="108"/>
                  </a:lnTo>
                  <a:lnTo>
                    <a:pt x="515" y="101"/>
                  </a:lnTo>
                  <a:lnTo>
                    <a:pt x="505" y="95"/>
                  </a:lnTo>
                  <a:lnTo>
                    <a:pt x="496" y="89"/>
                  </a:lnTo>
                  <a:lnTo>
                    <a:pt x="484" y="81"/>
                  </a:lnTo>
                  <a:lnTo>
                    <a:pt x="471" y="74"/>
                  </a:lnTo>
                  <a:lnTo>
                    <a:pt x="450" y="65"/>
                  </a:lnTo>
                  <a:lnTo>
                    <a:pt x="442" y="65"/>
                  </a:lnTo>
                  <a:lnTo>
                    <a:pt x="442" y="71"/>
                  </a:lnTo>
                  <a:lnTo>
                    <a:pt x="442" y="77"/>
                  </a:lnTo>
                  <a:lnTo>
                    <a:pt x="434" y="72"/>
                  </a:lnTo>
                  <a:lnTo>
                    <a:pt x="421" y="69"/>
                  </a:lnTo>
                  <a:lnTo>
                    <a:pt x="406" y="64"/>
                  </a:lnTo>
                  <a:lnTo>
                    <a:pt x="389" y="60"/>
                  </a:lnTo>
                  <a:lnTo>
                    <a:pt x="369" y="57"/>
                  </a:lnTo>
                  <a:lnTo>
                    <a:pt x="348" y="53"/>
                  </a:lnTo>
                  <a:lnTo>
                    <a:pt x="327" y="52"/>
                  </a:lnTo>
                  <a:lnTo>
                    <a:pt x="308" y="52"/>
                  </a:lnTo>
                  <a:lnTo>
                    <a:pt x="291" y="50"/>
                  </a:lnTo>
                  <a:lnTo>
                    <a:pt x="276" y="46"/>
                  </a:lnTo>
                  <a:lnTo>
                    <a:pt x="264" y="41"/>
                  </a:lnTo>
                  <a:lnTo>
                    <a:pt x="253" y="33"/>
                  </a:lnTo>
                  <a:lnTo>
                    <a:pt x="243" y="26"/>
                  </a:lnTo>
                  <a:lnTo>
                    <a:pt x="233" y="17"/>
                  </a:lnTo>
                  <a:lnTo>
                    <a:pt x="224" y="9"/>
                  </a:lnTo>
                  <a:lnTo>
                    <a:pt x="212" y="0"/>
                  </a:lnTo>
                  <a:lnTo>
                    <a:pt x="218" y="7"/>
                  </a:lnTo>
                  <a:lnTo>
                    <a:pt x="226" y="16"/>
                  </a:lnTo>
                  <a:lnTo>
                    <a:pt x="237" y="28"/>
                  </a:lnTo>
                  <a:lnTo>
                    <a:pt x="249" y="40"/>
                  </a:lnTo>
                  <a:lnTo>
                    <a:pt x="258" y="53"/>
                  </a:lnTo>
                  <a:lnTo>
                    <a:pt x="268" y="65"/>
                  </a:lnTo>
                  <a:lnTo>
                    <a:pt x="274" y="76"/>
                  </a:lnTo>
                  <a:lnTo>
                    <a:pt x="276" y="84"/>
                  </a:lnTo>
                  <a:lnTo>
                    <a:pt x="270" y="98"/>
                  </a:lnTo>
                  <a:lnTo>
                    <a:pt x="260" y="110"/>
                  </a:lnTo>
                  <a:lnTo>
                    <a:pt x="251" y="124"/>
                  </a:lnTo>
                  <a:lnTo>
                    <a:pt x="241" y="138"/>
                  </a:lnTo>
                  <a:lnTo>
                    <a:pt x="237" y="156"/>
                  </a:lnTo>
                  <a:lnTo>
                    <a:pt x="237" y="177"/>
                  </a:lnTo>
                  <a:lnTo>
                    <a:pt x="235" y="198"/>
                  </a:lnTo>
                  <a:lnTo>
                    <a:pt x="226" y="208"/>
                  </a:lnTo>
                  <a:lnTo>
                    <a:pt x="218" y="210"/>
                  </a:lnTo>
                  <a:lnTo>
                    <a:pt x="205" y="211"/>
                  </a:lnTo>
                  <a:lnTo>
                    <a:pt x="189" y="213"/>
                  </a:lnTo>
                  <a:lnTo>
                    <a:pt x="172" y="215"/>
                  </a:lnTo>
                  <a:lnTo>
                    <a:pt x="155" y="218"/>
                  </a:lnTo>
                  <a:lnTo>
                    <a:pt x="140" y="222"/>
                  </a:lnTo>
                  <a:lnTo>
                    <a:pt x="130" y="227"/>
                  </a:lnTo>
                  <a:lnTo>
                    <a:pt x="124" y="232"/>
                  </a:lnTo>
                  <a:lnTo>
                    <a:pt x="115" y="246"/>
                  </a:lnTo>
                  <a:lnTo>
                    <a:pt x="99" y="253"/>
                  </a:lnTo>
                  <a:lnTo>
                    <a:pt x="88" y="260"/>
                  </a:lnTo>
                  <a:lnTo>
                    <a:pt x="80" y="270"/>
                  </a:lnTo>
                  <a:lnTo>
                    <a:pt x="73" y="294"/>
                  </a:lnTo>
                  <a:lnTo>
                    <a:pt x="59" y="333"/>
                  </a:lnTo>
                  <a:lnTo>
                    <a:pt x="48" y="371"/>
                  </a:lnTo>
                  <a:lnTo>
                    <a:pt x="42" y="392"/>
                  </a:lnTo>
                  <a:lnTo>
                    <a:pt x="44" y="400"/>
                  </a:lnTo>
                  <a:lnTo>
                    <a:pt x="50" y="407"/>
                  </a:lnTo>
                  <a:lnTo>
                    <a:pt x="55" y="416"/>
                  </a:lnTo>
                  <a:lnTo>
                    <a:pt x="55" y="423"/>
                  </a:lnTo>
                  <a:lnTo>
                    <a:pt x="48" y="431"/>
                  </a:lnTo>
                  <a:lnTo>
                    <a:pt x="34" y="443"/>
                  </a:lnTo>
                  <a:lnTo>
                    <a:pt x="17" y="457"/>
                  </a:lnTo>
                  <a:lnTo>
                    <a:pt x="2" y="469"/>
                  </a:lnTo>
                  <a:lnTo>
                    <a:pt x="0" y="471"/>
                  </a:lnTo>
                  <a:lnTo>
                    <a:pt x="6" y="473"/>
                  </a:lnTo>
                  <a:lnTo>
                    <a:pt x="19" y="474"/>
                  </a:lnTo>
                  <a:lnTo>
                    <a:pt x="38" y="474"/>
                  </a:lnTo>
                  <a:lnTo>
                    <a:pt x="54" y="479"/>
                  </a:lnTo>
                  <a:lnTo>
                    <a:pt x="61" y="491"/>
                  </a:lnTo>
                  <a:lnTo>
                    <a:pt x="65" y="504"/>
                  </a:lnTo>
                  <a:lnTo>
                    <a:pt x="75" y="509"/>
                  </a:lnTo>
                  <a:lnTo>
                    <a:pt x="88" y="505"/>
                  </a:lnTo>
                  <a:lnTo>
                    <a:pt x="98" y="498"/>
                  </a:lnTo>
                  <a:lnTo>
                    <a:pt x="109" y="495"/>
                  </a:lnTo>
                  <a:lnTo>
                    <a:pt x="121" y="495"/>
                  </a:lnTo>
                  <a:lnTo>
                    <a:pt x="130" y="498"/>
                  </a:lnTo>
                  <a:lnTo>
                    <a:pt x="142" y="498"/>
                  </a:lnTo>
                  <a:lnTo>
                    <a:pt x="151" y="498"/>
                  </a:lnTo>
                  <a:lnTo>
                    <a:pt x="161" y="497"/>
                  </a:lnTo>
                  <a:lnTo>
                    <a:pt x="166" y="493"/>
                  </a:lnTo>
                  <a:lnTo>
                    <a:pt x="168" y="488"/>
                  </a:lnTo>
                  <a:lnTo>
                    <a:pt x="166" y="481"/>
                  </a:lnTo>
                  <a:lnTo>
                    <a:pt x="159" y="474"/>
                  </a:lnTo>
                  <a:lnTo>
                    <a:pt x="149" y="464"/>
                  </a:lnTo>
                  <a:lnTo>
                    <a:pt x="143" y="450"/>
                  </a:lnTo>
                  <a:lnTo>
                    <a:pt x="140" y="435"/>
                  </a:lnTo>
                  <a:lnTo>
                    <a:pt x="138" y="421"/>
                  </a:lnTo>
                  <a:lnTo>
                    <a:pt x="134" y="411"/>
                  </a:lnTo>
                  <a:lnTo>
                    <a:pt x="126" y="397"/>
                  </a:lnTo>
                  <a:lnTo>
                    <a:pt x="122" y="382"/>
                  </a:lnTo>
                  <a:lnTo>
                    <a:pt x="124" y="363"/>
                  </a:lnTo>
                  <a:lnTo>
                    <a:pt x="132" y="342"/>
                  </a:lnTo>
                  <a:lnTo>
                    <a:pt x="140" y="328"/>
                  </a:lnTo>
                  <a:lnTo>
                    <a:pt x="147" y="323"/>
                  </a:lnTo>
                  <a:lnTo>
                    <a:pt x="157" y="323"/>
                  </a:lnTo>
                  <a:lnTo>
                    <a:pt x="163" y="323"/>
                  </a:lnTo>
                  <a:lnTo>
                    <a:pt x="161" y="315"/>
                  </a:lnTo>
                  <a:lnTo>
                    <a:pt x="155" y="304"/>
                  </a:lnTo>
                  <a:lnTo>
                    <a:pt x="149" y="296"/>
                  </a:lnTo>
                  <a:lnTo>
                    <a:pt x="143" y="284"/>
                  </a:lnTo>
                  <a:lnTo>
                    <a:pt x="143" y="268"/>
                  </a:lnTo>
                  <a:lnTo>
                    <a:pt x="151" y="254"/>
                  </a:lnTo>
                  <a:lnTo>
                    <a:pt x="168" y="244"/>
                  </a:lnTo>
                  <a:lnTo>
                    <a:pt x="188" y="241"/>
                  </a:lnTo>
                  <a:lnTo>
                    <a:pt x="210" y="237"/>
                  </a:lnTo>
                  <a:lnTo>
                    <a:pt x="233" y="237"/>
                  </a:lnTo>
                  <a:lnTo>
                    <a:pt x="255" y="239"/>
                  </a:lnTo>
                  <a:lnTo>
                    <a:pt x="274" y="244"/>
                  </a:lnTo>
                  <a:lnTo>
                    <a:pt x="287" y="253"/>
                  </a:lnTo>
                  <a:lnTo>
                    <a:pt x="295" y="265"/>
                  </a:lnTo>
                  <a:lnTo>
                    <a:pt x="295" y="282"/>
                  </a:lnTo>
                  <a:lnTo>
                    <a:pt x="283" y="278"/>
                  </a:lnTo>
                  <a:lnTo>
                    <a:pt x="274" y="277"/>
                  </a:lnTo>
                  <a:lnTo>
                    <a:pt x="264" y="275"/>
                  </a:lnTo>
                  <a:lnTo>
                    <a:pt x="255" y="275"/>
                  </a:lnTo>
                  <a:lnTo>
                    <a:pt x="247" y="282"/>
                  </a:lnTo>
                  <a:lnTo>
                    <a:pt x="239" y="297"/>
                  </a:lnTo>
                  <a:lnTo>
                    <a:pt x="235" y="315"/>
                  </a:lnTo>
                  <a:lnTo>
                    <a:pt x="230" y="327"/>
                  </a:lnTo>
                  <a:lnTo>
                    <a:pt x="220" y="330"/>
                  </a:lnTo>
                  <a:lnTo>
                    <a:pt x="205" y="330"/>
                  </a:lnTo>
                  <a:lnTo>
                    <a:pt x="191" y="330"/>
                  </a:lnTo>
                  <a:lnTo>
                    <a:pt x="182" y="328"/>
                  </a:lnTo>
                  <a:lnTo>
                    <a:pt x="197" y="335"/>
                  </a:lnTo>
                  <a:lnTo>
                    <a:pt x="212" y="342"/>
                  </a:lnTo>
                  <a:lnTo>
                    <a:pt x="226" y="345"/>
                  </a:lnTo>
                  <a:lnTo>
                    <a:pt x="241" y="347"/>
                  </a:lnTo>
                  <a:lnTo>
                    <a:pt x="255" y="347"/>
                  </a:lnTo>
                  <a:lnTo>
                    <a:pt x="266" y="345"/>
                  </a:lnTo>
                  <a:lnTo>
                    <a:pt x="276" y="342"/>
                  </a:lnTo>
                  <a:lnTo>
                    <a:pt x="285" y="335"/>
                  </a:lnTo>
                  <a:lnTo>
                    <a:pt x="293" y="330"/>
                  </a:lnTo>
                  <a:lnTo>
                    <a:pt x="302" y="328"/>
                  </a:lnTo>
                  <a:lnTo>
                    <a:pt x="312" y="327"/>
                  </a:lnTo>
                  <a:lnTo>
                    <a:pt x="322" y="327"/>
                  </a:lnTo>
                  <a:lnTo>
                    <a:pt x="348" y="315"/>
                  </a:lnTo>
                  <a:lnTo>
                    <a:pt x="358" y="289"/>
                  </a:lnTo>
                  <a:lnTo>
                    <a:pt x="352" y="258"/>
                  </a:lnTo>
                  <a:lnTo>
                    <a:pt x="333" y="234"/>
                  </a:lnTo>
                  <a:lnTo>
                    <a:pt x="323" y="223"/>
                  </a:lnTo>
                  <a:lnTo>
                    <a:pt x="323" y="210"/>
                  </a:lnTo>
                  <a:lnTo>
                    <a:pt x="329" y="196"/>
                  </a:lnTo>
                  <a:lnTo>
                    <a:pt x="337" y="180"/>
                  </a:lnTo>
                  <a:lnTo>
                    <a:pt x="346" y="165"/>
                  </a:lnTo>
                  <a:lnTo>
                    <a:pt x="354" y="150"/>
                  </a:lnTo>
                  <a:lnTo>
                    <a:pt x="358" y="134"/>
                  </a:lnTo>
                  <a:lnTo>
                    <a:pt x="354" y="122"/>
                  </a:lnTo>
                  <a:lnTo>
                    <a:pt x="346" y="143"/>
                  </a:lnTo>
                  <a:lnTo>
                    <a:pt x="341" y="163"/>
                  </a:lnTo>
                  <a:lnTo>
                    <a:pt x="337" y="184"/>
                  </a:lnTo>
                  <a:lnTo>
                    <a:pt x="337" y="205"/>
                  </a:lnTo>
                  <a:lnTo>
                    <a:pt x="343" y="225"/>
                  </a:lnTo>
                  <a:lnTo>
                    <a:pt x="354" y="247"/>
                  </a:lnTo>
                  <a:lnTo>
                    <a:pt x="371" y="268"/>
                  </a:lnTo>
                  <a:lnTo>
                    <a:pt x="398" y="292"/>
                  </a:lnTo>
                  <a:lnTo>
                    <a:pt x="377" y="242"/>
                  </a:lnTo>
                  <a:lnTo>
                    <a:pt x="369" y="208"/>
                  </a:lnTo>
                  <a:lnTo>
                    <a:pt x="369" y="186"/>
                  </a:lnTo>
                  <a:lnTo>
                    <a:pt x="375" y="172"/>
                  </a:lnTo>
                  <a:lnTo>
                    <a:pt x="366" y="199"/>
                  </a:lnTo>
                  <a:lnTo>
                    <a:pt x="369" y="218"/>
                  </a:lnTo>
                  <a:lnTo>
                    <a:pt x="381" y="234"/>
                  </a:lnTo>
                  <a:lnTo>
                    <a:pt x="398" y="246"/>
                  </a:lnTo>
                  <a:lnTo>
                    <a:pt x="421" y="258"/>
                  </a:lnTo>
                  <a:lnTo>
                    <a:pt x="442" y="272"/>
                  </a:lnTo>
                  <a:lnTo>
                    <a:pt x="463" y="289"/>
                  </a:lnTo>
                  <a:lnTo>
                    <a:pt x="479" y="313"/>
                  </a:lnTo>
                  <a:lnTo>
                    <a:pt x="473" y="284"/>
                  </a:lnTo>
                  <a:lnTo>
                    <a:pt x="461" y="263"/>
                  </a:lnTo>
                  <a:lnTo>
                    <a:pt x="448" y="247"/>
                  </a:lnTo>
                  <a:lnTo>
                    <a:pt x="433" y="235"/>
                  </a:lnTo>
                  <a:lnTo>
                    <a:pt x="419" y="225"/>
                  </a:lnTo>
                  <a:lnTo>
                    <a:pt x="411" y="217"/>
                  </a:lnTo>
                  <a:lnTo>
                    <a:pt x="408" y="205"/>
                  </a:lnTo>
                  <a:lnTo>
                    <a:pt x="411" y="191"/>
                  </a:lnTo>
                  <a:lnTo>
                    <a:pt x="419" y="182"/>
                  </a:lnTo>
                  <a:lnTo>
                    <a:pt x="433" y="175"/>
                  </a:lnTo>
                  <a:lnTo>
                    <a:pt x="450" y="174"/>
                  </a:lnTo>
                  <a:lnTo>
                    <a:pt x="469" y="175"/>
                  </a:lnTo>
                  <a:lnTo>
                    <a:pt x="488" y="179"/>
                  </a:lnTo>
                  <a:lnTo>
                    <a:pt x="505" y="186"/>
                  </a:lnTo>
                  <a:lnTo>
                    <a:pt x="523" y="196"/>
                  </a:lnTo>
                  <a:lnTo>
                    <a:pt x="536" y="208"/>
                  </a:lnTo>
                  <a:close/>
                </a:path>
              </a:pathLst>
            </a:custGeom>
            <a:solidFill>
              <a:srgbClr val="000000"/>
            </a:solidFill>
            <a:ln w="9525">
              <a:noFill/>
              <a:round/>
              <a:headEnd/>
              <a:tailEnd/>
            </a:ln>
          </p:spPr>
          <p:txBody>
            <a:bodyPr/>
            <a:lstStyle/>
            <a:p>
              <a:endParaRPr lang="en-US" dirty="0"/>
            </a:p>
          </p:txBody>
        </p:sp>
        <p:sp>
          <p:nvSpPr>
            <p:cNvPr id="42018" name="Freeform 33"/>
            <p:cNvSpPr>
              <a:spLocks/>
            </p:cNvSpPr>
            <p:nvPr/>
          </p:nvSpPr>
          <p:spPr bwMode="auto">
            <a:xfrm>
              <a:off x="3493" y="2118"/>
              <a:ext cx="162" cy="79"/>
            </a:xfrm>
            <a:custGeom>
              <a:avLst/>
              <a:gdLst>
                <a:gd name="T0" fmla="*/ 0 w 326"/>
                <a:gd name="T1" fmla="*/ 19 h 159"/>
                <a:gd name="T2" fmla="*/ 2 w 326"/>
                <a:gd name="T3" fmla="*/ 19 h 159"/>
                <a:gd name="T4" fmla="*/ 4 w 326"/>
                <a:gd name="T5" fmla="*/ 18 h 159"/>
                <a:gd name="T6" fmla="*/ 7 w 326"/>
                <a:gd name="T7" fmla="*/ 17 h 159"/>
                <a:gd name="T8" fmla="*/ 10 w 326"/>
                <a:gd name="T9" fmla="*/ 16 h 159"/>
                <a:gd name="T10" fmla="*/ 13 w 326"/>
                <a:gd name="T11" fmla="*/ 15 h 159"/>
                <a:gd name="T12" fmla="*/ 16 w 326"/>
                <a:gd name="T13" fmla="*/ 14 h 159"/>
                <a:gd name="T14" fmla="*/ 19 w 326"/>
                <a:gd name="T15" fmla="*/ 13 h 159"/>
                <a:gd name="T16" fmla="*/ 22 w 326"/>
                <a:gd name="T17" fmla="*/ 11 h 159"/>
                <a:gd name="T18" fmla="*/ 25 w 326"/>
                <a:gd name="T19" fmla="*/ 10 h 159"/>
                <a:gd name="T20" fmla="*/ 28 w 326"/>
                <a:gd name="T21" fmla="*/ 8 h 159"/>
                <a:gd name="T22" fmla="*/ 31 w 326"/>
                <a:gd name="T23" fmla="*/ 7 h 159"/>
                <a:gd name="T24" fmla="*/ 33 w 326"/>
                <a:gd name="T25" fmla="*/ 5 h 159"/>
                <a:gd name="T26" fmla="*/ 36 w 326"/>
                <a:gd name="T27" fmla="*/ 4 h 159"/>
                <a:gd name="T28" fmla="*/ 38 w 326"/>
                <a:gd name="T29" fmla="*/ 2 h 159"/>
                <a:gd name="T30" fmla="*/ 39 w 326"/>
                <a:gd name="T31" fmla="*/ 1 h 159"/>
                <a:gd name="T32" fmla="*/ 40 w 326"/>
                <a:gd name="T33" fmla="*/ 0 h 159"/>
                <a:gd name="T34" fmla="*/ 40 w 326"/>
                <a:gd name="T35" fmla="*/ 1 h 159"/>
                <a:gd name="T36" fmla="*/ 39 w 326"/>
                <a:gd name="T37" fmla="*/ 3 h 159"/>
                <a:gd name="T38" fmla="*/ 38 w 326"/>
                <a:gd name="T39" fmla="*/ 5 h 159"/>
                <a:gd name="T40" fmla="*/ 36 w 326"/>
                <a:gd name="T41" fmla="*/ 6 h 159"/>
                <a:gd name="T42" fmla="*/ 34 w 326"/>
                <a:gd name="T43" fmla="*/ 8 h 159"/>
                <a:gd name="T44" fmla="*/ 32 w 326"/>
                <a:gd name="T45" fmla="*/ 10 h 159"/>
                <a:gd name="T46" fmla="*/ 29 w 326"/>
                <a:gd name="T47" fmla="*/ 12 h 159"/>
                <a:gd name="T48" fmla="*/ 27 w 326"/>
                <a:gd name="T49" fmla="*/ 13 h 159"/>
                <a:gd name="T50" fmla="*/ 24 w 326"/>
                <a:gd name="T51" fmla="*/ 15 h 159"/>
                <a:gd name="T52" fmla="*/ 21 w 326"/>
                <a:gd name="T53" fmla="*/ 16 h 159"/>
                <a:gd name="T54" fmla="*/ 18 w 326"/>
                <a:gd name="T55" fmla="*/ 17 h 159"/>
                <a:gd name="T56" fmla="*/ 14 w 326"/>
                <a:gd name="T57" fmla="*/ 18 h 159"/>
                <a:gd name="T58" fmla="*/ 11 w 326"/>
                <a:gd name="T59" fmla="*/ 19 h 159"/>
                <a:gd name="T60" fmla="*/ 7 w 326"/>
                <a:gd name="T61" fmla="*/ 19 h 159"/>
                <a:gd name="T62" fmla="*/ 3 w 326"/>
                <a:gd name="T63" fmla="*/ 19 h 159"/>
                <a:gd name="T64" fmla="*/ 0 w 326"/>
                <a:gd name="T65" fmla="*/ 19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6"/>
                <a:gd name="T100" fmla="*/ 0 h 159"/>
                <a:gd name="T101" fmla="*/ 326 w 326"/>
                <a:gd name="T102" fmla="*/ 159 h 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6" h="159">
                  <a:moveTo>
                    <a:pt x="0" y="157"/>
                  </a:moveTo>
                  <a:lnTo>
                    <a:pt x="18" y="153"/>
                  </a:lnTo>
                  <a:lnTo>
                    <a:pt x="39" y="146"/>
                  </a:lnTo>
                  <a:lnTo>
                    <a:pt x="60" y="140"/>
                  </a:lnTo>
                  <a:lnTo>
                    <a:pt x="85" y="133"/>
                  </a:lnTo>
                  <a:lnTo>
                    <a:pt x="108" y="124"/>
                  </a:lnTo>
                  <a:lnTo>
                    <a:pt x="133" y="114"/>
                  </a:lnTo>
                  <a:lnTo>
                    <a:pt x="157" y="104"/>
                  </a:lnTo>
                  <a:lnTo>
                    <a:pt x="182" y="93"/>
                  </a:lnTo>
                  <a:lnTo>
                    <a:pt x="207" y="81"/>
                  </a:lnTo>
                  <a:lnTo>
                    <a:pt x="230" y="69"/>
                  </a:lnTo>
                  <a:lnTo>
                    <a:pt x="251" y="59"/>
                  </a:lnTo>
                  <a:lnTo>
                    <a:pt x="272" y="47"/>
                  </a:lnTo>
                  <a:lnTo>
                    <a:pt x="289" y="35"/>
                  </a:lnTo>
                  <a:lnTo>
                    <a:pt x="305" y="23"/>
                  </a:lnTo>
                  <a:lnTo>
                    <a:pt x="316" y="11"/>
                  </a:lnTo>
                  <a:lnTo>
                    <a:pt x="326" y="0"/>
                  </a:lnTo>
                  <a:lnTo>
                    <a:pt x="322" y="14"/>
                  </a:lnTo>
                  <a:lnTo>
                    <a:pt x="314" y="28"/>
                  </a:lnTo>
                  <a:lnTo>
                    <a:pt x="305" y="42"/>
                  </a:lnTo>
                  <a:lnTo>
                    <a:pt x="293" y="55"/>
                  </a:lnTo>
                  <a:lnTo>
                    <a:pt x="278" y="71"/>
                  </a:lnTo>
                  <a:lnTo>
                    <a:pt x="259" y="85"/>
                  </a:lnTo>
                  <a:lnTo>
                    <a:pt x="240" y="98"/>
                  </a:lnTo>
                  <a:lnTo>
                    <a:pt x="219" y="110"/>
                  </a:lnTo>
                  <a:lnTo>
                    <a:pt x="196" y="122"/>
                  </a:lnTo>
                  <a:lnTo>
                    <a:pt x="171" y="133"/>
                  </a:lnTo>
                  <a:lnTo>
                    <a:pt x="144" y="141"/>
                  </a:lnTo>
                  <a:lnTo>
                    <a:pt x="117" y="148"/>
                  </a:lnTo>
                  <a:lnTo>
                    <a:pt x="88" y="153"/>
                  </a:lnTo>
                  <a:lnTo>
                    <a:pt x="60" y="157"/>
                  </a:lnTo>
                  <a:lnTo>
                    <a:pt x="31" y="159"/>
                  </a:lnTo>
                  <a:lnTo>
                    <a:pt x="0" y="157"/>
                  </a:lnTo>
                  <a:close/>
                </a:path>
              </a:pathLst>
            </a:custGeom>
            <a:solidFill>
              <a:srgbClr val="000000"/>
            </a:solidFill>
            <a:ln w="9525">
              <a:noFill/>
              <a:round/>
              <a:headEnd/>
              <a:tailEnd/>
            </a:ln>
          </p:spPr>
          <p:txBody>
            <a:bodyPr/>
            <a:lstStyle/>
            <a:p>
              <a:endParaRPr lang="en-US" dirty="0"/>
            </a:p>
          </p:txBody>
        </p:sp>
      </p:grpSp>
      <p:sp>
        <p:nvSpPr>
          <p:cNvPr id="64546" name="AutoShape 34"/>
          <p:cNvSpPr>
            <a:spLocks noChangeArrowheads="1"/>
          </p:cNvSpPr>
          <p:nvPr/>
        </p:nvSpPr>
        <p:spPr bwMode="auto">
          <a:xfrm>
            <a:off x="2133600" y="533400"/>
            <a:ext cx="4800600" cy="2743200"/>
          </a:xfrm>
          <a:prstGeom prst="cloudCallout">
            <a:avLst>
              <a:gd name="adj1" fmla="val 60009"/>
              <a:gd name="adj2" fmla="val 77606"/>
            </a:avLst>
          </a:prstGeom>
          <a:solidFill>
            <a:srgbClr val="FFFFCC"/>
          </a:solidFill>
          <a:ln w="9525">
            <a:solidFill>
              <a:schemeClr val="tx1"/>
            </a:solidFill>
            <a:round/>
            <a:headEnd/>
            <a:tailEnd/>
          </a:ln>
        </p:spPr>
        <p:txBody>
          <a:bodyPr anchorCtr="1"/>
          <a:lstStyle/>
          <a:p>
            <a:pPr algn="ctr">
              <a:defRPr/>
            </a:pPr>
            <a:r>
              <a:rPr lang="en-US" sz="4400" dirty="0">
                <a:solidFill>
                  <a:srgbClr val="993366"/>
                </a:solidFill>
                <a:effectLst>
                  <a:outerShdw blurRad="38100" dist="38100" dir="2700000" algn="tl">
                    <a:srgbClr val="C0C0C0"/>
                  </a:outerShdw>
                </a:effectLst>
                <a:latin typeface="Arial Narrow" pitchFamily="34" charset="0"/>
              </a:rPr>
              <a:t>Who are speculators</a:t>
            </a:r>
          </a:p>
        </p:txBody>
      </p:sp>
    </p:spTree>
    <p:extLst>
      <p:ext uri="{BB962C8B-B14F-4D97-AF65-F5344CB8AC3E}">
        <p14:creationId xmlns:p14="http://schemas.microsoft.com/office/powerpoint/2010/main" val="119630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64546"/>
                                        </p:tgtEl>
                                        <p:attrNameLst>
                                          <p:attrName>style.visibility</p:attrName>
                                        </p:attrNameLst>
                                      </p:cBhvr>
                                      <p:to>
                                        <p:strVal val="visible"/>
                                      </p:to>
                                    </p:set>
                                    <p:anim to="" calcmode="lin" valueType="num">
                                      <p:cBhvr>
                                        <p:cTn id="10" dur="1" fill="hold"/>
                                        <p:tgtEl>
                                          <p:spTgt spid="6454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4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3F91-7E7C-4888-B02E-60876035C53A}"/>
              </a:ext>
            </a:extLst>
          </p:cNvPr>
          <p:cNvSpPr>
            <a:spLocks noGrp="1"/>
          </p:cNvSpPr>
          <p:nvPr>
            <p:ph type="title"/>
          </p:nvPr>
        </p:nvSpPr>
        <p:spPr/>
        <p:txBody>
          <a:bodyPr/>
          <a:lstStyle/>
          <a:p>
            <a:r>
              <a:rPr lang="en-IN" dirty="0"/>
              <a:t>Margins</a:t>
            </a:r>
            <a:endParaRPr lang="en-US" dirty="0"/>
          </a:p>
        </p:txBody>
      </p:sp>
      <p:sp>
        <p:nvSpPr>
          <p:cNvPr id="3" name="Content Placeholder 2">
            <a:extLst>
              <a:ext uri="{FF2B5EF4-FFF2-40B4-BE49-F238E27FC236}">
                <a16:creationId xmlns:a16="http://schemas.microsoft.com/office/drawing/2014/main" id="{41C9FCD1-51D0-42F6-9D8A-C0913B62D1DD}"/>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There is always chance that the buyer may not be able to bring the required money by required date.</a:t>
            </a:r>
          </a:p>
          <a:p>
            <a:pPr lvl="1" algn="just">
              <a:lnSpc>
                <a:spcPct val="150000"/>
              </a:lnSpc>
            </a:pPr>
            <a:r>
              <a:rPr lang="en-US" sz="2400" dirty="0">
                <a:latin typeface="Bookman Old Style" panose="02050604050505020204" pitchFamily="18" charset="0"/>
              </a:rPr>
              <a:t>Hence, buyer is required to pay a portion of Rs.1,00,000/- to the broker at the time of placing the buy order.</a:t>
            </a:r>
          </a:p>
          <a:p>
            <a:pPr lvl="1" algn="just">
              <a:lnSpc>
                <a:spcPct val="150000"/>
              </a:lnSpc>
            </a:pPr>
            <a:r>
              <a:rPr lang="en-US" sz="2400" dirty="0">
                <a:latin typeface="Bookman Old Style" panose="02050604050505020204" pitchFamily="18" charset="0"/>
              </a:rPr>
              <a:t>This initial token payment is called </a:t>
            </a:r>
            <a:r>
              <a:rPr lang="en-US" sz="4800" b="1" dirty="0">
                <a:latin typeface="Bookman Old Style" panose="02050604050505020204" pitchFamily="18" charset="0"/>
              </a:rPr>
              <a:t>margin</a:t>
            </a:r>
            <a:r>
              <a:rPr lang="en-US" sz="2400" dirty="0">
                <a:latin typeface="Bookman Old Style" panose="02050604050505020204" pitchFamily="18" charset="0"/>
              </a:rPr>
              <a:t>.</a:t>
            </a:r>
          </a:p>
        </p:txBody>
      </p:sp>
    </p:spTree>
    <p:extLst>
      <p:ext uri="{BB962C8B-B14F-4D97-AF65-F5344CB8AC3E}">
        <p14:creationId xmlns:p14="http://schemas.microsoft.com/office/powerpoint/2010/main" val="3633243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please note that">
            <a:extLst>
              <a:ext uri="{FF2B5EF4-FFF2-40B4-BE49-F238E27FC236}">
                <a16:creationId xmlns:a16="http://schemas.microsoft.com/office/drawing/2014/main" id="{EE903F31-8BDB-4EAF-BBDA-E40D351B6A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7438" y="1404938"/>
            <a:ext cx="5033962" cy="431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67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86CC8-B8D2-471E-B8BB-DA0934D0C6B4}"/>
              </a:ext>
            </a:extLst>
          </p:cNvPr>
          <p:cNvSpPr>
            <a:spLocks noGrp="1"/>
          </p:cNvSpPr>
          <p:nvPr>
            <p:ph idx="1"/>
          </p:nvPr>
        </p:nvSpPr>
        <p:spPr>
          <a:xfrm>
            <a:off x="1219200" y="381000"/>
            <a:ext cx="7772400" cy="6324600"/>
          </a:xfrm>
        </p:spPr>
        <p:txBody>
          <a:bodyPr/>
          <a:lstStyle/>
          <a:p>
            <a:pPr algn="just"/>
            <a:endParaRPr lang="en-US" dirty="0">
              <a:latin typeface="Bookman Old Style" panose="02050604050505020204" pitchFamily="18" charset="0"/>
            </a:endParaRPr>
          </a:p>
          <a:p>
            <a:pPr algn="just"/>
            <a:r>
              <a:rPr lang="en-US" dirty="0">
                <a:latin typeface="Bookman Old Style" panose="02050604050505020204" pitchFamily="18" charset="0"/>
              </a:rPr>
              <a:t>Remember, </a:t>
            </a:r>
            <a:r>
              <a:rPr lang="en-US" b="1" dirty="0">
                <a:latin typeface="Bookman Old Style" panose="02050604050505020204" pitchFamily="18" charset="0"/>
              </a:rPr>
              <a:t>for every buyer there is a seller</a:t>
            </a:r>
            <a:r>
              <a:rPr lang="en-US" dirty="0">
                <a:latin typeface="Bookman Old Style" panose="02050604050505020204" pitchFamily="18" charset="0"/>
              </a:rPr>
              <a:t> </a:t>
            </a:r>
          </a:p>
          <a:p>
            <a:pPr lvl="1" algn="just"/>
            <a:r>
              <a:rPr lang="en-US" dirty="0">
                <a:latin typeface="Bookman Old Style" panose="02050604050505020204" pitchFamily="18" charset="0"/>
              </a:rPr>
              <a:t>If the buyer does not bring the money, seller may not get his / her money and </a:t>
            </a:r>
            <a:r>
              <a:rPr lang="en-US" sz="4000" b="1" dirty="0">
                <a:latin typeface="Bookman Old Style" panose="02050604050505020204" pitchFamily="18" charset="0"/>
              </a:rPr>
              <a:t>vice versa</a:t>
            </a:r>
            <a:r>
              <a:rPr lang="en-US" dirty="0">
                <a:latin typeface="Bookman Old Style" panose="02050604050505020204" pitchFamily="18" charset="0"/>
              </a:rPr>
              <a:t>.</a:t>
            </a:r>
          </a:p>
          <a:p>
            <a:endParaRPr lang="en-US" dirty="0">
              <a:latin typeface="Bookman Old Style" panose="02050604050505020204" pitchFamily="18" charset="0"/>
            </a:endParaRPr>
          </a:p>
          <a:p>
            <a:pPr algn="just"/>
            <a:r>
              <a:rPr lang="en-US" dirty="0">
                <a:latin typeface="Bookman Old Style" panose="02050604050505020204" pitchFamily="18" charset="0"/>
              </a:rPr>
              <a:t>Therefore, margin is levied on the seller also. </a:t>
            </a:r>
          </a:p>
          <a:p>
            <a:pPr lvl="1" algn="just"/>
            <a:r>
              <a:rPr lang="en-US" dirty="0">
                <a:latin typeface="Bookman Old Style" panose="02050604050505020204" pitchFamily="18" charset="0"/>
              </a:rPr>
              <a:t>To ensure that seller gives the 100 shares.</a:t>
            </a:r>
          </a:p>
        </p:txBody>
      </p:sp>
    </p:spTree>
    <p:extLst>
      <p:ext uri="{BB962C8B-B14F-4D97-AF65-F5344CB8AC3E}">
        <p14:creationId xmlns:p14="http://schemas.microsoft.com/office/powerpoint/2010/main" val="68895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5730D-A110-49DE-BF3B-33849CA12C2D}"/>
              </a:ext>
            </a:extLst>
          </p:cNvPr>
          <p:cNvSpPr>
            <a:spLocks noGrp="1"/>
          </p:cNvSpPr>
          <p:nvPr>
            <p:ph idx="1"/>
          </p:nvPr>
        </p:nvSpPr>
        <p:spPr>
          <a:xfrm>
            <a:off x="1219200" y="457200"/>
            <a:ext cx="7772400" cy="6248400"/>
          </a:xfrm>
        </p:spPr>
        <p:txBody>
          <a:bodyPr/>
          <a:lstStyle/>
          <a:p>
            <a:pPr lvl="1" algn="just"/>
            <a:endParaRPr lang="en-US" sz="4400" dirty="0">
              <a:latin typeface="Bookman Old Style" panose="02050604050505020204" pitchFamily="18" charset="0"/>
            </a:endParaRPr>
          </a:p>
          <a:p>
            <a:pPr lvl="1" algn="just"/>
            <a:r>
              <a:rPr lang="en-US" sz="4400" dirty="0">
                <a:latin typeface="Bookman Old Style" panose="02050604050505020204" pitchFamily="18" charset="0"/>
              </a:rPr>
              <a:t>Margin payments ensure that each investor is serious about buying or selling shares.</a:t>
            </a:r>
          </a:p>
        </p:txBody>
      </p:sp>
    </p:spTree>
    <p:extLst>
      <p:ext uri="{BB962C8B-B14F-4D97-AF65-F5344CB8AC3E}">
        <p14:creationId xmlns:p14="http://schemas.microsoft.com/office/powerpoint/2010/main" val="752993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confused kid">
            <a:extLst>
              <a:ext uri="{FF2B5EF4-FFF2-40B4-BE49-F238E27FC236}">
                <a16:creationId xmlns:a16="http://schemas.microsoft.com/office/drawing/2014/main" id="{F9622C95-A52E-40EE-AD87-4E64E090E7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438400"/>
            <a:ext cx="4495800"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1194AA3E-5DEB-415C-A997-6D9E9F95EBBD}"/>
              </a:ext>
            </a:extLst>
          </p:cNvPr>
          <p:cNvSpPr/>
          <p:nvPr/>
        </p:nvSpPr>
        <p:spPr>
          <a:xfrm>
            <a:off x="4191000" y="228600"/>
            <a:ext cx="3962400" cy="312420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Sir!!!</a:t>
            </a:r>
          </a:p>
          <a:p>
            <a:pPr algn="ctr"/>
            <a:r>
              <a:rPr lang="en-US" sz="2800" dirty="0"/>
              <a:t>Are margins same across cash and derivatives markets?</a:t>
            </a:r>
          </a:p>
        </p:txBody>
      </p:sp>
    </p:spTree>
    <p:extLst>
      <p:ext uri="{BB962C8B-B14F-4D97-AF65-F5344CB8AC3E}">
        <p14:creationId xmlns:p14="http://schemas.microsoft.com/office/powerpoint/2010/main" val="2112849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B1DB6D-EE63-4ED2-9984-A39BEEF6363B}"/>
              </a:ext>
            </a:extLst>
          </p:cNvPr>
          <p:cNvSpPr>
            <a:spLocks noGrp="1"/>
          </p:cNvSpPr>
          <p:nvPr>
            <p:ph idx="1"/>
          </p:nvPr>
        </p:nvSpPr>
        <p:spPr>
          <a:xfrm>
            <a:off x="1219200" y="457200"/>
            <a:ext cx="7772400" cy="6019800"/>
          </a:xfrm>
        </p:spPr>
        <p:txBody>
          <a:bodyPr/>
          <a:lstStyle/>
          <a:p>
            <a:pPr algn="just"/>
            <a:r>
              <a:rPr lang="en-IN" sz="3200" dirty="0">
                <a:latin typeface="Bookman Old Style" panose="02050604050505020204" pitchFamily="18" charset="0"/>
              </a:rPr>
              <a:t>No!!!!!!!!!!</a:t>
            </a:r>
          </a:p>
          <a:p>
            <a:pPr lvl="1" algn="just"/>
            <a:r>
              <a:rPr lang="en-US" sz="3200" dirty="0">
                <a:latin typeface="Bookman Old Style" panose="02050604050505020204" pitchFamily="18" charset="0"/>
              </a:rPr>
              <a:t>Shares traded on cash market are settled in two days </a:t>
            </a:r>
          </a:p>
          <a:p>
            <a:pPr lvl="1" algn="just"/>
            <a:r>
              <a:rPr lang="en-US" sz="3200" dirty="0">
                <a:latin typeface="Bookman Old Style" panose="02050604050505020204" pitchFamily="18" charset="0"/>
              </a:rPr>
              <a:t>Whereas derivative contracts may have longer time to expiry. </a:t>
            </a:r>
          </a:p>
          <a:p>
            <a:pPr algn="just"/>
            <a:endParaRPr lang="en-US" sz="3200" dirty="0">
              <a:latin typeface="Bookman Old Style" panose="02050604050505020204" pitchFamily="18" charset="0"/>
            </a:endParaRPr>
          </a:p>
          <a:p>
            <a:pPr algn="just"/>
            <a:r>
              <a:rPr lang="en-US" sz="3200" dirty="0">
                <a:latin typeface="Bookman Old Style" panose="02050604050505020204" pitchFamily="18" charset="0"/>
              </a:rPr>
              <a:t>Therefore, types of margins levied in the cash market segment and derivative are different</a:t>
            </a:r>
          </a:p>
        </p:txBody>
      </p:sp>
    </p:spTree>
    <p:extLst>
      <p:ext uri="{BB962C8B-B14F-4D97-AF65-F5344CB8AC3E}">
        <p14:creationId xmlns:p14="http://schemas.microsoft.com/office/powerpoint/2010/main" val="42501964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51BF22-60B6-42AF-9108-3E9C292A31AB}"/>
              </a:ext>
            </a:extLst>
          </p:cNvPr>
          <p:cNvSpPr>
            <a:spLocks noGrp="1"/>
          </p:cNvSpPr>
          <p:nvPr>
            <p:ph idx="1"/>
          </p:nvPr>
        </p:nvSpPr>
        <p:spPr>
          <a:xfrm>
            <a:off x="1219200" y="228600"/>
            <a:ext cx="7772400" cy="6477000"/>
          </a:xfrm>
        </p:spPr>
        <p:txBody>
          <a:bodyPr/>
          <a:lstStyle/>
          <a:p>
            <a:pPr marL="82550" indent="0" algn="ctr">
              <a:buNone/>
            </a:pPr>
            <a:r>
              <a:rPr lang="en-IN" sz="16600" dirty="0"/>
              <a:t>Cash Market </a:t>
            </a:r>
            <a:endParaRPr lang="en-US" sz="16600" dirty="0"/>
          </a:p>
        </p:txBody>
      </p:sp>
    </p:spTree>
    <p:extLst>
      <p:ext uri="{BB962C8B-B14F-4D97-AF65-F5344CB8AC3E}">
        <p14:creationId xmlns:p14="http://schemas.microsoft.com/office/powerpoint/2010/main" val="972430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DE5C-9B1A-42E0-944B-1F0D1A394A74}"/>
              </a:ext>
            </a:extLst>
          </p:cNvPr>
          <p:cNvSpPr>
            <a:spLocks noGrp="1"/>
          </p:cNvSpPr>
          <p:nvPr>
            <p:ph type="title"/>
          </p:nvPr>
        </p:nvSpPr>
        <p:spPr/>
        <p:txBody>
          <a:bodyPr/>
          <a:lstStyle/>
          <a:p>
            <a:r>
              <a:rPr lang="en-IN" dirty="0"/>
              <a:t>Cash Market Margins</a:t>
            </a:r>
            <a:endParaRPr lang="en-US" dirty="0"/>
          </a:p>
        </p:txBody>
      </p:sp>
      <p:sp>
        <p:nvSpPr>
          <p:cNvPr id="3" name="Content Placeholder 2">
            <a:extLst>
              <a:ext uri="{FF2B5EF4-FFF2-40B4-BE49-F238E27FC236}">
                <a16:creationId xmlns:a16="http://schemas.microsoft.com/office/drawing/2014/main" id="{512CD2DB-157D-4F38-8613-7FAEFF3F20F9}"/>
              </a:ext>
            </a:extLst>
          </p:cNvPr>
          <p:cNvSpPr>
            <a:spLocks noGrp="1"/>
          </p:cNvSpPr>
          <p:nvPr>
            <p:ph idx="1"/>
          </p:nvPr>
        </p:nvSpPr>
        <p:spPr/>
        <p:txBody>
          <a:bodyPr/>
          <a:lstStyle/>
          <a:p>
            <a:pPr algn="just">
              <a:lnSpc>
                <a:spcPct val="150000"/>
              </a:lnSpc>
            </a:pPr>
            <a:r>
              <a:rPr lang="en-US" sz="3200" dirty="0">
                <a:latin typeface="Bookman Old Style" panose="02050604050505020204" pitchFamily="18" charset="0"/>
              </a:rPr>
              <a:t>Margins in the cash market segment comprise of the following three types:</a:t>
            </a:r>
          </a:p>
          <a:p>
            <a:pPr lvl="1" algn="just">
              <a:lnSpc>
                <a:spcPct val="150000"/>
              </a:lnSpc>
            </a:pPr>
            <a:r>
              <a:rPr lang="en-US" sz="3200" dirty="0">
                <a:latin typeface="Bookman Old Style" panose="02050604050505020204" pitchFamily="18" charset="0"/>
              </a:rPr>
              <a:t>Initial Margin</a:t>
            </a:r>
          </a:p>
          <a:p>
            <a:pPr lvl="2" algn="just"/>
            <a:r>
              <a:rPr lang="en-US" sz="2800" dirty="0">
                <a:latin typeface="Bookman Old Style" panose="02050604050505020204" pitchFamily="18" charset="0"/>
              </a:rPr>
              <a:t>Value at Risk (</a:t>
            </a:r>
            <a:r>
              <a:rPr lang="en-US" sz="2800" dirty="0" err="1">
                <a:latin typeface="Bookman Old Style" panose="02050604050505020204" pitchFamily="18" charset="0"/>
              </a:rPr>
              <a:t>VaR</a:t>
            </a:r>
            <a:r>
              <a:rPr lang="en-US" sz="2800" dirty="0">
                <a:latin typeface="Bookman Old Style" panose="02050604050505020204" pitchFamily="18" charset="0"/>
              </a:rPr>
              <a:t>) margin </a:t>
            </a:r>
          </a:p>
          <a:p>
            <a:pPr lvl="2" algn="just"/>
            <a:r>
              <a:rPr lang="en-US" sz="2800" dirty="0">
                <a:latin typeface="Bookman Old Style" panose="02050604050505020204" pitchFamily="18" charset="0"/>
              </a:rPr>
              <a:t>Extreme loss margin </a:t>
            </a:r>
          </a:p>
          <a:p>
            <a:pPr lvl="1" algn="just"/>
            <a:r>
              <a:rPr lang="en-US" sz="3200" dirty="0">
                <a:latin typeface="Bookman Old Style" panose="02050604050505020204" pitchFamily="18" charset="0"/>
              </a:rPr>
              <a:t>Mark to market Margin</a:t>
            </a:r>
          </a:p>
        </p:txBody>
      </p:sp>
    </p:spTree>
    <p:extLst>
      <p:ext uri="{BB962C8B-B14F-4D97-AF65-F5344CB8AC3E}">
        <p14:creationId xmlns:p14="http://schemas.microsoft.com/office/powerpoint/2010/main" val="2199686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lstStyle/>
          <a:p>
            <a:r>
              <a:rPr lang="en-US" dirty="0"/>
              <a:t>Value at Risk (</a:t>
            </a:r>
            <a:r>
              <a:rPr lang="en-US" dirty="0" err="1"/>
              <a:t>VaR</a:t>
            </a:r>
            <a:r>
              <a:rPr lang="en-US" dirty="0"/>
              <a:t>)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400" dirty="0" err="1">
                <a:latin typeface="Bookman Old Style" panose="02050604050505020204" pitchFamily="18" charset="0"/>
              </a:rPr>
              <a:t>VaR</a:t>
            </a:r>
            <a:r>
              <a:rPr lang="en-US" sz="2400" dirty="0">
                <a:latin typeface="Bookman Old Style" panose="02050604050505020204" pitchFamily="18" charset="0"/>
              </a:rPr>
              <a:t> is a technique used to estimate the probability of loss of value of a security, based on the statistical analysis.</a:t>
            </a:r>
          </a:p>
          <a:p>
            <a:pPr algn="just">
              <a:lnSpc>
                <a:spcPct val="150000"/>
              </a:lnSpc>
            </a:pPr>
            <a:r>
              <a:rPr lang="en-US" sz="2400" dirty="0">
                <a:latin typeface="Bookman Old Style" panose="02050604050505020204" pitchFamily="18" charset="0"/>
              </a:rPr>
              <a:t>A </a:t>
            </a:r>
            <a:r>
              <a:rPr lang="en-US" sz="2400" dirty="0" err="1">
                <a:latin typeface="Bookman Old Style" panose="02050604050505020204" pitchFamily="18" charset="0"/>
              </a:rPr>
              <a:t>VaR</a:t>
            </a:r>
            <a:r>
              <a:rPr lang="en-US" sz="2400" dirty="0">
                <a:latin typeface="Bookman Old Style" panose="02050604050505020204" pitchFamily="18" charset="0"/>
              </a:rPr>
              <a:t> statistic has three components: </a:t>
            </a:r>
          </a:p>
          <a:p>
            <a:pPr lvl="1" algn="just">
              <a:lnSpc>
                <a:spcPct val="150000"/>
              </a:lnSpc>
            </a:pPr>
            <a:r>
              <a:rPr lang="en-US" sz="2400" dirty="0">
                <a:latin typeface="Bookman Old Style" panose="02050604050505020204" pitchFamily="18" charset="0"/>
              </a:rPr>
              <a:t>Time period, </a:t>
            </a:r>
          </a:p>
          <a:p>
            <a:pPr lvl="1" algn="just">
              <a:lnSpc>
                <a:spcPct val="150000"/>
              </a:lnSpc>
            </a:pPr>
            <a:r>
              <a:rPr lang="en-US" sz="2400" dirty="0">
                <a:latin typeface="Bookman Old Style" panose="02050604050505020204" pitchFamily="18" charset="0"/>
              </a:rPr>
              <a:t>Confidence level </a:t>
            </a:r>
          </a:p>
          <a:p>
            <a:pPr lvl="1" algn="just">
              <a:lnSpc>
                <a:spcPct val="150000"/>
              </a:lnSpc>
            </a:pPr>
            <a:r>
              <a:rPr lang="en-US" sz="2400" dirty="0">
                <a:latin typeface="Bookman Old Style" panose="02050604050505020204" pitchFamily="18" charset="0"/>
              </a:rPr>
              <a:t>Loss amount (or loss percentage)</a:t>
            </a:r>
          </a:p>
        </p:txBody>
      </p:sp>
    </p:spTree>
    <p:extLst>
      <p:ext uri="{BB962C8B-B14F-4D97-AF65-F5344CB8AC3E}">
        <p14:creationId xmlns:p14="http://schemas.microsoft.com/office/powerpoint/2010/main" val="3809135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lstStyle/>
          <a:p>
            <a:r>
              <a:rPr lang="en-US" dirty="0"/>
              <a:t>Value at Risk (</a:t>
            </a:r>
            <a:r>
              <a:rPr lang="en-US" dirty="0" err="1"/>
              <a:t>VaR</a:t>
            </a:r>
            <a:r>
              <a:rPr lang="en-US" dirty="0"/>
              <a:t>)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For example,</a:t>
            </a:r>
          </a:p>
          <a:p>
            <a:pPr algn="just">
              <a:lnSpc>
                <a:spcPct val="150000"/>
              </a:lnSpc>
            </a:pPr>
            <a:r>
              <a:rPr lang="en-US" sz="2400" dirty="0">
                <a:latin typeface="Bookman Old Style" panose="02050604050505020204" pitchFamily="18" charset="0"/>
              </a:rPr>
              <a:t>VaR</a:t>
            </a:r>
            <a:r>
              <a:rPr lang="en-US" sz="2400" baseline="-25000" dirty="0">
                <a:latin typeface="Bookman Old Style" panose="02050604050505020204" pitchFamily="18" charset="0"/>
              </a:rPr>
              <a:t>1,99</a:t>
            </a:r>
            <a:r>
              <a:rPr lang="en-US" sz="2400" dirty="0">
                <a:latin typeface="Bookman Old Style" panose="02050604050505020204" pitchFamily="18" charset="0"/>
              </a:rPr>
              <a:t> = 1000</a:t>
            </a:r>
          </a:p>
          <a:p>
            <a:pPr lvl="1" algn="just">
              <a:lnSpc>
                <a:spcPct val="150000"/>
              </a:lnSpc>
            </a:pPr>
            <a:r>
              <a:rPr lang="en-US" sz="2400" dirty="0">
                <a:latin typeface="Bookman Old Style" panose="02050604050505020204" pitchFamily="18" charset="0"/>
              </a:rPr>
              <a:t>There is only 1% chance, loss this security will exceed 1000 in 1 Day.</a:t>
            </a:r>
          </a:p>
          <a:p>
            <a:pPr algn="just">
              <a:lnSpc>
                <a:spcPct val="150000"/>
              </a:lnSpc>
            </a:pPr>
            <a:r>
              <a:rPr lang="en-US" sz="2400" dirty="0">
                <a:latin typeface="Bookman Old Style" panose="02050604050505020204" pitchFamily="18" charset="0"/>
              </a:rPr>
              <a:t>VaR</a:t>
            </a:r>
            <a:r>
              <a:rPr lang="en-US" sz="2400" baseline="-25000" dirty="0">
                <a:latin typeface="Bookman Old Style" panose="02050604050505020204" pitchFamily="18" charset="0"/>
              </a:rPr>
              <a:t>10,95</a:t>
            </a:r>
            <a:r>
              <a:rPr lang="en-US" sz="2400" dirty="0">
                <a:latin typeface="Bookman Old Style" panose="02050604050505020204" pitchFamily="18" charset="0"/>
              </a:rPr>
              <a:t> = 10000</a:t>
            </a:r>
          </a:p>
          <a:p>
            <a:pPr lvl="1" algn="just">
              <a:lnSpc>
                <a:spcPct val="150000"/>
              </a:lnSpc>
            </a:pPr>
            <a:r>
              <a:rPr lang="en-US" sz="2400" dirty="0">
                <a:latin typeface="Bookman Old Style" panose="02050604050505020204" pitchFamily="18" charset="0"/>
              </a:rPr>
              <a:t>There is only 5% chance, loss this security will exceed 10000 in 10 Day.</a:t>
            </a:r>
          </a:p>
        </p:txBody>
      </p:sp>
    </p:spTree>
    <p:extLst>
      <p:ext uri="{BB962C8B-B14F-4D97-AF65-F5344CB8AC3E}">
        <p14:creationId xmlns:p14="http://schemas.microsoft.com/office/powerpoint/2010/main" val="233093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5"/>
          <p:cNvPicPr>
            <a:picLocks noChangeAspect="1" noChangeArrowheads="1"/>
          </p:cNvPicPr>
          <p:nvPr/>
        </p:nvPicPr>
        <p:blipFill>
          <a:blip r:embed="rId2"/>
          <a:srcRect/>
          <a:stretch>
            <a:fillRect/>
          </a:stretch>
        </p:blipFill>
        <p:spPr bwMode="auto">
          <a:xfrm>
            <a:off x="6400800" y="3733800"/>
            <a:ext cx="2190750" cy="2809875"/>
          </a:xfrm>
          <a:prstGeom prst="rect">
            <a:avLst/>
          </a:prstGeom>
          <a:noFill/>
          <a:ln w="9525">
            <a:noFill/>
            <a:miter lim="800000"/>
            <a:headEnd/>
            <a:tailEnd/>
          </a:ln>
        </p:spPr>
      </p:pic>
      <p:sp>
        <p:nvSpPr>
          <p:cNvPr id="43011" name="AutoShape 36" descr="Purple mesh"/>
          <p:cNvSpPr>
            <a:spLocks noChangeArrowheads="1"/>
          </p:cNvSpPr>
          <p:nvPr/>
        </p:nvSpPr>
        <p:spPr bwMode="auto">
          <a:xfrm>
            <a:off x="1600200" y="609600"/>
            <a:ext cx="4267200" cy="2438400"/>
          </a:xfrm>
          <a:prstGeom prst="roundRect">
            <a:avLst>
              <a:gd name="adj" fmla="val 16667"/>
            </a:avLst>
          </a:prstGeom>
          <a:blipFill dpi="0" rotWithShape="1">
            <a:blip r:embed="rId3"/>
            <a:srcRect/>
            <a:tile tx="0" ty="0" sx="100000" sy="100000" flip="none" algn="tl"/>
          </a:blipFill>
          <a:ln w="9525">
            <a:solidFill>
              <a:schemeClr val="tx1"/>
            </a:solidFill>
            <a:round/>
            <a:headEnd/>
            <a:tailEnd/>
          </a:ln>
        </p:spPr>
        <p:txBody>
          <a:bodyPr anchor="ctr"/>
          <a:lstStyle/>
          <a:p>
            <a:pPr algn="ctr"/>
            <a:r>
              <a:rPr lang="en-US" sz="3600" i="1" dirty="0">
                <a:solidFill>
                  <a:schemeClr val="bg1"/>
                </a:solidFill>
                <a:latin typeface="Bookman Old Style" pitchFamily="18" charset="0"/>
              </a:rPr>
              <a:t>Who are hedgers</a:t>
            </a:r>
          </a:p>
        </p:txBody>
      </p:sp>
    </p:spTree>
    <p:extLst>
      <p:ext uri="{BB962C8B-B14F-4D97-AF65-F5344CB8AC3E}">
        <p14:creationId xmlns:p14="http://schemas.microsoft.com/office/powerpoint/2010/main" val="3243974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BC3E-2A0F-4D44-A276-C23D12227129}"/>
              </a:ext>
            </a:extLst>
          </p:cNvPr>
          <p:cNvSpPr>
            <a:spLocks noGrp="1"/>
          </p:cNvSpPr>
          <p:nvPr>
            <p:ph type="title"/>
          </p:nvPr>
        </p:nvSpPr>
        <p:spPr/>
        <p:txBody>
          <a:bodyPr/>
          <a:lstStyle/>
          <a:p>
            <a:r>
              <a:rPr lang="en-US" dirty="0"/>
              <a:t>Calculation of  </a:t>
            </a:r>
            <a:r>
              <a:rPr lang="en-US" dirty="0" err="1"/>
              <a:t>VaR</a:t>
            </a:r>
            <a:r>
              <a:rPr lang="en-US" dirty="0"/>
              <a:t> margin.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2D4958-948B-40F1-BA35-2A6F6AA56CE8}"/>
                  </a:ext>
                </a:extLst>
              </p:cNvPr>
              <p:cNvSpPr>
                <a:spLocks noGrp="1"/>
              </p:cNvSpPr>
              <p:nvPr>
                <p:ph idx="1"/>
              </p:nvPr>
            </p:nvSpPr>
            <p:spPr/>
            <p:txBody>
              <a:bodyPr/>
              <a:lstStyle/>
              <a:p>
                <a:r>
                  <a:rPr lang="en-IN" dirty="0">
                    <a:latin typeface="Bookman Old Style" panose="02050604050505020204" pitchFamily="18" charset="0"/>
                  </a:rPr>
                  <a:t>It has two components </a:t>
                </a:r>
              </a:p>
              <a:p>
                <a:pPr lvl="1"/>
                <a:r>
                  <a:rPr lang="en-US" dirty="0">
                    <a:latin typeface="Bookman Old Style" panose="02050604050505020204" pitchFamily="18" charset="0"/>
                  </a:rPr>
                  <a:t>Volatility</a:t>
                </a:r>
              </a:p>
              <a:p>
                <a:pPr lvl="1"/>
                <a:r>
                  <a:rPr lang="en-US" dirty="0">
                    <a:latin typeface="Bookman Old Style" panose="02050604050505020204" pitchFamily="18" charset="0"/>
                  </a:rPr>
                  <a:t>Ln return</a:t>
                </a:r>
              </a:p>
              <a:p>
                <a:r>
                  <a:rPr lang="en-US" dirty="0">
                    <a:latin typeface="Bookman Old Style" panose="02050604050505020204" pitchFamily="18" charset="0"/>
                  </a:rPr>
                  <a:t>Formula to calculate volatility:</a:t>
                </a:r>
              </a:p>
              <a:p>
                <a:pPr lvl="1"/>
                <a14:m>
                  <m:oMath xmlns:m="http://schemas.openxmlformats.org/officeDocument/2006/math">
                    <m:rad>
                      <m:radPr>
                        <m:degHide m:val="on"/>
                        <m:ctrlPr>
                          <a:rPr lang="en-US" i="1" smtClean="0">
                            <a:latin typeface="Cambria Math" panose="02040503050406030204" pitchFamily="18" charset="0"/>
                          </a:rPr>
                        </m:ctrlPr>
                      </m:radPr>
                      <m:deg/>
                      <m:e>
                        <m:eqArr>
                          <m:eqArrPr>
                            <m:ctrlPr>
                              <a:rPr lang="en-IN" b="0" i="1" smtClean="0">
                                <a:latin typeface="Cambria Math" panose="02040503050406030204" pitchFamily="18" charset="0"/>
                              </a:rPr>
                            </m:ctrlPr>
                          </m:eqArrPr>
                          <m:e>
                            <m:r>
                              <a:rPr lang="en-IN" b="0" i="1" smtClean="0">
                                <a:latin typeface="Cambria Math" panose="02040503050406030204" pitchFamily="18" charset="0"/>
                              </a:rPr>
                              <m:t>94%(</m:t>
                            </m:r>
                            <m:sSup>
                              <m:sSupPr>
                                <m:ctrlPr>
                                  <a:rPr lang="en-IN" b="0" i="1" smtClean="0">
                                    <a:latin typeface="Cambria Math" panose="02040503050406030204" pitchFamily="18" charset="0"/>
                                  </a:rPr>
                                </m:ctrlPr>
                              </m:sSupPr>
                              <m:e>
                                <m:r>
                                  <a:rPr lang="en-IN" i="1">
                                    <a:latin typeface="Cambria Math" panose="02040503050406030204" pitchFamily="18" charset="0"/>
                                  </a:rPr>
                                  <m:t>𝑝𝑟𝑒𝑣𝑖𝑜𝑢𝑠</m:t>
                                </m:r>
                                <m:r>
                                  <a:rPr lang="en-IN" i="1">
                                    <a:latin typeface="Cambria Math" panose="02040503050406030204" pitchFamily="18" charset="0"/>
                                  </a:rPr>
                                  <m:t> </m:t>
                                </m:r>
                                <m:r>
                                  <a:rPr lang="en-IN" i="1">
                                    <a:latin typeface="Cambria Math" panose="02040503050406030204" pitchFamily="18" charset="0"/>
                                  </a:rPr>
                                  <m:t>𝑑𝑎𝑦</m:t>
                                </m:r>
                                <m:r>
                                  <a:rPr lang="en-IN" i="1">
                                    <a:latin typeface="Cambria Math" panose="02040503050406030204" pitchFamily="18" charset="0"/>
                                  </a:rPr>
                                  <m:t> </m:t>
                                </m:r>
                                <m:r>
                                  <a:rPr lang="en-IN" i="1">
                                    <a:latin typeface="Cambria Math" panose="02040503050406030204" pitchFamily="18" charset="0"/>
                                  </a:rPr>
                                  <m:t>𝑣𝑜𝑙𝑎𝑡𝑖𝑙𝑖𝑡𝑦</m:t>
                                </m:r>
                              </m:e>
                              <m:sup>
                                <m:r>
                                  <a:rPr lang="en-IN" b="0" i="1" smtClean="0">
                                    <a:latin typeface="Cambria Math" panose="02040503050406030204" pitchFamily="18" charset="0"/>
                                  </a:rPr>
                                  <m:t>2</m:t>
                                </m:r>
                              </m:sup>
                            </m:sSup>
                            <m:r>
                              <a:rPr lang="en-IN" b="0" i="1" smtClean="0">
                                <a:latin typeface="Cambria Math" panose="02040503050406030204" pitchFamily="18" charset="0"/>
                              </a:rPr>
                              <m:t>)+</m:t>
                            </m:r>
                          </m:e>
                          <m:e>
                            <m:r>
                              <a:rPr lang="en-IN" b="0" i="1" smtClean="0">
                                <a:latin typeface="Cambria Math" panose="02040503050406030204" pitchFamily="18" charset="0"/>
                              </a:rPr>
                              <m:t>6%</m:t>
                            </m:r>
                            <m:r>
                              <a:rPr lang="en-IN" i="1">
                                <a:latin typeface="Cambria Math" panose="02040503050406030204" pitchFamily="18" charset="0"/>
                              </a:rPr>
                              <m:t>(</m:t>
                            </m:r>
                            <m:sSup>
                              <m:sSupPr>
                                <m:ctrlPr>
                                  <a:rPr lang="en-IN" i="1">
                                    <a:latin typeface="Cambria Math" panose="02040503050406030204" pitchFamily="18" charset="0"/>
                                  </a:rPr>
                                </m:ctrlPr>
                              </m:sSupPr>
                              <m:e>
                                <m:r>
                                  <a:rPr lang="en-IN" b="0" i="1" smtClean="0">
                                    <a:latin typeface="Cambria Math" panose="02040503050406030204" pitchFamily="18" charset="0"/>
                                  </a:rPr>
                                  <m:t>𝐶𝑢𝑟𝑟𝑒𝑛𝑡</m:t>
                                </m:r>
                                <m:r>
                                  <a:rPr lang="en-IN" i="1">
                                    <a:latin typeface="Cambria Math" panose="02040503050406030204" pitchFamily="18" charset="0"/>
                                  </a:rPr>
                                  <m:t> </m:t>
                                </m:r>
                                <m:r>
                                  <a:rPr lang="en-IN" i="1">
                                    <a:latin typeface="Cambria Math" panose="02040503050406030204" pitchFamily="18" charset="0"/>
                                  </a:rPr>
                                  <m:t>𝑑𝑎𝑦</m:t>
                                </m:r>
                                <m:r>
                                  <a:rPr lang="en-IN" b="0" i="1" smtClean="0">
                                    <a:latin typeface="Cambria Math" panose="02040503050406030204" pitchFamily="18" charset="0"/>
                                  </a:rPr>
                                  <m:t> </m:t>
                                </m:r>
                                <m:r>
                                  <a:rPr lang="en-IN" b="0" i="1" smtClean="0">
                                    <a:latin typeface="Cambria Math" panose="02040503050406030204" pitchFamily="18" charset="0"/>
                                  </a:rPr>
                                  <m:t>𝑟𝑒𝑡𝑢𝑟𝑛</m:t>
                                </m:r>
                              </m:e>
                              <m:sup>
                                <m:r>
                                  <a:rPr lang="en-IN" i="1">
                                    <a:latin typeface="Cambria Math" panose="02040503050406030204" pitchFamily="18" charset="0"/>
                                  </a:rPr>
                                  <m:t>2</m:t>
                                </m:r>
                              </m:sup>
                            </m:sSup>
                            <m:r>
                              <a:rPr lang="en-IN" i="1">
                                <a:latin typeface="Cambria Math" panose="02040503050406030204" pitchFamily="18" charset="0"/>
                              </a:rPr>
                              <m:t>)</m:t>
                            </m:r>
                          </m:e>
                        </m:eqArr>
                      </m:e>
                    </m:rad>
                  </m:oMath>
                </a14:m>
                <a:endParaRPr lang="en-US" dirty="0">
                  <a:latin typeface="Bookman Old Style" panose="02050604050505020204" pitchFamily="18" charset="0"/>
                </a:endParaRPr>
              </a:p>
            </p:txBody>
          </p:sp>
        </mc:Choice>
        <mc:Fallback xmlns="">
          <p:sp>
            <p:nvSpPr>
              <p:cNvPr id="3" name="Content Placeholder 2">
                <a:extLst>
                  <a:ext uri="{FF2B5EF4-FFF2-40B4-BE49-F238E27FC236}">
                    <a16:creationId xmlns:a16="http://schemas.microsoft.com/office/drawing/2014/main" id="{612D4958-948B-40F1-BA35-2A6F6AA56CE8}"/>
                  </a:ext>
                </a:extLst>
              </p:cNvPr>
              <p:cNvSpPr>
                <a:spLocks noGrp="1" noRot="1" noChangeAspect="1" noMove="1" noResize="1" noEditPoints="1" noAdjustHandles="1" noChangeArrowheads="1" noChangeShapeType="1" noTextEdit="1"/>
              </p:cNvSpPr>
              <p:nvPr>
                <p:ph idx="1"/>
              </p:nvPr>
            </p:nvSpPr>
            <p:spPr>
              <a:blipFill>
                <a:blip r:embed="rId2"/>
                <a:stretch>
                  <a:fillRect t="-1039"/>
                </a:stretch>
              </a:blipFill>
            </p:spPr>
            <p:txBody>
              <a:bodyPr/>
              <a:lstStyle/>
              <a:p>
                <a:r>
                  <a:rPr lang="en-US">
                    <a:noFill/>
                  </a:rPr>
                  <a:t> </a:t>
                </a:r>
              </a:p>
            </p:txBody>
          </p:sp>
        </mc:Fallback>
      </mc:AlternateContent>
    </p:spTree>
    <p:extLst>
      <p:ext uri="{BB962C8B-B14F-4D97-AF65-F5344CB8AC3E}">
        <p14:creationId xmlns:p14="http://schemas.microsoft.com/office/powerpoint/2010/main" val="1065113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0A17-F6F3-4A2B-B96E-4A517F77F5A2}"/>
              </a:ext>
            </a:extLst>
          </p:cNvPr>
          <p:cNvSpPr>
            <a:spLocks noGrp="1"/>
          </p:cNvSpPr>
          <p:nvPr>
            <p:ph type="title"/>
          </p:nvPr>
        </p:nvSpPr>
        <p:spPr/>
        <p:txBody>
          <a:bodyPr/>
          <a:lstStyle/>
          <a:p>
            <a:r>
              <a:rPr lang="en-US" dirty="0"/>
              <a:t>Calculation of  </a:t>
            </a:r>
            <a:r>
              <a:rPr lang="en-US" dirty="0" err="1"/>
              <a:t>VaR</a:t>
            </a:r>
            <a:r>
              <a:rPr lang="en-US" dirty="0"/>
              <a:t> margin.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28222C-292C-4E37-9685-FCD81198747D}"/>
                  </a:ext>
                </a:extLst>
              </p:cNvPr>
              <p:cNvSpPr>
                <a:spLocks noGrp="1"/>
              </p:cNvSpPr>
              <p:nvPr>
                <p:ph idx="1"/>
              </p:nvPr>
            </p:nvSpPr>
            <p:spPr/>
            <p:txBody>
              <a:bodyPr/>
              <a:lstStyle/>
              <a:p>
                <a:r>
                  <a:rPr lang="en-US" dirty="0">
                    <a:latin typeface="Bookman Old Style" panose="02050604050505020204" pitchFamily="18" charset="0"/>
                  </a:rPr>
                  <a:t>Example: Share of ABC Ltd:</a:t>
                </a:r>
              </a:p>
              <a:p>
                <a:pPr lvl="1"/>
                <a:r>
                  <a:rPr lang="en-US" sz="2400" dirty="0">
                    <a:latin typeface="Bookman Old Style" panose="02050604050505020204" pitchFamily="18" charset="0"/>
                  </a:rPr>
                  <a:t>Volatility on July 1, 2019 = 0.0214 </a:t>
                </a:r>
              </a:p>
              <a:p>
                <a:pPr lvl="1"/>
                <a:r>
                  <a:rPr lang="en-US" sz="2400" dirty="0">
                    <a:latin typeface="Bookman Old Style" panose="02050604050505020204" pitchFamily="18" charset="0"/>
                  </a:rPr>
                  <a:t>Closing price on June 30, 2019 = Rs. 100 </a:t>
                </a:r>
              </a:p>
              <a:p>
                <a:pPr lvl="1"/>
                <a:r>
                  <a:rPr lang="en-US" sz="2400" dirty="0">
                    <a:latin typeface="Bookman Old Style" panose="02050604050505020204" pitchFamily="18" charset="0"/>
                  </a:rPr>
                  <a:t>Closing price on July 1, 2019 = Rs. 108</a:t>
                </a:r>
              </a:p>
              <a:p>
                <a:r>
                  <a:rPr lang="en-US" sz="2400" dirty="0">
                    <a:latin typeface="Bookman Old Style" panose="02050604050505020204" pitchFamily="18" charset="0"/>
                  </a:rPr>
                  <a:t>Log return = ln(108/100) = 0.076961</a:t>
                </a:r>
              </a:p>
              <a:p>
                <a:endParaRPr lang="en-US" dirty="0">
                  <a:latin typeface="Bookman Old Style" panose="02050604050505020204" pitchFamily="18" charset="0"/>
                </a:endParaRPr>
              </a:p>
              <a:p>
                <a:r>
                  <a:rPr lang="en-US" dirty="0">
                    <a:latin typeface="Bookman Old Style" panose="02050604050505020204" pitchFamily="18" charset="0"/>
                  </a:rPr>
                  <a:t>July 1, 2019 volatility</a:t>
                </a:r>
              </a:p>
              <a:p>
                <a:pPr lvl="1"/>
                <a:r>
                  <a:rPr lang="en-US" dirty="0">
                    <a:latin typeface="Bookman Old Style" panose="02050604050505020204" pitchFamily="18" charset="0"/>
                  </a:rPr>
                  <a:t> </a:t>
                </a:r>
                <a14:m>
                  <m:oMath xmlns:m="http://schemas.openxmlformats.org/officeDocument/2006/math">
                    <m:rad>
                      <m:radPr>
                        <m:degHide m:val="on"/>
                        <m:ctrlPr>
                          <a:rPr lang="en-US" i="1">
                            <a:latin typeface="Cambria Math" panose="02040503050406030204" pitchFamily="18" charset="0"/>
                          </a:rPr>
                        </m:ctrlPr>
                      </m:radPr>
                      <m:deg/>
                      <m:e>
                        <m:eqArr>
                          <m:eqArrPr>
                            <m:ctrlPr>
                              <a:rPr lang="en-IN" i="1">
                                <a:latin typeface="Cambria Math" panose="02040503050406030204" pitchFamily="18" charset="0"/>
                              </a:rPr>
                            </m:ctrlPr>
                          </m:eqArrPr>
                          <m:e>
                            <m:r>
                              <a:rPr lang="en-IN" i="1">
                                <a:latin typeface="Cambria Math" panose="02040503050406030204" pitchFamily="18" charset="0"/>
                              </a:rPr>
                              <m:t>94%(</m:t>
                            </m:r>
                            <m:sSup>
                              <m:sSupPr>
                                <m:ctrlPr>
                                  <a:rPr lang="en-IN" i="1">
                                    <a:latin typeface="Cambria Math" panose="02040503050406030204" pitchFamily="18" charset="0"/>
                                  </a:rPr>
                                </m:ctrlPr>
                              </m:sSupPr>
                              <m:e>
                                <m:r>
                                  <a:rPr lang="en-IN" i="1">
                                    <a:latin typeface="Cambria Math" panose="02040503050406030204" pitchFamily="18" charset="0"/>
                                  </a:rPr>
                                  <m:t>0.0214</m:t>
                                </m:r>
                              </m:e>
                              <m:sup>
                                <m:r>
                                  <a:rPr lang="en-IN" i="1">
                                    <a:latin typeface="Cambria Math" panose="02040503050406030204" pitchFamily="18" charset="0"/>
                                  </a:rPr>
                                  <m:t>2</m:t>
                                </m:r>
                              </m:sup>
                            </m:sSup>
                            <m:r>
                              <a:rPr lang="en-IN" i="1">
                                <a:latin typeface="Cambria Math" panose="02040503050406030204" pitchFamily="18" charset="0"/>
                              </a:rPr>
                              <m:t>)+</m:t>
                            </m:r>
                          </m:e>
                          <m:e>
                            <m:r>
                              <a:rPr lang="en-IN" i="1">
                                <a:latin typeface="Cambria Math" panose="02040503050406030204" pitchFamily="18" charset="0"/>
                              </a:rPr>
                              <m:t>6%(</m:t>
                            </m:r>
                            <m:sSup>
                              <m:sSupPr>
                                <m:ctrlPr>
                                  <a:rPr lang="en-IN" i="1">
                                    <a:latin typeface="Cambria Math" panose="02040503050406030204" pitchFamily="18" charset="0"/>
                                  </a:rPr>
                                </m:ctrlPr>
                              </m:sSupPr>
                              <m:e>
                                <m:r>
                                  <a:rPr lang="en-IN" i="1">
                                    <a:latin typeface="Cambria Math" panose="02040503050406030204" pitchFamily="18" charset="0"/>
                                  </a:rPr>
                                  <m:t>0.076961</m:t>
                                </m:r>
                              </m:e>
                              <m:sup>
                                <m:r>
                                  <a:rPr lang="en-IN" i="1">
                                    <a:latin typeface="Cambria Math" panose="02040503050406030204" pitchFamily="18" charset="0"/>
                                  </a:rPr>
                                  <m:t>2</m:t>
                                </m:r>
                              </m:sup>
                            </m:sSup>
                            <m:r>
                              <a:rPr lang="en-IN" i="1">
                                <a:latin typeface="Cambria Math" panose="02040503050406030204" pitchFamily="18" charset="0"/>
                              </a:rPr>
                              <m:t>)</m:t>
                            </m:r>
                          </m:e>
                        </m:eqArr>
                      </m:e>
                    </m:rad>
                  </m:oMath>
                </a14:m>
                <a:endParaRPr lang="en-US" dirty="0"/>
              </a:p>
              <a:p>
                <a:pPr lvl="1"/>
                <a:r>
                  <a:rPr lang="en-US" dirty="0">
                    <a:latin typeface="Bookman Old Style" panose="02050604050505020204" pitchFamily="18" charset="0"/>
                  </a:rPr>
                  <a:t>= 0.028033</a:t>
                </a:r>
              </a:p>
              <a:p>
                <a:pPr lvl="1"/>
                <a:endParaRPr lang="en-US" dirty="0">
                  <a:latin typeface="Bookman Old Style" panose="02050604050505020204" pitchFamily="18" charset="0"/>
                </a:endParaRPr>
              </a:p>
            </p:txBody>
          </p:sp>
        </mc:Choice>
        <mc:Fallback xmlns="">
          <p:sp>
            <p:nvSpPr>
              <p:cNvPr id="3" name="Content Placeholder 2">
                <a:extLst>
                  <a:ext uri="{FF2B5EF4-FFF2-40B4-BE49-F238E27FC236}">
                    <a16:creationId xmlns:a16="http://schemas.microsoft.com/office/drawing/2014/main" id="{7828222C-292C-4E37-9685-FCD81198747D}"/>
                  </a:ext>
                </a:extLst>
              </p:cNvPr>
              <p:cNvSpPr>
                <a:spLocks noGrp="1" noRot="1" noChangeAspect="1" noMove="1" noResize="1" noEditPoints="1" noAdjustHandles="1" noChangeArrowheads="1" noChangeShapeType="1" noTextEdit="1"/>
              </p:cNvSpPr>
              <p:nvPr>
                <p:ph idx="1"/>
              </p:nvPr>
            </p:nvSpPr>
            <p:spPr>
              <a:blipFill>
                <a:blip r:embed="rId2"/>
                <a:stretch>
                  <a:fillRect t="-1039" b="-462"/>
                </a:stretch>
              </a:blipFill>
            </p:spPr>
            <p:txBody>
              <a:bodyPr/>
              <a:lstStyle/>
              <a:p>
                <a:r>
                  <a:rPr lang="en-US">
                    <a:noFill/>
                  </a:rPr>
                  <a:t> </a:t>
                </a:r>
              </a:p>
            </p:txBody>
          </p:sp>
        </mc:Fallback>
      </mc:AlternateContent>
      <p:sp>
        <p:nvSpPr>
          <p:cNvPr id="4" name="Star: 7 Points 3">
            <a:extLst>
              <a:ext uri="{FF2B5EF4-FFF2-40B4-BE49-F238E27FC236}">
                <a16:creationId xmlns:a16="http://schemas.microsoft.com/office/drawing/2014/main" id="{1618FA99-5DCF-4085-A78E-77B5A00135A4}"/>
              </a:ext>
            </a:extLst>
          </p:cNvPr>
          <p:cNvSpPr/>
          <p:nvPr/>
        </p:nvSpPr>
        <p:spPr>
          <a:xfrm>
            <a:off x="5791200" y="4572000"/>
            <a:ext cx="2438400" cy="2057400"/>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Bookman Old Style" panose="02050604050505020204" pitchFamily="18" charset="0"/>
              </a:rPr>
              <a:t>This is Volatility not </a:t>
            </a:r>
            <a:r>
              <a:rPr lang="en-IN" b="1" dirty="0" err="1">
                <a:latin typeface="Bookman Old Style" panose="02050604050505020204" pitchFamily="18" charset="0"/>
              </a:rPr>
              <a:t>VaR</a:t>
            </a:r>
            <a:r>
              <a:rPr lang="en-IN" b="1" dirty="0">
                <a:latin typeface="Bookman Old Style" panose="02050604050505020204" pitchFamily="18" charset="0"/>
              </a:rPr>
              <a:t> Margin</a:t>
            </a:r>
            <a:endParaRPr lang="en-US" b="1" dirty="0">
              <a:latin typeface="Bookman Old Style" panose="02050604050505020204" pitchFamily="18" charset="0"/>
            </a:endParaRPr>
          </a:p>
        </p:txBody>
      </p:sp>
    </p:spTree>
    <p:extLst>
      <p:ext uri="{BB962C8B-B14F-4D97-AF65-F5344CB8AC3E}">
        <p14:creationId xmlns:p14="http://schemas.microsoft.com/office/powerpoint/2010/main" val="30801038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weeping kid">
            <a:extLst>
              <a:ext uri="{FF2B5EF4-FFF2-40B4-BE49-F238E27FC236}">
                <a16:creationId xmlns:a16="http://schemas.microsoft.com/office/drawing/2014/main" id="{D72B2FEE-8F28-41CA-ACD1-906AD6511A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800350"/>
            <a:ext cx="5410200" cy="405765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2F667D57-39A0-434F-9325-ADBB5552F5D9}"/>
              </a:ext>
            </a:extLst>
          </p:cNvPr>
          <p:cNvSpPr/>
          <p:nvPr/>
        </p:nvSpPr>
        <p:spPr>
          <a:xfrm>
            <a:off x="4191000" y="228600"/>
            <a:ext cx="3962400" cy="312420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latin typeface="Bookman Old Style" panose="02050604050505020204" pitchFamily="18" charset="0"/>
              </a:rPr>
              <a:t>Sir!!!</a:t>
            </a:r>
          </a:p>
          <a:p>
            <a:pPr algn="ctr"/>
            <a:r>
              <a:rPr lang="en-US" sz="3600" dirty="0">
                <a:latin typeface="Bookman Old Style" panose="02050604050505020204" pitchFamily="18" charset="0"/>
              </a:rPr>
              <a:t>How to calculate Volatility?</a:t>
            </a:r>
          </a:p>
        </p:txBody>
      </p:sp>
    </p:spTree>
    <p:extLst>
      <p:ext uri="{BB962C8B-B14F-4D97-AF65-F5344CB8AC3E}">
        <p14:creationId xmlns:p14="http://schemas.microsoft.com/office/powerpoint/2010/main" val="3483754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53F3EAC-4D89-408D-AB11-2CFA7073F079}"/>
              </a:ext>
            </a:extLst>
          </p:cNvPr>
          <p:cNvGraphicFramePr>
            <a:graphicFrameLocks noGrp="1"/>
          </p:cNvGraphicFramePr>
          <p:nvPr>
            <p:ph idx="1"/>
          </p:nvPr>
        </p:nvGraphicFramePr>
        <p:xfrm>
          <a:off x="1219200" y="0"/>
          <a:ext cx="7772399" cy="6846902"/>
        </p:xfrm>
        <a:graphic>
          <a:graphicData uri="http://schemas.openxmlformats.org/drawingml/2006/table">
            <a:tbl>
              <a:tblPr/>
              <a:tblGrid>
                <a:gridCol w="1295400">
                  <a:extLst>
                    <a:ext uri="{9D8B030D-6E8A-4147-A177-3AD203B41FA5}">
                      <a16:colId xmlns:a16="http://schemas.microsoft.com/office/drawing/2014/main" val="3635704275"/>
                    </a:ext>
                  </a:extLst>
                </a:gridCol>
                <a:gridCol w="990600">
                  <a:extLst>
                    <a:ext uri="{9D8B030D-6E8A-4147-A177-3AD203B41FA5}">
                      <a16:colId xmlns:a16="http://schemas.microsoft.com/office/drawing/2014/main" val="3438810223"/>
                    </a:ext>
                  </a:extLst>
                </a:gridCol>
                <a:gridCol w="2057400">
                  <a:extLst>
                    <a:ext uri="{9D8B030D-6E8A-4147-A177-3AD203B41FA5}">
                      <a16:colId xmlns:a16="http://schemas.microsoft.com/office/drawing/2014/main" val="2838180540"/>
                    </a:ext>
                  </a:extLst>
                </a:gridCol>
                <a:gridCol w="3428999">
                  <a:extLst>
                    <a:ext uri="{9D8B030D-6E8A-4147-A177-3AD203B41FA5}">
                      <a16:colId xmlns:a16="http://schemas.microsoft.com/office/drawing/2014/main" val="4281424466"/>
                    </a:ext>
                  </a:extLst>
                </a:gridCol>
              </a:tblGrid>
              <a:tr h="201269">
                <a:tc>
                  <a:txBody>
                    <a:bodyPr/>
                    <a:lstStyle/>
                    <a:p>
                      <a:pPr algn="ctr" fontAlgn="b"/>
                      <a:r>
                        <a:rPr lang="en-US" sz="1800" b="1" i="0" u="none" strike="noStrike">
                          <a:solidFill>
                            <a:srgbClr val="000000"/>
                          </a:solidFill>
                          <a:effectLst/>
                          <a:latin typeface="Calibri" panose="020F0502020204030204" pitchFamily="34" charset="0"/>
                        </a:rPr>
                        <a:t>Date</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Price</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Formulas</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Value</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1602460"/>
                  </a:ext>
                </a:extLst>
              </a:tr>
              <a:tr h="338756">
                <a:tc>
                  <a:txBody>
                    <a:bodyPr/>
                    <a:lstStyle/>
                    <a:p>
                      <a:pPr algn="ctr" fontAlgn="b"/>
                      <a:r>
                        <a:rPr lang="en-US" sz="1800" b="1" i="0" u="none" strike="noStrike">
                          <a:solidFill>
                            <a:srgbClr val="000000"/>
                          </a:solidFill>
                          <a:effectLst/>
                          <a:latin typeface="Calibri" panose="020F0502020204030204" pitchFamily="34" charset="0"/>
                        </a:rPr>
                        <a:t>Jul 26,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1213.8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=LN(B2/B3)</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-0.0144770041588379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615810"/>
                  </a:ext>
                </a:extLst>
              </a:tr>
              <a:tr h="338756">
                <a:tc>
                  <a:txBody>
                    <a:bodyPr/>
                    <a:lstStyle/>
                    <a:p>
                      <a:pPr algn="ctr" fontAlgn="b"/>
                      <a:r>
                        <a:rPr lang="en-US" sz="1800" b="1" i="0" u="none" strike="noStrike">
                          <a:solidFill>
                            <a:srgbClr val="000000"/>
                          </a:solidFill>
                          <a:effectLst/>
                          <a:latin typeface="Calibri" panose="020F0502020204030204" pitchFamily="34" charset="0"/>
                        </a:rPr>
                        <a:t>Jul 25,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1231.5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=LN(B3/B4)</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-0.0221642414470621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58931"/>
                  </a:ext>
                </a:extLst>
              </a:tr>
              <a:tr h="338756">
                <a:tc>
                  <a:txBody>
                    <a:bodyPr/>
                    <a:lstStyle/>
                    <a:p>
                      <a:pPr algn="ctr" fontAlgn="b"/>
                      <a:r>
                        <a:rPr lang="en-US" sz="1800" b="1" i="0" u="none" strike="noStrike" dirty="0">
                          <a:solidFill>
                            <a:srgbClr val="000000"/>
                          </a:solidFill>
                          <a:effectLst/>
                          <a:latin typeface="Calibri" panose="020F0502020204030204" pitchFamily="34" charset="0"/>
                        </a:rPr>
                        <a:t>Jul 24,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1259.1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=LN(B4/B5)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-0.0114110965178472</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682377"/>
                  </a:ext>
                </a:extLst>
              </a:tr>
              <a:tr h="338756">
                <a:tc>
                  <a:txBody>
                    <a:bodyPr/>
                    <a:lstStyle/>
                    <a:p>
                      <a:pPr algn="ctr" fontAlgn="b"/>
                      <a:r>
                        <a:rPr lang="en-US" sz="1800" b="1" i="0" u="none" strike="noStrike">
                          <a:solidFill>
                            <a:srgbClr val="000000"/>
                          </a:solidFill>
                          <a:effectLst/>
                          <a:latin typeface="Calibri" panose="020F0502020204030204" pitchFamily="34" charset="0"/>
                        </a:rPr>
                        <a:t>Jul 23,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1273.55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=LN(B5/B6)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-0.00544235011407788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026038"/>
                  </a:ext>
                </a:extLst>
              </a:tr>
              <a:tr h="255253">
                <a:tc>
                  <a:txBody>
                    <a:bodyPr/>
                    <a:lstStyle/>
                    <a:p>
                      <a:pPr algn="ctr" fontAlgn="b"/>
                      <a:r>
                        <a:rPr lang="en-US" sz="1800" b="1" i="0" u="none" strike="noStrike">
                          <a:solidFill>
                            <a:srgbClr val="000000"/>
                          </a:solidFill>
                          <a:effectLst/>
                          <a:latin typeface="Calibri" panose="020F0502020204030204" pitchFamily="34" charset="0"/>
                        </a:rPr>
                        <a:t>Jul 22,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1280.5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=LN(B6/B7)</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0.0249073955140023</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6668756"/>
                  </a:ext>
                </a:extLst>
              </a:tr>
              <a:tr h="338756">
                <a:tc>
                  <a:txBody>
                    <a:bodyPr/>
                    <a:lstStyle/>
                    <a:p>
                      <a:pPr algn="ctr" fontAlgn="b"/>
                      <a:r>
                        <a:rPr lang="en-US" sz="1800" b="1" i="0" u="none" strike="noStrike">
                          <a:solidFill>
                            <a:srgbClr val="000000"/>
                          </a:solidFill>
                          <a:effectLst/>
                          <a:latin typeface="Calibri" panose="020F0502020204030204" pitchFamily="34" charset="0"/>
                        </a:rPr>
                        <a:t>Jul 19,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1249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=LN(B7/B8)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-0.0102356669572542</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293551"/>
                  </a:ext>
                </a:extLst>
              </a:tr>
              <a:tr h="338756">
                <a:tc>
                  <a:txBody>
                    <a:bodyPr/>
                    <a:lstStyle/>
                    <a:p>
                      <a:pPr algn="ctr" fontAlgn="b"/>
                      <a:r>
                        <a:rPr lang="en-US" sz="1800" b="1" i="0" u="none" strike="noStrike">
                          <a:solidFill>
                            <a:srgbClr val="000000"/>
                          </a:solidFill>
                          <a:effectLst/>
                          <a:latin typeface="Calibri" panose="020F0502020204030204" pitchFamily="34" charset="0"/>
                        </a:rPr>
                        <a:t>Jul 18,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1261.85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=LN(B8/B9)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-0.0157254488720146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27847"/>
                  </a:ext>
                </a:extLst>
              </a:tr>
              <a:tr h="338756">
                <a:tc>
                  <a:txBody>
                    <a:bodyPr/>
                    <a:lstStyle/>
                    <a:p>
                      <a:pPr algn="ctr" fontAlgn="b"/>
                      <a:r>
                        <a:rPr lang="en-US" sz="1800" b="1" i="0" u="none" strike="noStrike">
                          <a:solidFill>
                            <a:srgbClr val="000000"/>
                          </a:solidFill>
                          <a:effectLst/>
                          <a:latin typeface="Calibri" panose="020F0502020204030204" pitchFamily="34" charset="0"/>
                        </a:rPr>
                        <a:t>Jul 17,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1281.85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=LN(B9/B10)</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-0.00866075281701096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621007"/>
                  </a:ext>
                </a:extLst>
              </a:tr>
              <a:tr h="255253">
                <a:tc>
                  <a:txBody>
                    <a:bodyPr/>
                    <a:lstStyle/>
                    <a:p>
                      <a:pPr algn="ctr" fontAlgn="b"/>
                      <a:r>
                        <a:rPr lang="en-US" sz="1800" b="1" i="0" u="none" strike="noStrike">
                          <a:solidFill>
                            <a:srgbClr val="000000"/>
                          </a:solidFill>
                          <a:effectLst/>
                          <a:latin typeface="Calibri" panose="020F0502020204030204" pitchFamily="34" charset="0"/>
                        </a:rPr>
                        <a:t>Jul 16,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1293</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=LN(B10/B11)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0.013156548031927</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860758"/>
                  </a:ext>
                </a:extLst>
              </a:tr>
              <a:tr h="338756">
                <a:tc>
                  <a:txBody>
                    <a:bodyPr/>
                    <a:lstStyle/>
                    <a:p>
                      <a:pPr algn="ctr" fontAlgn="b"/>
                      <a:r>
                        <a:rPr lang="en-US" sz="1800" b="1" i="0" u="none" strike="noStrike">
                          <a:solidFill>
                            <a:srgbClr val="000000"/>
                          </a:solidFill>
                          <a:effectLst/>
                          <a:latin typeface="Calibri" panose="020F0502020204030204" pitchFamily="34" charset="0"/>
                        </a:rPr>
                        <a:t>Jul 15,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1276.1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=LN(B11/B12)</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-0.0034420748996494</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8039307"/>
                  </a:ext>
                </a:extLst>
              </a:tr>
              <a:tr h="338756">
                <a:tc>
                  <a:txBody>
                    <a:bodyPr/>
                    <a:lstStyle/>
                    <a:p>
                      <a:pPr algn="ctr" fontAlgn="b"/>
                      <a:r>
                        <a:rPr lang="en-US" sz="1800" b="1" i="0" u="none" strike="noStrike">
                          <a:solidFill>
                            <a:srgbClr val="000000"/>
                          </a:solidFill>
                          <a:effectLst/>
                          <a:latin typeface="Calibri" panose="020F0502020204030204" pitchFamily="34" charset="0"/>
                        </a:rPr>
                        <a:t>Jul 12,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1280.5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=LN(B12/B13)</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-0.000819656180625368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1422658"/>
                  </a:ext>
                </a:extLst>
              </a:tr>
              <a:tr h="255253">
                <a:tc>
                  <a:txBody>
                    <a:bodyPr/>
                    <a:lstStyle/>
                    <a:p>
                      <a:pPr algn="ctr" fontAlgn="b"/>
                      <a:r>
                        <a:rPr lang="en-US" sz="1800" b="1" i="0" u="none" strike="noStrike">
                          <a:solidFill>
                            <a:srgbClr val="000000"/>
                          </a:solidFill>
                          <a:effectLst/>
                          <a:latin typeface="Calibri" panose="020F0502020204030204" pitchFamily="34" charset="0"/>
                        </a:rPr>
                        <a:t>Jul 11,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1281.55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=LN(B13/B14)</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0.00210904624341277</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903202"/>
                  </a:ext>
                </a:extLst>
              </a:tr>
              <a:tr h="338756">
                <a:tc>
                  <a:txBody>
                    <a:bodyPr/>
                    <a:lstStyle/>
                    <a:p>
                      <a:pPr algn="ctr" fontAlgn="b"/>
                      <a:r>
                        <a:rPr lang="en-US" sz="1800" b="1" i="0" u="none" strike="noStrike">
                          <a:solidFill>
                            <a:srgbClr val="000000"/>
                          </a:solidFill>
                          <a:effectLst/>
                          <a:latin typeface="Calibri" panose="020F0502020204030204" pitchFamily="34" charset="0"/>
                        </a:rPr>
                        <a:t>Jul 10,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1278.85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=LN(B14/B15)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-0.000976963285271456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287191"/>
                  </a:ext>
                </a:extLst>
              </a:tr>
              <a:tr h="255253">
                <a:tc>
                  <a:txBody>
                    <a:bodyPr/>
                    <a:lstStyle/>
                    <a:p>
                      <a:pPr algn="ctr" fontAlgn="b"/>
                      <a:r>
                        <a:rPr lang="en-US" sz="1800" b="1" i="0" u="none" strike="noStrike">
                          <a:solidFill>
                            <a:srgbClr val="000000"/>
                          </a:solidFill>
                          <a:effectLst/>
                          <a:latin typeface="Calibri" panose="020F0502020204030204" pitchFamily="34" charset="0"/>
                        </a:rPr>
                        <a:t>Jul 09,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1280.1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=LN(B15/B16)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0.0221559918972086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949830"/>
                  </a:ext>
                </a:extLst>
              </a:tr>
              <a:tr h="338756">
                <a:tc>
                  <a:txBody>
                    <a:bodyPr/>
                    <a:lstStyle/>
                    <a:p>
                      <a:pPr algn="ctr" fontAlgn="b"/>
                      <a:r>
                        <a:rPr lang="en-US" sz="1800" b="1" i="0" u="none" strike="noStrike">
                          <a:solidFill>
                            <a:srgbClr val="000000"/>
                          </a:solidFill>
                          <a:effectLst/>
                          <a:latin typeface="Calibri" panose="020F0502020204030204" pitchFamily="34" charset="0"/>
                        </a:rPr>
                        <a:t>Jul 08,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1252.05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=LN(B16/B17)</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-0.00898471496862236</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964227"/>
                  </a:ext>
                </a:extLst>
              </a:tr>
              <a:tr h="338756">
                <a:tc>
                  <a:txBody>
                    <a:bodyPr/>
                    <a:lstStyle/>
                    <a:p>
                      <a:pPr algn="ctr" fontAlgn="b"/>
                      <a:r>
                        <a:rPr lang="en-US" sz="1800" b="1" i="0" u="none" strike="noStrike">
                          <a:solidFill>
                            <a:srgbClr val="000000"/>
                          </a:solidFill>
                          <a:effectLst/>
                          <a:latin typeface="Calibri" panose="020F0502020204030204" pitchFamily="34" charset="0"/>
                        </a:rPr>
                        <a:t>Jul 05,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1263.35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=LN(B17/B18)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-0.0162132823164288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216199"/>
                  </a:ext>
                </a:extLst>
              </a:tr>
              <a:tr h="255253">
                <a:tc>
                  <a:txBody>
                    <a:bodyPr/>
                    <a:lstStyle/>
                    <a:p>
                      <a:pPr algn="ctr" fontAlgn="b"/>
                      <a:r>
                        <a:rPr lang="en-US" sz="1800" b="1" i="0" u="none" strike="noStrike">
                          <a:solidFill>
                            <a:srgbClr val="000000"/>
                          </a:solidFill>
                          <a:effectLst/>
                          <a:latin typeface="Calibri" panose="020F0502020204030204" pitchFamily="34" charset="0"/>
                        </a:rPr>
                        <a:t>Jul 04,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1284</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=LN(B18/B19)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0.0011299216101542</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148048"/>
                  </a:ext>
                </a:extLst>
              </a:tr>
              <a:tr h="255253">
                <a:tc>
                  <a:txBody>
                    <a:bodyPr/>
                    <a:lstStyle/>
                    <a:p>
                      <a:pPr algn="ctr" fontAlgn="b"/>
                      <a:r>
                        <a:rPr lang="en-US" sz="1800" b="1" i="0" u="none" strike="noStrike">
                          <a:solidFill>
                            <a:srgbClr val="000000"/>
                          </a:solidFill>
                          <a:effectLst/>
                          <a:latin typeface="Calibri" panose="020F0502020204030204" pitchFamily="34" charset="0"/>
                        </a:rPr>
                        <a:t>Jul 03,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1282.55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=LN(B19/B20)</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0.00316276790851098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0536592"/>
                  </a:ext>
                </a:extLst>
              </a:tr>
              <a:tr h="255253">
                <a:tc>
                  <a:txBody>
                    <a:bodyPr/>
                    <a:lstStyle/>
                    <a:p>
                      <a:pPr algn="ctr" fontAlgn="b"/>
                      <a:r>
                        <a:rPr lang="en-US" sz="1800" b="1" i="0" u="none" strike="noStrike">
                          <a:solidFill>
                            <a:srgbClr val="000000"/>
                          </a:solidFill>
                          <a:effectLst/>
                          <a:latin typeface="Calibri" panose="020F0502020204030204" pitchFamily="34" charset="0"/>
                        </a:rPr>
                        <a:t>Jul 02,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1278.5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=LN(B20/B21)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0.00757653731310811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0797734"/>
                  </a:ext>
                </a:extLst>
              </a:tr>
              <a:tr h="255253">
                <a:tc>
                  <a:txBody>
                    <a:bodyPr/>
                    <a:lstStyle/>
                    <a:p>
                      <a:pPr algn="ctr" fontAlgn="b"/>
                      <a:r>
                        <a:rPr lang="en-US" sz="1800" b="1" i="0" u="none" strike="noStrike">
                          <a:solidFill>
                            <a:srgbClr val="000000"/>
                          </a:solidFill>
                          <a:effectLst/>
                          <a:latin typeface="Calibri" panose="020F0502020204030204" pitchFamily="34" charset="0"/>
                        </a:rPr>
                        <a:t>Jul 01,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1268.85</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=LN(B21/B22)</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0070C0"/>
                          </a:solidFill>
                          <a:effectLst/>
                          <a:latin typeface="Calibri" panose="020F0502020204030204" pitchFamily="34" charset="0"/>
                        </a:rPr>
                        <a:t>0.0124904972468938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9899528"/>
                  </a:ext>
                </a:extLst>
              </a:tr>
              <a:tr h="255253">
                <a:tc>
                  <a:txBody>
                    <a:bodyPr/>
                    <a:lstStyle/>
                    <a:p>
                      <a:pPr algn="ctr" fontAlgn="b"/>
                      <a:r>
                        <a:rPr lang="en-US" sz="1800" b="1" i="0" u="none" strike="noStrike">
                          <a:solidFill>
                            <a:srgbClr val="000000"/>
                          </a:solidFill>
                          <a:effectLst/>
                          <a:latin typeface="Calibri" panose="020F0502020204030204" pitchFamily="34" charset="0"/>
                        </a:rPr>
                        <a:t>Jun 28, 2019</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1253.1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=STDEV.P(C2:C21)</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a:solidFill>
                            <a:srgbClr val="FF0000"/>
                          </a:solidFill>
                          <a:effectLst/>
                          <a:latin typeface="Calibri" panose="020F0502020204030204" pitchFamily="34" charset="0"/>
                        </a:rPr>
                        <a:t>0.0124650402372948</a:t>
                      </a:r>
                    </a:p>
                  </a:txBody>
                  <a:tcPr marL="3863" marR="3863" marT="3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031113"/>
                  </a:ext>
                </a:extLst>
              </a:tr>
            </a:tbl>
          </a:graphicData>
        </a:graphic>
      </p:graphicFrame>
    </p:spTree>
    <p:extLst>
      <p:ext uri="{BB962C8B-B14F-4D97-AF65-F5344CB8AC3E}">
        <p14:creationId xmlns:p14="http://schemas.microsoft.com/office/powerpoint/2010/main" val="20530766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lstStyle/>
          <a:p>
            <a:r>
              <a:rPr lang="en-US" dirty="0"/>
              <a:t>Value at Risk (</a:t>
            </a:r>
            <a:r>
              <a:rPr lang="en-US" dirty="0" err="1"/>
              <a:t>VaR</a:t>
            </a:r>
            <a:r>
              <a:rPr lang="en-US" dirty="0"/>
              <a:t>)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To Calculate at </a:t>
            </a:r>
            <a:r>
              <a:rPr lang="en-US" sz="2400" dirty="0" err="1">
                <a:latin typeface="Bookman Old Style" panose="02050604050505020204" pitchFamily="18" charset="0"/>
              </a:rPr>
              <a:t>VaR</a:t>
            </a:r>
            <a:r>
              <a:rPr lang="en-US" sz="2400" dirty="0">
                <a:latin typeface="Bookman Old Style" panose="02050604050505020204" pitchFamily="18" charset="0"/>
              </a:rPr>
              <a:t> margin rate, companies are divided into 3 categories based on </a:t>
            </a:r>
          </a:p>
          <a:p>
            <a:pPr lvl="1" algn="just">
              <a:lnSpc>
                <a:spcPct val="150000"/>
              </a:lnSpc>
            </a:pPr>
            <a:r>
              <a:rPr lang="en-US" sz="2400" dirty="0">
                <a:latin typeface="Bookman Old Style" panose="02050604050505020204" pitchFamily="18" charset="0"/>
              </a:rPr>
              <a:t>Shares trade </a:t>
            </a:r>
          </a:p>
          <a:p>
            <a:pPr lvl="1" algn="just">
              <a:lnSpc>
                <a:spcPct val="150000"/>
              </a:lnSpc>
            </a:pPr>
            <a:r>
              <a:rPr lang="en-US" sz="2400" dirty="0">
                <a:latin typeface="Bookman Old Style" panose="02050604050505020204" pitchFamily="18" charset="0"/>
              </a:rPr>
              <a:t>Liquidity</a:t>
            </a:r>
          </a:p>
          <a:p>
            <a:pPr lvl="2" algn="just">
              <a:lnSpc>
                <a:spcPct val="150000"/>
              </a:lnSpc>
            </a:pPr>
            <a:r>
              <a:rPr lang="en-US" sz="2000" dirty="0"/>
              <a:t>How much a large buy or sell order changes the price of the scrip, what is technically called ‘impact cost’.</a:t>
            </a:r>
            <a:endParaRPr lang="en-US" sz="2000" dirty="0">
              <a:latin typeface="Bookman Old Style" panose="02050604050505020204" pitchFamily="18" charset="0"/>
            </a:endParaRPr>
          </a:p>
        </p:txBody>
      </p:sp>
    </p:spTree>
    <p:extLst>
      <p:ext uri="{BB962C8B-B14F-4D97-AF65-F5344CB8AC3E}">
        <p14:creationId xmlns:p14="http://schemas.microsoft.com/office/powerpoint/2010/main" val="17420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lstStyle/>
          <a:p>
            <a:r>
              <a:rPr lang="en-US" dirty="0"/>
              <a:t>Value at Risk (</a:t>
            </a:r>
            <a:r>
              <a:rPr lang="en-US" dirty="0" err="1"/>
              <a:t>VaR</a:t>
            </a:r>
            <a:r>
              <a:rPr lang="en-US" dirty="0"/>
              <a:t>)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These 3 categories are: </a:t>
            </a:r>
          </a:p>
          <a:p>
            <a:pPr lvl="1" algn="just"/>
            <a:r>
              <a:rPr lang="en-US" sz="2400" dirty="0">
                <a:latin typeface="Bookman Old Style" panose="02050604050505020204" pitchFamily="18" charset="0"/>
              </a:rPr>
              <a:t>Group 1</a:t>
            </a:r>
          </a:p>
          <a:p>
            <a:pPr lvl="2" algn="just"/>
            <a:r>
              <a:rPr lang="en-US" sz="2200" dirty="0"/>
              <a:t>Regularly traded (more than 80% of the trading days in the previous six months</a:t>
            </a:r>
            <a:r>
              <a:rPr lang="en-US" sz="2200" dirty="0">
                <a:latin typeface="Bookman Old Style" panose="02050604050505020204" pitchFamily="18" charset="0"/>
              </a:rPr>
              <a:t>)</a:t>
            </a:r>
          </a:p>
          <a:p>
            <a:pPr lvl="2" algn="just"/>
            <a:r>
              <a:rPr lang="en-US" sz="2200" dirty="0"/>
              <a:t>High liquidity (Impact cost less than 1%)</a:t>
            </a:r>
          </a:p>
          <a:p>
            <a:pPr lvl="1" algn="just"/>
            <a:r>
              <a:rPr lang="en-US" sz="2400" dirty="0">
                <a:latin typeface="Bookman Old Style" panose="02050604050505020204" pitchFamily="18" charset="0"/>
              </a:rPr>
              <a:t>Group 2</a:t>
            </a:r>
          </a:p>
          <a:p>
            <a:pPr lvl="2" algn="just"/>
            <a:r>
              <a:rPr lang="en-US" sz="2200" dirty="0"/>
              <a:t>Regularly traded (more than 80% of the trading days in the previous six months</a:t>
            </a:r>
            <a:r>
              <a:rPr lang="en-US" sz="2200" dirty="0">
                <a:latin typeface="Bookman Old Style" panose="02050604050505020204" pitchFamily="18" charset="0"/>
              </a:rPr>
              <a:t>)</a:t>
            </a:r>
          </a:p>
          <a:p>
            <a:pPr lvl="2" algn="just"/>
            <a:r>
              <a:rPr lang="en-US" sz="2200" dirty="0"/>
              <a:t>Moderate liquidity (Impact cost more than 1%)</a:t>
            </a:r>
          </a:p>
          <a:p>
            <a:pPr lvl="1" algn="just"/>
            <a:r>
              <a:rPr lang="en-US" sz="2600" dirty="0">
                <a:latin typeface="Bookman Old Style" panose="02050604050505020204" pitchFamily="18" charset="0"/>
              </a:rPr>
              <a:t>Group 3</a:t>
            </a:r>
          </a:p>
          <a:p>
            <a:pPr lvl="2" algn="just"/>
            <a:r>
              <a:rPr lang="en-US" sz="2200" dirty="0">
                <a:latin typeface="Bookman Old Style" panose="02050604050505020204" pitchFamily="18" charset="0"/>
              </a:rPr>
              <a:t>All other shares</a:t>
            </a:r>
          </a:p>
        </p:txBody>
      </p:sp>
    </p:spTree>
    <p:extLst>
      <p:ext uri="{BB962C8B-B14F-4D97-AF65-F5344CB8AC3E}">
        <p14:creationId xmlns:p14="http://schemas.microsoft.com/office/powerpoint/2010/main" val="2528516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normAutofit fontScale="90000"/>
          </a:bodyPr>
          <a:lstStyle/>
          <a:p>
            <a:r>
              <a:rPr lang="en-US" dirty="0"/>
              <a:t>Value at Risk (</a:t>
            </a:r>
            <a:r>
              <a:rPr lang="en-US" dirty="0" err="1"/>
              <a:t>VaR</a:t>
            </a:r>
            <a:r>
              <a:rPr lang="en-US" dirty="0"/>
              <a:t>) margin for group 1 shares </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200" dirty="0">
                <a:latin typeface="Bookman Old Style" panose="02050604050505020204" pitchFamily="18" charset="0"/>
              </a:rPr>
              <a:t>Group 1, the </a:t>
            </a:r>
            <a:r>
              <a:rPr lang="en-US" sz="2200" dirty="0" err="1">
                <a:latin typeface="Bookman Old Style" panose="02050604050505020204" pitchFamily="18" charset="0"/>
              </a:rPr>
              <a:t>VaR</a:t>
            </a:r>
            <a:r>
              <a:rPr lang="en-US" sz="2200" dirty="0">
                <a:latin typeface="Bookman Old Style" panose="02050604050505020204" pitchFamily="18" charset="0"/>
              </a:rPr>
              <a:t> margin rate would be higher of </a:t>
            </a:r>
          </a:p>
          <a:p>
            <a:pPr lvl="1" algn="just">
              <a:lnSpc>
                <a:spcPct val="150000"/>
              </a:lnSpc>
            </a:pPr>
            <a:r>
              <a:rPr lang="en-US" sz="2400" dirty="0"/>
              <a:t>3.5 times volatility or </a:t>
            </a:r>
          </a:p>
          <a:p>
            <a:pPr lvl="1" algn="just">
              <a:lnSpc>
                <a:spcPct val="150000"/>
              </a:lnSpc>
            </a:pPr>
            <a:r>
              <a:rPr lang="en-US" sz="2400" dirty="0"/>
              <a:t>7.5%</a:t>
            </a:r>
          </a:p>
          <a:p>
            <a:pPr algn="just">
              <a:lnSpc>
                <a:spcPct val="150000"/>
              </a:lnSpc>
            </a:pPr>
            <a:r>
              <a:rPr lang="en-US" sz="2200" dirty="0">
                <a:latin typeface="Bookman Old Style" panose="02050604050505020204" pitchFamily="18" charset="0"/>
              </a:rPr>
              <a:t>For example,</a:t>
            </a:r>
          </a:p>
          <a:p>
            <a:pPr lvl="1" algn="just">
              <a:lnSpc>
                <a:spcPct val="150000"/>
              </a:lnSpc>
            </a:pPr>
            <a:r>
              <a:rPr lang="en-US" sz="2200" dirty="0">
                <a:latin typeface="Bookman Old Style" panose="02050604050505020204" pitchFamily="18" charset="0"/>
              </a:rPr>
              <a:t>Volatility was 0.028033% or 2.8033 (in our example, slide 21)</a:t>
            </a:r>
          </a:p>
          <a:p>
            <a:pPr lvl="1" algn="just">
              <a:lnSpc>
                <a:spcPct val="150000"/>
              </a:lnSpc>
            </a:pPr>
            <a:r>
              <a:rPr lang="en-US" sz="2200" dirty="0">
                <a:latin typeface="Bookman Old Style" panose="02050604050505020204" pitchFamily="18" charset="0"/>
              </a:rPr>
              <a:t>3.5*2.8033 = 9.81155%</a:t>
            </a:r>
          </a:p>
        </p:txBody>
      </p:sp>
    </p:spTree>
    <p:extLst>
      <p:ext uri="{BB962C8B-B14F-4D97-AF65-F5344CB8AC3E}">
        <p14:creationId xmlns:p14="http://schemas.microsoft.com/office/powerpoint/2010/main" val="2340185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normAutofit fontScale="90000"/>
          </a:bodyPr>
          <a:lstStyle/>
          <a:p>
            <a:r>
              <a:rPr lang="en-US" dirty="0"/>
              <a:t>Value at Risk (</a:t>
            </a:r>
            <a:r>
              <a:rPr lang="en-US" dirty="0" err="1"/>
              <a:t>VaR</a:t>
            </a:r>
            <a:r>
              <a:rPr lang="en-US" dirty="0"/>
              <a:t>) margin for group 2 shares </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200" dirty="0">
                <a:latin typeface="Bookman Old Style" panose="02050604050505020204" pitchFamily="18" charset="0"/>
              </a:rPr>
              <a:t>Group 2, the </a:t>
            </a:r>
            <a:r>
              <a:rPr lang="en-US" sz="2200" dirty="0" err="1">
                <a:latin typeface="Bookman Old Style" panose="02050604050505020204" pitchFamily="18" charset="0"/>
              </a:rPr>
              <a:t>VaR</a:t>
            </a:r>
            <a:r>
              <a:rPr lang="en-US" sz="2200" dirty="0">
                <a:latin typeface="Bookman Old Style" panose="02050604050505020204" pitchFamily="18" charset="0"/>
              </a:rPr>
              <a:t> margin rate would be </a:t>
            </a:r>
          </a:p>
          <a:p>
            <a:pPr algn="just">
              <a:lnSpc>
                <a:spcPct val="150000"/>
              </a:lnSpc>
            </a:pPr>
            <a:r>
              <a:rPr lang="en-US" sz="2200" dirty="0">
                <a:latin typeface="Bookman Old Style" panose="02050604050505020204" pitchFamily="18" charset="0"/>
              </a:rPr>
              <a:t>First higher of </a:t>
            </a:r>
          </a:p>
          <a:p>
            <a:pPr lvl="1" algn="just">
              <a:lnSpc>
                <a:spcPct val="150000"/>
              </a:lnSpc>
            </a:pPr>
            <a:r>
              <a:rPr lang="en-US" sz="2000" dirty="0">
                <a:latin typeface="Bookman Old Style" panose="02050604050505020204" pitchFamily="18" charset="0"/>
              </a:rPr>
              <a:t>3.5 times volatility x 1.732051</a:t>
            </a:r>
          </a:p>
          <a:p>
            <a:pPr lvl="1" algn="just">
              <a:lnSpc>
                <a:spcPct val="150000"/>
              </a:lnSpc>
            </a:pPr>
            <a:r>
              <a:rPr lang="en-US" sz="2000" dirty="0">
                <a:latin typeface="Bookman Old Style" panose="02050604050505020204" pitchFamily="18" charset="0"/>
              </a:rPr>
              <a:t>3.0 times volatility of index (minimum value of volatility of index is taken as 0.05%) x 1.732051</a:t>
            </a:r>
          </a:p>
          <a:p>
            <a:pPr algn="just">
              <a:lnSpc>
                <a:spcPct val="150000"/>
              </a:lnSpc>
            </a:pPr>
            <a:r>
              <a:rPr lang="en-US" sz="2200" dirty="0">
                <a:latin typeface="Bookman Old Style" panose="02050604050505020204" pitchFamily="18" charset="0"/>
              </a:rPr>
              <a:t>For example, margin rate for group 2 shares will be</a:t>
            </a:r>
          </a:p>
          <a:p>
            <a:pPr lvl="1" algn="just">
              <a:lnSpc>
                <a:spcPct val="150000"/>
              </a:lnSpc>
            </a:pPr>
            <a:r>
              <a:rPr lang="en-US" sz="2200" b="1" dirty="0">
                <a:solidFill>
                  <a:srgbClr val="FF0000"/>
                </a:solidFill>
                <a:latin typeface="Bookman Old Style" panose="02050604050505020204" pitchFamily="18" charset="0"/>
              </a:rPr>
              <a:t>3.5*2.8033*</a:t>
            </a:r>
            <a:r>
              <a:rPr lang="en-US" sz="2000" b="1" dirty="0">
                <a:solidFill>
                  <a:srgbClr val="FF0000"/>
                </a:solidFill>
                <a:latin typeface="Bookman Old Style" panose="02050604050505020204" pitchFamily="18" charset="0"/>
              </a:rPr>
              <a:t>1.732051 </a:t>
            </a:r>
            <a:r>
              <a:rPr lang="en-US" sz="2200" b="1" dirty="0">
                <a:solidFill>
                  <a:srgbClr val="FF0000"/>
                </a:solidFill>
                <a:latin typeface="Bookman Old Style" panose="02050604050505020204" pitchFamily="18" charset="0"/>
              </a:rPr>
              <a:t>= 16.9941%</a:t>
            </a:r>
          </a:p>
        </p:txBody>
      </p:sp>
    </p:spTree>
    <p:extLst>
      <p:ext uri="{BB962C8B-B14F-4D97-AF65-F5344CB8AC3E}">
        <p14:creationId xmlns:p14="http://schemas.microsoft.com/office/powerpoint/2010/main" val="99897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normAutofit fontScale="90000"/>
          </a:bodyPr>
          <a:lstStyle/>
          <a:p>
            <a:r>
              <a:rPr lang="en-US" dirty="0"/>
              <a:t>Value at Risk (</a:t>
            </a:r>
            <a:r>
              <a:rPr lang="en-US" dirty="0" err="1"/>
              <a:t>VaR</a:t>
            </a:r>
            <a:r>
              <a:rPr lang="en-US" dirty="0"/>
              <a:t>) margin for group 3 shares </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200000"/>
              </a:lnSpc>
            </a:pPr>
            <a:r>
              <a:rPr lang="en-US" sz="2400" dirty="0">
                <a:latin typeface="Bookman Old Style" panose="02050604050505020204" pitchFamily="18" charset="0"/>
              </a:rPr>
              <a:t>Group 3, the </a:t>
            </a:r>
            <a:r>
              <a:rPr lang="en-US" sz="2400" dirty="0" err="1">
                <a:latin typeface="Bookman Old Style" panose="02050604050505020204" pitchFamily="18" charset="0"/>
              </a:rPr>
              <a:t>VaR</a:t>
            </a:r>
            <a:r>
              <a:rPr lang="en-US" sz="2400" dirty="0">
                <a:latin typeface="Bookman Old Style" panose="02050604050505020204" pitchFamily="18" charset="0"/>
              </a:rPr>
              <a:t> margin rate would be </a:t>
            </a:r>
          </a:p>
          <a:p>
            <a:pPr lvl="1" algn="just">
              <a:lnSpc>
                <a:spcPct val="200000"/>
              </a:lnSpc>
            </a:pPr>
            <a:r>
              <a:rPr lang="en-US" sz="2000" dirty="0">
                <a:latin typeface="Bookman Old Style" panose="02050604050505020204" pitchFamily="18" charset="0"/>
              </a:rPr>
              <a:t>5 times Index volatility x 1.732051</a:t>
            </a:r>
          </a:p>
          <a:p>
            <a:pPr algn="just">
              <a:lnSpc>
                <a:spcPct val="200000"/>
              </a:lnSpc>
            </a:pPr>
            <a:r>
              <a:rPr lang="en-US" sz="2200" dirty="0">
                <a:latin typeface="Bookman Old Style" panose="02050604050505020204" pitchFamily="18" charset="0"/>
              </a:rPr>
              <a:t>For example, Then rate for group 3 shares will be</a:t>
            </a:r>
          </a:p>
          <a:p>
            <a:pPr lvl="1" algn="just">
              <a:lnSpc>
                <a:spcPct val="200000"/>
              </a:lnSpc>
            </a:pPr>
            <a:r>
              <a:rPr lang="en-US" sz="2000" dirty="0">
                <a:highlight>
                  <a:srgbClr val="FFFF00"/>
                </a:highlight>
                <a:latin typeface="Bookman Old Style" panose="02050604050505020204" pitchFamily="18" charset="0"/>
              </a:rPr>
              <a:t>5*5*1.732051 = 43.30%</a:t>
            </a:r>
          </a:p>
        </p:txBody>
      </p:sp>
    </p:spTree>
    <p:extLst>
      <p:ext uri="{BB962C8B-B14F-4D97-AF65-F5344CB8AC3E}">
        <p14:creationId xmlns:p14="http://schemas.microsoft.com/office/powerpoint/2010/main" val="3048833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normAutofit/>
          </a:bodyPr>
          <a:lstStyle/>
          <a:p>
            <a:r>
              <a:rPr lang="en-US" dirty="0"/>
              <a:t>Calculation of Extreme Loss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The extreme loss margin aims at covering the losses that could occur outside the coverage of </a:t>
            </a:r>
            <a:r>
              <a:rPr lang="en-US" sz="2400" dirty="0" err="1">
                <a:latin typeface="Bookman Old Style" panose="02050604050505020204" pitchFamily="18" charset="0"/>
              </a:rPr>
              <a:t>VaR</a:t>
            </a:r>
            <a:r>
              <a:rPr lang="en-US" sz="2400" dirty="0">
                <a:latin typeface="Bookman Old Style" panose="02050604050505020204" pitchFamily="18" charset="0"/>
              </a:rPr>
              <a:t> margins.</a:t>
            </a:r>
          </a:p>
          <a:p>
            <a:pPr algn="just">
              <a:lnSpc>
                <a:spcPct val="150000"/>
              </a:lnSpc>
            </a:pPr>
            <a:endParaRPr lang="en-US" sz="2400" dirty="0">
              <a:latin typeface="Bookman Old Style" panose="02050604050505020204" pitchFamily="18" charset="0"/>
            </a:endParaRPr>
          </a:p>
          <a:p>
            <a:pPr algn="just">
              <a:lnSpc>
                <a:spcPct val="150000"/>
              </a:lnSpc>
            </a:pPr>
            <a:r>
              <a:rPr lang="en-US" sz="2400" dirty="0">
                <a:latin typeface="Bookman Old Style" panose="02050604050505020204" pitchFamily="18" charset="0"/>
              </a:rPr>
              <a:t>The Extreme loss margin for any stock is higher of 1.5 times the standard deviation of daily LN returns of the stock price in the last six months or 5% of the value of the position.</a:t>
            </a:r>
          </a:p>
        </p:txBody>
      </p:sp>
    </p:spTree>
    <p:extLst>
      <p:ext uri="{BB962C8B-B14F-4D97-AF65-F5344CB8AC3E}">
        <p14:creationId xmlns:p14="http://schemas.microsoft.com/office/powerpoint/2010/main" val="281446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2"/>
          <a:srcRect/>
          <a:stretch>
            <a:fillRect/>
          </a:stretch>
        </p:blipFill>
        <p:spPr bwMode="auto">
          <a:xfrm>
            <a:off x="3352800" y="3048000"/>
            <a:ext cx="2286000" cy="3810000"/>
          </a:xfrm>
          <a:prstGeom prst="rect">
            <a:avLst/>
          </a:prstGeom>
          <a:noFill/>
          <a:ln w="9525">
            <a:noFill/>
            <a:miter lim="800000"/>
            <a:headEnd/>
            <a:tailEnd/>
          </a:ln>
        </p:spPr>
      </p:pic>
      <p:sp>
        <p:nvSpPr>
          <p:cNvPr id="71685" name="Rectangle 5"/>
          <p:cNvSpPr>
            <a:spLocks noChangeArrowheads="1"/>
          </p:cNvSpPr>
          <p:nvPr/>
        </p:nvSpPr>
        <p:spPr bwMode="auto">
          <a:xfrm>
            <a:off x="5486400" y="3886200"/>
            <a:ext cx="381000" cy="228600"/>
          </a:xfrm>
          <a:prstGeom prst="rect">
            <a:avLst/>
          </a:prstGeom>
          <a:solidFill>
            <a:schemeClr val="bg1"/>
          </a:solidFill>
          <a:ln w="9525">
            <a:noFill/>
            <a:miter lim="800000"/>
            <a:headEnd/>
            <a:tailEnd/>
          </a:ln>
        </p:spPr>
        <p:txBody>
          <a:bodyPr wrap="none" anchor="ctr"/>
          <a:lstStyle/>
          <a:p>
            <a:endParaRPr lang="en-US" dirty="0"/>
          </a:p>
        </p:txBody>
      </p:sp>
      <p:sp>
        <p:nvSpPr>
          <p:cNvPr id="71686" name="AutoShape 6"/>
          <p:cNvSpPr>
            <a:spLocks noChangeArrowheads="1"/>
          </p:cNvSpPr>
          <p:nvPr/>
        </p:nvSpPr>
        <p:spPr bwMode="auto">
          <a:xfrm>
            <a:off x="2286000" y="0"/>
            <a:ext cx="5638800" cy="2209800"/>
          </a:xfrm>
          <a:prstGeom prst="cloudCallout">
            <a:avLst>
              <a:gd name="adj1" fmla="val -7713"/>
              <a:gd name="adj2" fmla="val 90231"/>
            </a:avLst>
          </a:prstGeom>
          <a:solidFill>
            <a:srgbClr val="CCECFF"/>
          </a:solidFill>
          <a:ln w="9525">
            <a:solidFill>
              <a:schemeClr val="tx1"/>
            </a:solidFill>
            <a:round/>
            <a:headEnd/>
            <a:tailEnd/>
          </a:ln>
        </p:spPr>
        <p:txBody>
          <a:bodyPr/>
          <a:lstStyle/>
          <a:p>
            <a:pPr algn="ctr"/>
            <a:r>
              <a:rPr lang="en-US" sz="2800" i="1" dirty="0">
                <a:solidFill>
                  <a:srgbClr val="000066"/>
                </a:solidFill>
              </a:rPr>
              <a:t>Is it possible for me to know at what time I should buy or sell</a:t>
            </a:r>
          </a:p>
        </p:txBody>
      </p:sp>
    </p:spTree>
    <p:extLst>
      <p:ext uri="{BB962C8B-B14F-4D97-AF65-F5344CB8AC3E}">
        <p14:creationId xmlns:p14="http://schemas.microsoft.com/office/powerpoint/2010/main" val="90622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71684"/>
                                        </p:tgtEl>
                                        <p:attrNameLst>
                                          <p:attrName>style.visibility</p:attrName>
                                        </p:attrNameLst>
                                      </p:cBhvr>
                                      <p:to>
                                        <p:strVal val="visible"/>
                                      </p:to>
                                    </p:set>
                                    <p:anim to="" calcmode="lin" valueType="num">
                                      <p:cBhvr>
                                        <p:cTn id="7" dur="1" fill="hold"/>
                                        <p:tgtEl>
                                          <p:spTgt spid="71684"/>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71685"/>
                                        </p:tgtEl>
                                        <p:attrNameLst>
                                          <p:attrName>style.visibility</p:attrName>
                                        </p:attrNameLst>
                                      </p:cBhvr>
                                      <p:to>
                                        <p:strVal val="visible"/>
                                      </p:to>
                                    </p:set>
                                    <p:anim to="" calcmode="lin" valueType="num">
                                      <p:cBhvr>
                                        <p:cTn id="10" dur="1" fill="hold"/>
                                        <p:tgtEl>
                                          <p:spTgt spid="71685"/>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71686"/>
                                        </p:tgtEl>
                                        <p:attrNameLst>
                                          <p:attrName>style.visibility</p:attrName>
                                        </p:attrNameLst>
                                      </p:cBhvr>
                                      <p:to>
                                        <p:strVal val="visible"/>
                                      </p:to>
                                    </p:set>
                                    <p:anim to="" calcmode="lin" valueType="num">
                                      <p:cBhvr>
                                        <p:cTn id="13" dur="1" fill="hold"/>
                                        <p:tgtEl>
                                          <p:spTgt spid="7168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p:bldP spid="7168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normAutofit/>
          </a:bodyPr>
          <a:lstStyle/>
          <a:p>
            <a:r>
              <a:rPr lang="en-US" dirty="0"/>
              <a:t>Calculation of Extreme Loss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400" dirty="0">
                <a:latin typeface="Bookman Old Style" panose="02050604050505020204" pitchFamily="18" charset="0"/>
              </a:rPr>
              <a:t>Suppose standard deviation of daily LN returns of the a stock in the last six months is 3%</a:t>
            </a:r>
          </a:p>
          <a:p>
            <a:pPr lvl="1" algn="just">
              <a:lnSpc>
                <a:spcPct val="150000"/>
              </a:lnSpc>
            </a:pPr>
            <a:r>
              <a:rPr lang="en-US" sz="2400" dirty="0">
                <a:latin typeface="Bookman Old Style" panose="02050604050505020204" pitchFamily="18" charset="0"/>
              </a:rPr>
              <a:t>Then Extreme loss Margin will be</a:t>
            </a:r>
          </a:p>
          <a:p>
            <a:pPr lvl="2" algn="just">
              <a:lnSpc>
                <a:spcPct val="150000"/>
              </a:lnSpc>
            </a:pPr>
            <a:r>
              <a:rPr lang="en-US" dirty="0">
                <a:latin typeface="Bookman Old Style" panose="02050604050505020204" pitchFamily="18" charset="0"/>
              </a:rPr>
              <a:t>1.5*3 = 4.5%</a:t>
            </a:r>
          </a:p>
          <a:p>
            <a:pPr lvl="1" algn="just">
              <a:lnSpc>
                <a:spcPct val="150000"/>
              </a:lnSpc>
            </a:pPr>
            <a:r>
              <a:rPr lang="en-US" sz="2400" dirty="0">
                <a:latin typeface="Bookman Old Style" panose="02050604050505020204" pitchFamily="18" charset="0"/>
              </a:rPr>
              <a:t>Then exchange will take it 5%.</a:t>
            </a:r>
          </a:p>
        </p:txBody>
      </p:sp>
    </p:spTree>
    <p:extLst>
      <p:ext uri="{BB962C8B-B14F-4D97-AF65-F5344CB8AC3E}">
        <p14:creationId xmlns:p14="http://schemas.microsoft.com/office/powerpoint/2010/main" val="2807396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9CF8-3128-4A19-8FBC-A37DD979F677}"/>
              </a:ext>
            </a:extLst>
          </p:cNvPr>
          <p:cNvSpPr>
            <a:spLocks noGrp="1"/>
          </p:cNvSpPr>
          <p:nvPr>
            <p:ph type="title"/>
          </p:nvPr>
        </p:nvSpPr>
        <p:spPr/>
        <p:txBody>
          <a:bodyPr>
            <a:normAutofit fontScale="90000"/>
          </a:bodyPr>
          <a:lstStyle/>
          <a:p>
            <a:r>
              <a:rPr lang="en-US" dirty="0"/>
              <a:t>Calculation Mark-to-Market (MTM) margin</a:t>
            </a:r>
          </a:p>
        </p:txBody>
      </p:sp>
      <p:sp>
        <p:nvSpPr>
          <p:cNvPr id="3" name="Content Placeholder 2">
            <a:extLst>
              <a:ext uri="{FF2B5EF4-FFF2-40B4-BE49-F238E27FC236}">
                <a16:creationId xmlns:a16="http://schemas.microsoft.com/office/drawing/2014/main" id="{2163D69E-4D04-4FAA-9C1E-259D2F1FFB11}"/>
              </a:ext>
            </a:extLst>
          </p:cNvPr>
          <p:cNvSpPr>
            <a:spLocks noGrp="1"/>
          </p:cNvSpPr>
          <p:nvPr>
            <p:ph idx="1"/>
          </p:nvPr>
        </p:nvSpPr>
        <p:spPr/>
        <p:txBody>
          <a:bodyPr/>
          <a:lstStyle/>
          <a:p>
            <a:pPr algn="just">
              <a:lnSpc>
                <a:spcPct val="150000"/>
              </a:lnSpc>
            </a:pPr>
            <a:r>
              <a:rPr lang="en-US" sz="2000" b="0" i="0" dirty="0">
                <a:solidFill>
                  <a:srgbClr val="111111"/>
                </a:solidFill>
                <a:effectLst/>
                <a:latin typeface="Times New Roman" panose="02020603050405020304" pitchFamily="18" charset="0"/>
                <a:cs typeface="Times New Roman" panose="02020603050405020304" pitchFamily="18" charset="0"/>
              </a:rPr>
              <a:t>In securities trading, Each security price is recorded based on the current market value rather than book value. </a:t>
            </a:r>
          </a:p>
          <a:p>
            <a:pPr algn="just">
              <a:lnSpc>
                <a:spcPct val="150000"/>
              </a:lnSpc>
            </a:pPr>
            <a:r>
              <a:rPr lang="en-US" sz="2000" dirty="0">
                <a:latin typeface="Times New Roman" panose="02020603050405020304" pitchFamily="18" charset="0"/>
                <a:cs typeface="Times New Roman" panose="02020603050405020304" pitchFamily="18" charset="0"/>
              </a:rPr>
              <a:t>This is done most often in futures accounts to ensure that margin requirements are being met.</a:t>
            </a:r>
          </a:p>
          <a:p>
            <a:pPr algn="just">
              <a:lnSpc>
                <a:spcPct val="150000"/>
              </a:lnSpc>
            </a:pPr>
            <a:r>
              <a:rPr lang="en-US" sz="2000" dirty="0">
                <a:latin typeface="Times New Roman" panose="02020603050405020304" pitchFamily="18" charset="0"/>
                <a:cs typeface="Times New Roman" panose="02020603050405020304" pitchFamily="18" charset="0"/>
              </a:rPr>
              <a:t>MTM is the P/L calculated at the end of the day on all open positions. Amount require to deposit w.r.t MTM is called as MTM margin.</a:t>
            </a:r>
          </a:p>
        </p:txBody>
      </p:sp>
    </p:spTree>
    <p:extLst>
      <p:ext uri="{BB962C8B-B14F-4D97-AF65-F5344CB8AC3E}">
        <p14:creationId xmlns:p14="http://schemas.microsoft.com/office/powerpoint/2010/main" val="1847228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31EF-3E9A-4EF5-9C7B-9DB6BA87EB76}"/>
              </a:ext>
            </a:extLst>
          </p:cNvPr>
          <p:cNvSpPr>
            <a:spLocks noGrp="1"/>
          </p:cNvSpPr>
          <p:nvPr>
            <p:ph type="title"/>
          </p:nvPr>
        </p:nvSpPr>
        <p:spPr/>
        <p:txBody>
          <a:bodyPr/>
          <a:lstStyle/>
          <a:p>
            <a:r>
              <a:rPr lang="en-IN" dirty="0"/>
              <a:t>MTM margin</a:t>
            </a:r>
            <a:endParaRPr lang="en-US" dirty="0"/>
          </a:p>
        </p:txBody>
      </p:sp>
      <p:sp>
        <p:nvSpPr>
          <p:cNvPr id="3" name="Content Placeholder 2">
            <a:extLst>
              <a:ext uri="{FF2B5EF4-FFF2-40B4-BE49-F238E27FC236}">
                <a16:creationId xmlns:a16="http://schemas.microsoft.com/office/drawing/2014/main" id="{6A7F2A32-1ECE-41C3-9706-CAB26D4ADE29}"/>
              </a:ext>
            </a:extLst>
          </p:cNvPr>
          <p:cNvSpPr>
            <a:spLocks noGrp="1"/>
          </p:cNvSpPr>
          <p:nvPr>
            <p:ph idx="1"/>
          </p:nvPr>
        </p:nvSpPr>
        <p:spPr/>
        <p:txBody>
          <a:bodyPr/>
          <a:lstStyle/>
          <a:p>
            <a:pPr algn="just">
              <a:lnSpc>
                <a:spcPct val="150000"/>
              </a:lnSpc>
            </a:pPr>
            <a:r>
              <a:rPr lang="en-US" dirty="0">
                <a:latin typeface="Bookman Old Style" panose="02050604050505020204" pitchFamily="18" charset="0"/>
              </a:rPr>
              <a:t>Suppose,</a:t>
            </a:r>
          </a:p>
          <a:p>
            <a:pPr lvl="1" algn="just">
              <a:lnSpc>
                <a:spcPct val="150000"/>
              </a:lnSpc>
            </a:pPr>
            <a:r>
              <a:rPr lang="en-US" sz="2400" dirty="0">
                <a:latin typeface="Bookman Old Style" panose="02050604050505020204" pitchFamily="18" charset="0"/>
              </a:rPr>
              <a:t>A buyer purchased 1000 shares @ Rs.100/- on July 1, 2022.</a:t>
            </a:r>
          </a:p>
          <a:p>
            <a:pPr lvl="2" algn="just">
              <a:lnSpc>
                <a:spcPct val="150000"/>
              </a:lnSpc>
            </a:pPr>
            <a:r>
              <a:rPr lang="en-US" sz="2000" dirty="0">
                <a:latin typeface="Bookman Old Style" panose="02050604050505020204" pitchFamily="18" charset="0"/>
              </a:rPr>
              <a:t>Initial Margin was 22% (</a:t>
            </a:r>
            <a:r>
              <a:rPr lang="en-US" sz="2000" dirty="0" err="1">
                <a:latin typeface="Bookman Old Style" panose="02050604050505020204" pitchFamily="18" charset="0"/>
              </a:rPr>
              <a:t>VaR+ELM</a:t>
            </a:r>
            <a:r>
              <a:rPr lang="en-US" sz="2000" dirty="0">
                <a:latin typeface="Bookman Old Style" panose="02050604050505020204" pitchFamily="18" charset="0"/>
              </a:rPr>
              <a:t>) =22000</a:t>
            </a:r>
          </a:p>
          <a:p>
            <a:pPr lvl="1" algn="just">
              <a:lnSpc>
                <a:spcPct val="150000"/>
              </a:lnSpc>
            </a:pPr>
            <a:r>
              <a:rPr lang="en-US" sz="2400" dirty="0">
                <a:latin typeface="Bookman Old Style" panose="02050604050505020204" pitchFamily="18" charset="0"/>
              </a:rPr>
              <a:t>If Share close at Rs.75/-, then the buyer faces a </a:t>
            </a:r>
            <a:r>
              <a:rPr lang="en-US" sz="2400" dirty="0">
                <a:solidFill>
                  <a:srgbClr val="FF0000"/>
                </a:solidFill>
                <a:latin typeface="Bookman Old Style" panose="02050604050505020204" pitchFamily="18" charset="0"/>
              </a:rPr>
              <a:t>notional loss</a:t>
            </a:r>
            <a:r>
              <a:rPr lang="en-US" sz="2400" dirty="0">
                <a:latin typeface="Bookman Old Style" panose="02050604050505020204" pitchFamily="18" charset="0"/>
              </a:rPr>
              <a:t> of Rs.75,000. </a:t>
            </a:r>
          </a:p>
          <a:p>
            <a:pPr algn="just">
              <a:lnSpc>
                <a:spcPct val="150000"/>
              </a:lnSpc>
            </a:pPr>
            <a:r>
              <a:rPr lang="en-US" sz="2000" dirty="0">
                <a:latin typeface="Bookman Old Style" panose="02050604050505020204" pitchFamily="18" charset="0"/>
              </a:rPr>
              <a:t>In such case, chance that the buyer may not be able to bring the required money by required date.</a:t>
            </a:r>
            <a:endParaRPr lang="en-US" sz="2400" dirty="0">
              <a:latin typeface="Bookman Old Style" panose="02050604050505020204" pitchFamily="18" charset="0"/>
            </a:endParaRPr>
          </a:p>
          <a:p>
            <a:pPr lvl="1" algn="just">
              <a:lnSpc>
                <a:spcPct val="150000"/>
              </a:lnSpc>
            </a:pPr>
            <a:r>
              <a:rPr lang="en-US" sz="2400" dirty="0">
                <a:latin typeface="Bookman Old Style" panose="02050604050505020204" pitchFamily="18" charset="0"/>
              </a:rPr>
              <a:t>Hence, MTM margin is required.</a:t>
            </a:r>
          </a:p>
          <a:p>
            <a:pPr algn="just">
              <a:lnSpc>
                <a:spcPct val="150000"/>
              </a:lnSpc>
            </a:pPr>
            <a:endParaRPr lang="en-US" sz="2400" dirty="0">
              <a:latin typeface="Bookman Old Style" panose="02050604050505020204" pitchFamily="18" charset="0"/>
            </a:endParaRPr>
          </a:p>
        </p:txBody>
      </p:sp>
    </p:spTree>
    <p:extLst>
      <p:ext uri="{BB962C8B-B14F-4D97-AF65-F5344CB8AC3E}">
        <p14:creationId xmlns:p14="http://schemas.microsoft.com/office/powerpoint/2010/main" val="895081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Example of a Futures Trade</a:t>
            </a:r>
          </a:p>
        </p:txBody>
      </p:sp>
      <p:sp>
        <p:nvSpPr>
          <p:cNvPr id="129027" name="Rectangle 3"/>
          <p:cNvSpPr>
            <a:spLocks noGrp="1" noChangeArrowheads="1"/>
          </p:cNvSpPr>
          <p:nvPr>
            <p:ph type="body" idx="1"/>
          </p:nvPr>
        </p:nvSpPr>
        <p:spPr/>
        <p:txBody>
          <a:bodyPr/>
          <a:lstStyle/>
          <a:p>
            <a:r>
              <a:rPr lang="en-US" sz="3600" dirty="0">
                <a:latin typeface="Times New Roman" pitchFamily="18" charset="0"/>
                <a:cs typeface="Times New Roman" pitchFamily="18" charset="0"/>
              </a:rPr>
              <a:t>An investor takes a long position in 2 December gold futures contracts on June 5</a:t>
            </a:r>
          </a:p>
          <a:p>
            <a:pPr lvl="1"/>
            <a:r>
              <a:rPr lang="en-US" dirty="0">
                <a:latin typeface="Times New Roman" pitchFamily="18" charset="0"/>
                <a:cs typeface="Times New Roman" pitchFamily="18" charset="0"/>
              </a:rPr>
              <a:t>Contract size is 100 oz.</a:t>
            </a:r>
          </a:p>
          <a:p>
            <a:pPr lvl="1"/>
            <a:r>
              <a:rPr lang="en-US" dirty="0">
                <a:latin typeface="Times New Roman" pitchFamily="18" charset="0"/>
                <a:cs typeface="Times New Roman" pitchFamily="18" charset="0"/>
              </a:rPr>
              <a:t>Futures price is US$400/</a:t>
            </a:r>
            <a:r>
              <a:rPr lang="en-US" dirty="0" err="1">
                <a:latin typeface="Times New Roman" pitchFamily="18" charset="0"/>
                <a:cs typeface="Times New Roman" pitchFamily="18" charset="0"/>
              </a:rPr>
              <a:t>oz</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Margin requirement is US$2,000/contract (US$4,000 in total)</a:t>
            </a:r>
          </a:p>
          <a:p>
            <a:pPr lvl="1"/>
            <a:r>
              <a:rPr lang="en-US" dirty="0">
                <a:latin typeface="Times New Roman" pitchFamily="18" charset="0"/>
                <a:cs typeface="Times New Roman" pitchFamily="18" charset="0"/>
              </a:rPr>
              <a:t>Maintenance margin is US$1,500/contract (US$3,000 in total)</a:t>
            </a:r>
          </a:p>
          <a:p>
            <a:pPr>
              <a:buFontTx/>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527856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Example of a Futures Trade</a:t>
            </a:r>
          </a:p>
        </p:txBody>
      </p:sp>
      <p:sp>
        <p:nvSpPr>
          <p:cNvPr id="130051" name="Rectangle 3"/>
          <p:cNvSpPr>
            <a:spLocks noGrp="1" noChangeArrowheads="1"/>
          </p:cNvSpPr>
          <p:nvPr>
            <p:ph type="body" idx="1"/>
          </p:nvPr>
        </p:nvSpPr>
        <p:spPr/>
        <p:txBody>
          <a:bodyPr/>
          <a:lstStyle/>
          <a:p>
            <a:r>
              <a:rPr lang="en-US" dirty="0">
                <a:latin typeface="Times New Roman" panose="02020603050405020304" pitchFamily="18" charset="0"/>
                <a:cs typeface="Times New Roman" panose="02020603050405020304" pitchFamily="18" charset="0"/>
              </a:rPr>
              <a:t>Total margin requirement </a:t>
            </a:r>
          </a:p>
          <a:p>
            <a:pPr>
              <a:buFontTx/>
              <a:buNone/>
            </a:pPr>
            <a:r>
              <a:rPr lang="en-US" dirty="0">
                <a:latin typeface="Times New Roman" panose="02020603050405020304" pitchFamily="18" charset="0"/>
                <a:cs typeface="Times New Roman" panose="02020603050405020304" pitchFamily="18" charset="0"/>
              </a:rPr>
              <a:t>= 2 x 2000 = $ 4000</a:t>
            </a:r>
          </a:p>
          <a:p>
            <a:r>
              <a:rPr lang="en-US" dirty="0">
                <a:latin typeface="Times New Roman" panose="02020603050405020304" pitchFamily="18" charset="0"/>
                <a:cs typeface="Times New Roman" panose="02020603050405020304" pitchFamily="18" charset="0"/>
              </a:rPr>
              <a:t>Maintenance margin requirement </a:t>
            </a:r>
          </a:p>
          <a:p>
            <a:pPr>
              <a:buFontTx/>
              <a:buNone/>
            </a:pPr>
            <a:r>
              <a:rPr lang="en-US" dirty="0">
                <a:latin typeface="Times New Roman" panose="02020603050405020304" pitchFamily="18" charset="0"/>
                <a:cs typeface="Times New Roman" panose="02020603050405020304" pitchFamily="18" charset="0"/>
              </a:rPr>
              <a:t>= 2 x 1000 = $ 3000</a:t>
            </a:r>
          </a:p>
          <a:p>
            <a:pPr>
              <a:buFontTx/>
              <a:buNone/>
            </a:pPr>
            <a:r>
              <a:rPr lang="en-US" dirty="0">
                <a:latin typeface="Times New Roman" panose="02020603050405020304" pitchFamily="18" charset="0"/>
                <a:cs typeface="Times New Roman" panose="02020603050405020304" pitchFamily="18" charset="0"/>
              </a:rPr>
              <a:t>Suppose the price goes down to 397 the next day</a:t>
            </a:r>
          </a:p>
          <a:p>
            <a:pPr>
              <a:buFontTx/>
              <a:buNone/>
            </a:pPr>
            <a:r>
              <a:rPr lang="en-US" dirty="0">
                <a:latin typeface="Times New Roman" panose="02020603050405020304" pitchFamily="18" charset="0"/>
                <a:cs typeface="Times New Roman" panose="02020603050405020304" pitchFamily="18" charset="0"/>
              </a:rPr>
              <a:t>Loss = (397-400) x 2 x 100 = (600)</a:t>
            </a:r>
          </a:p>
          <a:p>
            <a:pPr>
              <a:buFontTx/>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116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1066800" y="609600"/>
          <a:ext cx="7512908" cy="5791200"/>
        </p:xfrm>
        <a:graphic>
          <a:graphicData uri="http://schemas.openxmlformats.org/presentationml/2006/ole">
            <mc:AlternateContent xmlns:mc="http://schemas.openxmlformats.org/markup-compatibility/2006">
              <mc:Choice xmlns:v="urn:schemas-microsoft-com:vml" Requires="v">
                <p:oleObj spid="_x0000_s6145" name="Worksheet" r:id="rId4" imgW="3817472" imgH="3187684" progId="Excel.Sheet.8">
                  <p:embed/>
                </p:oleObj>
              </mc:Choice>
              <mc:Fallback>
                <p:oleObj name="Worksheet" r:id="rId4" imgW="3817472" imgH="3187684" progId="Excel.Sheet.8">
                  <p:embed/>
                  <p:pic>
                    <p:nvPicPr>
                      <p:cNvPr id="131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609600"/>
                        <a:ext cx="7512908" cy="5791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76428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and functions</a:t>
            </a:r>
          </a:p>
        </p:txBody>
      </p:sp>
      <p:sp>
        <p:nvSpPr>
          <p:cNvPr id="3" name="Content Placeholder 2"/>
          <p:cNvSpPr>
            <a:spLocks noGrp="1"/>
          </p:cNvSpPr>
          <p:nvPr>
            <p:ph idx="1"/>
          </p:nvPr>
        </p:nvSpPr>
        <p:spPr>
          <a:xfrm>
            <a:off x="1219200" y="1295400"/>
            <a:ext cx="7772400" cy="5410200"/>
          </a:xfrm>
        </p:spPr>
        <p:txBody>
          <a:bodyPr/>
          <a:lstStyle/>
          <a:p>
            <a:pPr marL="82550" indent="0" algn="just">
              <a:lnSpc>
                <a:spcPct val="150000"/>
              </a:lnSpc>
              <a:buNone/>
            </a:pPr>
            <a:r>
              <a:rPr lang="en-US" sz="2400" b="1" dirty="0">
                <a:latin typeface="Times New Roman" pitchFamily="18" charset="0"/>
                <a:cs typeface="Times New Roman" pitchFamily="18" charset="0"/>
              </a:rPr>
              <a:t>• Self Clearing Member</a:t>
            </a:r>
            <a:r>
              <a:rPr lang="en-US" sz="2400" dirty="0">
                <a:latin typeface="Times New Roman" pitchFamily="18" charset="0"/>
                <a:cs typeface="Times New Roman" pitchFamily="18" charset="0"/>
              </a:rPr>
              <a:t>: A SCM clears and settles trades executed by him only either on his own account or on account of his clients.</a:t>
            </a:r>
          </a:p>
          <a:p>
            <a:pPr marL="82550" indent="0" algn="just">
              <a:lnSpc>
                <a:spcPct val="150000"/>
              </a:lnSpc>
              <a:buNone/>
            </a:pPr>
            <a:endParaRPr lang="en-US" sz="2400" dirty="0">
              <a:latin typeface="Times New Roman" pitchFamily="18" charset="0"/>
              <a:cs typeface="Times New Roman" pitchFamily="18" charset="0"/>
            </a:endParaRPr>
          </a:p>
          <a:p>
            <a:pPr marL="82550" indent="0" algn="just">
              <a:lnSpc>
                <a:spcPct val="150000"/>
              </a:lnSpc>
              <a:buNone/>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Trading Member Clearing Member</a:t>
            </a:r>
            <a:r>
              <a:rPr lang="en-US" sz="2400" dirty="0">
                <a:latin typeface="Times New Roman" pitchFamily="18" charset="0"/>
                <a:cs typeface="Times New Roman" pitchFamily="18" charset="0"/>
              </a:rPr>
              <a:t>: TM-CM is a CM who is also a TM. TM-CM may clear and settle his own proprietary trades and client's trades as well as clear and settle for other TMs.</a:t>
            </a:r>
          </a:p>
        </p:txBody>
      </p:sp>
    </p:spTree>
    <p:extLst>
      <p:ext uri="{BB962C8B-B14F-4D97-AF65-F5344CB8AC3E}">
        <p14:creationId xmlns:p14="http://schemas.microsoft.com/office/powerpoint/2010/main" val="1216784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and functions</a:t>
            </a:r>
          </a:p>
        </p:txBody>
      </p:sp>
      <p:sp>
        <p:nvSpPr>
          <p:cNvPr id="3" name="Content Placeholder 2"/>
          <p:cNvSpPr>
            <a:spLocks noGrp="1"/>
          </p:cNvSpPr>
          <p:nvPr>
            <p:ph idx="1"/>
          </p:nvPr>
        </p:nvSpPr>
        <p:spPr>
          <a:xfrm>
            <a:off x="1219200" y="1295400"/>
            <a:ext cx="7772400" cy="5410200"/>
          </a:xfrm>
        </p:spPr>
        <p:txBody>
          <a:bodyPr/>
          <a:lstStyle/>
          <a:p>
            <a:pPr marL="82550" indent="0" algn="just">
              <a:lnSpc>
                <a:spcPct val="150000"/>
              </a:lnSpc>
              <a:buNone/>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Professional Clearing Member PCM </a:t>
            </a:r>
            <a:r>
              <a:rPr lang="en-US" sz="2400" dirty="0">
                <a:latin typeface="Times New Roman" pitchFamily="18" charset="0"/>
                <a:cs typeface="Times New Roman" pitchFamily="18" charset="0"/>
              </a:rPr>
              <a:t>is a CM who is not a TM. Typically, banks or custodians could become a PCM and clear and settle for TMs.</a:t>
            </a:r>
          </a:p>
        </p:txBody>
      </p:sp>
    </p:spTree>
    <p:extLst>
      <p:ext uri="{BB962C8B-B14F-4D97-AF65-F5344CB8AC3E}">
        <p14:creationId xmlns:p14="http://schemas.microsoft.com/office/powerpoint/2010/main" val="1887517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143000" y="2590800"/>
            <a:ext cx="7772400" cy="1143000"/>
          </a:xfrm>
        </p:spPr>
        <p:txBody>
          <a:bodyPr>
            <a:normAutofit/>
          </a:bodyPr>
          <a:lstStyle/>
          <a:p>
            <a:r>
              <a:rPr lang="en-US" sz="3200" dirty="0"/>
              <a:t>Convergence of Futures Price to Spot Price</a:t>
            </a:r>
          </a:p>
        </p:txBody>
      </p:sp>
    </p:spTree>
    <p:extLst>
      <p:ext uri="{BB962C8B-B14F-4D97-AF65-F5344CB8AC3E}">
        <p14:creationId xmlns:p14="http://schemas.microsoft.com/office/powerpoint/2010/main" val="3147106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normAutofit fontScale="90000"/>
          </a:bodyPr>
          <a:lstStyle/>
          <a:p>
            <a:r>
              <a:rPr lang="en-US" sz="4000"/>
              <a:t>Convergence of Futures Price to Spot Price</a:t>
            </a:r>
          </a:p>
        </p:txBody>
      </p:sp>
      <p:sp>
        <p:nvSpPr>
          <p:cNvPr id="137219" name="Rectangle 3"/>
          <p:cNvSpPr>
            <a:spLocks noGrp="1" noChangeArrowheads="1"/>
          </p:cNvSpPr>
          <p:nvPr>
            <p:ph type="body" idx="1"/>
          </p:nvPr>
        </p:nvSpPr>
        <p:spPr>
          <a:xfrm>
            <a:off x="1219200" y="1447800"/>
            <a:ext cx="7772400" cy="5410200"/>
          </a:xfrm>
        </p:spPr>
        <p:txBody>
          <a:bodyPr/>
          <a:lstStyle/>
          <a:p>
            <a:pPr algn="just">
              <a:lnSpc>
                <a:spcPct val="150000"/>
              </a:lnSpc>
            </a:pPr>
            <a:r>
              <a:rPr lang="en-US" dirty="0">
                <a:latin typeface="Times New Roman" panose="02020603050405020304" pitchFamily="18" charset="0"/>
                <a:cs typeface="Times New Roman" panose="02020603050405020304" pitchFamily="18" charset="0"/>
              </a:rPr>
              <a:t>As the delivery month of futures contract is approached , the future price converges to the spot price of the underlying asset.</a:t>
            </a:r>
          </a:p>
          <a:p>
            <a:pPr algn="just">
              <a:lnSpc>
                <a:spcPct val="150000"/>
              </a:lnSpc>
            </a:pPr>
            <a:r>
              <a:rPr lang="en-US" dirty="0">
                <a:latin typeface="Times New Roman" panose="02020603050405020304" pitchFamily="18" charset="0"/>
                <a:cs typeface="Times New Roman" panose="02020603050405020304" pitchFamily="18" charset="0"/>
              </a:rPr>
              <a:t>When the delivery period is reached , the future price equals – or is very close to - the spot price.</a:t>
            </a:r>
          </a:p>
        </p:txBody>
      </p:sp>
    </p:spTree>
    <p:extLst>
      <p:ext uri="{BB962C8B-B14F-4D97-AF65-F5344CB8AC3E}">
        <p14:creationId xmlns:p14="http://schemas.microsoft.com/office/powerpoint/2010/main" val="2916082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BLAYOUTID" val="101015"/>
  <p:tag name="VBANIMATE" val="1"/>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99"/>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99"/>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ERENE">
  <a:themeElements>
    <a:clrScheme name="">
      <a:dk1>
        <a:srgbClr val="333333"/>
      </a:dk1>
      <a:lt1>
        <a:srgbClr val="A9BDA9"/>
      </a:lt1>
      <a:dk2>
        <a:srgbClr val="004C2B"/>
      </a:dk2>
      <a:lt2>
        <a:srgbClr val="578963"/>
      </a:lt2>
      <a:accent1>
        <a:srgbClr val="FFCCCC"/>
      </a:accent1>
      <a:accent2>
        <a:srgbClr val="B3E1B3"/>
      </a:accent2>
      <a:accent3>
        <a:srgbClr val="D1DBD1"/>
      </a:accent3>
      <a:accent4>
        <a:srgbClr val="2A2A2A"/>
      </a:accent4>
      <a:accent5>
        <a:srgbClr val="FFE2E2"/>
      </a:accent5>
      <a:accent6>
        <a:srgbClr val="A2CCA2"/>
      </a:accent6>
      <a:hlink>
        <a:srgbClr val="BDD7E5"/>
      </a:hlink>
      <a:folHlink>
        <a:srgbClr val="D2AAD2"/>
      </a:folHlink>
    </a:clrScheme>
    <a:fontScheme name="SERENE">
      <a:majorFont>
        <a:latin typeface="Arial Rounded MT Bold"/>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99"/>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99"/>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ERENE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SERENE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SERENE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Template>
  <TotalTime>4211</TotalTime>
  <Words>6333</Words>
  <Application>Microsoft Office PowerPoint</Application>
  <PresentationFormat>On-screen Show (4:3)</PresentationFormat>
  <Paragraphs>764</Paragraphs>
  <Slides>154</Slides>
  <Notes>27</Notes>
  <HiddenSlides>0</HiddenSlides>
  <MMClips>0</MMClips>
  <ScaleCrop>false</ScaleCrop>
  <HeadingPairs>
    <vt:vector size="4" baseType="variant">
      <vt:variant>
        <vt:lpstr>Theme</vt:lpstr>
      </vt:variant>
      <vt:variant>
        <vt:i4>3</vt:i4>
      </vt:variant>
      <vt:variant>
        <vt:lpstr>Slide Titles</vt:lpstr>
      </vt:variant>
      <vt:variant>
        <vt:i4>154</vt:i4>
      </vt:variant>
    </vt:vector>
  </HeadingPairs>
  <TitlesOfParts>
    <vt:vector size="157" baseType="lpstr">
      <vt:lpstr>Solstice</vt:lpstr>
      <vt:lpstr>Default Design</vt:lpstr>
      <vt:lpstr>2_SERENE</vt:lpstr>
      <vt:lpstr>PowerPoint Presentation</vt:lpstr>
      <vt:lpstr>Let’s have glimpse of the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you are given a sum of Rs. 10 lakhs, then how you will decide where to put the money? - in Bonds? In Shares? In both? How much in each?</vt:lpstr>
      <vt:lpstr>PowerPoint Presentation</vt:lpstr>
      <vt:lpstr>During the phase of rapid growth in an economy, should you invest in bonds or shares?</vt:lpstr>
      <vt:lpstr>This man is having RBI Bonds. Is he exposed to any kind of risk? </vt:lpstr>
      <vt:lpstr>This man has read in a newspaper that the Indian Economy is expected to grow at 3.50% for 2022-23 and the inflation rate ending last week is more than 1% of the previous week. The Fed is thinking to increase its bank rate in near future. He has huge exposure in long-term Government Bonds.</vt:lpstr>
      <vt:lpstr>Should you hold individual securities or hold them as a portfolio?</vt:lpstr>
      <vt:lpstr>PowerPoint Presentation</vt:lpstr>
      <vt:lpstr> As a man of finance, we have to address and understand all such issues. And, the todays class will definitely help us in this regard. </vt:lpstr>
      <vt:lpstr>WELCOME TO  THE</vt:lpstr>
      <vt:lpstr>Objective of Today’s session - Putting the things in RIGHT PLACES</vt:lpstr>
      <vt:lpstr>PowerPoint Presentation</vt:lpstr>
      <vt:lpstr>What is investment?</vt:lpstr>
      <vt:lpstr>Investment</vt:lpstr>
      <vt:lpstr>Why should we investment?</vt:lpstr>
      <vt:lpstr>OBJECTIVES OF INVESTMENT </vt:lpstr>
      <vt:lpstr>Where should we investment?</vt:lpstr>
      <vt:lpstr>Real Assets  Vs.  Financial Assets </vt:lpstr>
      <vt:lpstr>We should investment in a financial assets …</vt:lpstr>
      <vt:lpstr>Where should one investment?</vt:lpstr>
      <vt:lpstr>PowerPoint Presentation</vt:lpstr>
      <vt:lpstr>IPO and FPO</vt:lpstr>
      <vt:lpstr>Secondary Market – Stock Exchanges</vt:lpstr>
      <vt:lpstr>First - Few basic of stock market</vt:lpstr>
      <vt:lpstr>Spot or equity</vt:lpstr>
      <vt:lpstr>PowerPoint Presentation</vt:lpstr>
      <vt:lpstr>Before</vt:lpstr>
      <vt:lpstr>PowerPoint Presentation</vt:lpstr>
      <vt:lpstr>Problem of a student…</vt:lpstr>
      <vt:lpstr>DERIVATIVES</vt:lpstr>
      <vt:lpstr>DERIVATIVE PRODUCTS</vt:lpstr>
      <vt:lpstr>DERIVATIVE PRODUCTS</vt:lpstr>
      <vt:lpstr>PowerPoint Presentation</vt:lpstr>
      <vt:lpstr>PowerPoint Presentation</vt:lpstr>
      <vt:lpstr>PowerPoint Presentation</vt:lpstr>
      <vt:lpstr>Contract details</vt:lpstr>
      <vt:lpstr>Contract details</vt:lpstr>
      <vt:lpstr>Example </vt:lpstr>
      <vt:lpstr>PowerPoint Presentation</vt:lpstr>
      <vt:lpstr>DERIVATIVE PRODUCTS</vt:lpstr>
      <vt:lpstr>Example </vt:lpstr>
      <vt:lpstr>PowerPoint Presentation</vt:lpstr>
      <vt:lpstr>DERIVATIVE PRODUCTS (continued…)</vt:lpstr>
      <vt:lpstr>DERIVATIVE PRODUCTS (continued…)</vt:lpstr>
      <vt:lpstr>Features of derivative markets</vt:lpstr>
      <vt:lpstr>Features of derivative markets</vt:lpstr>
      <vt:lpstr>FORWARD CONTRACTS</vt:lpstr>
      <vt:lpstr> LIMITATIONS OF FORWARD MARKETS</vt:lpstr>
      <vt:lpstr>Why Forwards?</vt:lpstr>
      <vt:lpstr>Types of Futures Contracts</vt:lpstr>
      <vt:lpstr>Futures &amp; Forwards Distinguished</vt:lpstr>
      <vt:lpstr>FUTURES TERMINOLOGY</vt:lpstr>
      <vt:lpstr>FUTURES TERMINOLOGY</vt:lpstr>
      <vt:lpstr>Margins</vt:lpstr>
      <vt:lpstr>Margins</vt:lpstr>
      <vt:lpstr>PowerPoint Presentation</vt:lpstr>
      <vt:lpstr>Margins</vt:lpstr>
      <vt:lpstr>Margins</vt:lpstr>
      <vt:lpstr>PowerPoint Presentation</vt:lpstr>
      <vt:lpstr>PowerPoint Presentation</vt:lpstr>
      <vt:lpstr>PowerPoint Presentation</vt:lpstr>
      <vt:lpstr>PowerPoint Presentation</vt:lpstr>
      <vt:lpstr>PowerPoint Presentation</vt:lpstr>
      <vt:lpstr>PowerPoint Presentation</vt:lpstr>
      <vt:lpstr>Cash Market Margins</vt:lpstr>
      <vt:lpstr>Value at Risk (VaR) margin</vt:lpstr>
      <vt:lpstr>Value at Risk (VaR) margin</vt:lpstr>
      <vt:lpstr>Calculation of  VaR margin.</vt:lpstr>
      <vt:lpstr>Calculation of  VaR margin.</vt:lpstr>
      <vt:lpstr>PowerPoint Presentation</vt:lpstr>
      <vt:lpstr>PowerPoint Presentation</vt:lpstr>
      <vt:lpstr>Value at Risk (VaR) margin</vt:lpstr>
      <vt:lpstr>Value at Risk (VaR) margin</vt:lpstr>
      <vt:lpstr>Value at Risk (VaR) margin for group 1 shares </vt:lpstr>
      <vt:lpstr>Value at Risk (VaR) margin for group 2 shares </vt:lpstr>
      <vt:lpstr>Value at Risk (VaR) margin for group 3 shares </vt:lpstr>
      <vt:lpstr>Calculation of Extreme Loss Margin</vt:lpstr>
      <vt:lpstr>Calculation of Extreme Loss Margin</vt:lpstr>
      <vt:lpstr>Calculation Mark-to-Market (MTM) margin</vt:lpstr>
      <vt:lpstr>MTM margin</vt:lpstr>
      <vt:lpstr>Example of a Futures Trade</vt:lpstr>
      <vt:lpstr>Example of a Futures Trade</vt:lpstr>
      <vt:lpstr>PowerPoint Presentation</vt:lpstr>
      <vt:lpstr>Participants and functions</vt:lpstr>
      <vt:lpstr>Participants and functions</vt:lpstr>
      <vt:lpstr>Convergence of Futures Price to Spot Price</vt:lpstr>
      <vt:lpstr>Convergence of Futures Price to Spot Price</vt:lpstr>
      <vt:lpstr>    Convergence of Prices</vt:lpstr>
      <vt:lpstr>Convergence of Futures to Spot</vt:lpstr>
      <vt:lpstr>Convergence of Futures to Spot on real data</vt:lpstr>
      <vt:lpstr>PowerPoint Presentation</vt:lpstr>
      <vt:lpstr>Convergence of Futures Price to Spot Price… “spot price is higher than future price”</vt:lpstr>
      <vt:lpstr>Convergence of Futures Price to Spot Price… “future price is higher than the spot price”</vt:lpstr>
      <vt:lpstr>Stock Futures Prices</vt:lpstr>
      <vt:lpstr>PRICING FUTURES</vt:lpstr>
      <vt:lpstr>PRICING FUTURES</vt:lpstr>
      <vt:lpstr>PRICING FUTURES of dividend paying stock</vt:lpstr>
      <vt:lpstr>Pricing - Index futures</vt:lpstr>
      <vt:lpstr>Pricing index futures</vt:lpstr>
      <vt:lpstr>Pricing index futures given expected dividend amount</vt:lpstr>
      <vt:lpstr>Pricing index futures given expected dividend amount</vt:lpstr>
      <vt:lpstr>If expected dividend given in yield</vt:lpstr>
      <vt:lpstr>If expected dividend given in yield</vt:lpstr>
      <vt:lpstr>PARTICIPANTS IN THE DERIVATIVES MARKETS</vt:lpstr>
      <vt:lpstr>PARTICIPANTS</vt:lpstr>
      <vt:lpstr>Speculators</vt:lpstr>
      <vt:lpstr>Arbitrageurs</vt:lpstr>
      <vt:lpstr>Hedgers</vt:lpstr>
      <vt:lpstr>Hedging with futures Vs Forward</vt:lpstr>
      <vt:lpstr>      Basis Risk</vt:lpstr>
      <vt:lpstr>      Basis risk</vt:lpstr>
      <vt:lpstr> Long hedge</vt:lpstr>
      <vt:lpstr>PowerPoint Presentation</vt:lpstr>
      <vt:lpstr>Long Hedge case 1 (No change in basis) </vt:lpstr>
      <vt:lpstr>Long Hedge case 2 (No change in basis) </vt:lpstr>
      <vt:lpstr>Long Hedge case 3 (Increase in basis) </vt:lpstr>
      <vt:lpstr>Long Hedge case 4 (Increase in basis) </vt:lpstr>
      <vt:lpstr>Long Hedge case 5 (Decrease in basis) </vt:lpstr>
      <vt:lpstr>Long Hedge case 6 (Decrease in basis) </vt:lpstr>
      <vt:lpstr>Short hedge</vt:lpstr>
      <vt:lpstr>PowerPoint Presentation</vt:lpstr>
      <vt:lpstr>Long hedge</vt:lpstr>
      <vt:lpstr>PowerPoint Presentation</vt:lpstr>
      <vt:lpstr>Contango</vt:lpstr>
      <vt:lpstr>Backwardation </vt:lpstr>
      <vt:lpstr>Hedging</vt:lpstr>
      <vt:lpstr>Hedging: Long security, sell futures</vt:lpstr>
      <vt:lpstr>Hedging: Long security, sell futures</vt:lpstr>
      <vt:lpstr>Speculation</vt:lpstr>
      <vt:lpstr>PowerPoint Presentation</vt:lpstr>
      <vt:lpstr>Without derivative</vt:lpstr>
      <vt:lpstr>With derivative</vt:lpstr>
      <vt:lpstr>Speculation</vt:lpstr>
      <vt:lpstr>Without derivative</vt:lpstr>
      <vt:lpstr>With derivative</vt:lpstr>
      <vt:lpstr>Arbitrage</vt:lpstr>
      <vt:lpstr>PowerPoint Presentation</vt:lpstr>
      <vt:lpstr>PowerPoint Presentation</vt:lpstr>
      <vt:lpstr>Arbitrage</vt:lpstr>
      <vt:lpstr>PowerPoint Presentation</vt:lpstr>
      <vt:lpstr>PowerPoint Presentation</vt:lpstr>
      <vt:lpstr>PowerPoint Presentation</vt:lpstr>
    </vt:vector>
  </TitlesOfParts>
  <Company>MDI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Varun Gupta</dc:creator>
  <cp:lastModifiedBy>Narander Nigam</cp:lastModifiedBy>
  <cp:revision>318</cp:revision>
  <dcterms:created xsi:type="dcterms:W3CDTF">2010-08-14T15:09:50Z</dcterms:created>
  <dcterms:modified xsi:type="dcterms:W3CDTF">2022-09-02T16:04:55Z</dcterms:modified>
</cp:coreProperties>
</file>